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91" r:id="rId2"/>
    <p:sldId id="257" r:id="rId3"/>
    <p:sldId id="258" r:id="rId4"/>
    <p:sldId id="271" r:id="rId5"/>
    <p:sldId id="269" r:id="rId6"/>
    <p:sldId id="278" r:id="rId7"/>
    <p:sldId id="279" r:id="rId8"/>
    <p:sldId id="280" r:id="rId9"/>
    <p:sldId id="281" r:id="rId10"/>
    <p:sldId id="282" r:id="rId11"/>
    <p:sldId id="263" r:id="rId12"/>
    <p:sldId id="283" r:id="rId13"/>
    <p:sldId id="284" r:id="rId14"/>
    <p:sldId id="285" r:id="rId15"/>
    <p:sldId id="286" r:id="rId16"/>
    <p:sldId id="268" r:id="rId17"/>
    <p:sldId id="293" r:id="rId18"/>
    <p:sldId id="274" r:id="rId19"/>
    <p:sldId id="289" r:id="rId20"/>
    <p:sldId id="290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8B0E-A123-482F-8D27-8F11BA71FAF7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D5A-C1C2-45FF-B86D-D47A44819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8B0E-A123-482F-8D27-8F11BA71FAF7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D5A-C1C2-45FF-B86D-D47A44819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8B0E-A123-482F-8D27-8F11BA71FAF7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D5A-C1C2-45FF-B86D-D47A4481912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8B0E-A123-482F-8D27-8F11BA71FAF7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D5A-C1C2-45FF-B86D-D47A448191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8B0E-A123-482F-8D27-8F11BA71FAF7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D5A-C1C2-45FF-B86D-D47A44819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8B0E-A123-482F-8D27-8F11BA71FAF7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D5A-C1C2-45FF-B86D-D47A448191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8B0E-A123-482F-8D27-8F11BA71FAF7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D5A-C1C2-45FF-B86D-D47A44819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8B0E-A123-482F-8D27-8F11BA71FAF7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D5A-C1C2-45FF-B86D-D47A44819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8B0E-A123-482F-8D27-8F11BA71FAF7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D5A-C1C2-45FF-B86D-D47A44819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8B0E-A123-482F-8D27-8F11BA71FAF7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D5A-C1C2-45FF-B86D-D47A4481912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8B0E-A123-482F-8D27-8F11BA71FAF7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0D5A-C1C2-45FF-B86D-D47A4481912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4458B0E-A123-482F-8D27-8F11BA71FAF7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5E40D5A-C1C2-45FF-B86D-D47A4481912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ccho.org/topics/environmental/foodsafety/retail/example-policies-and-forms.cf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da.gov/Food/GuidanceRegulation/RetailFoodProtection/ProgramStandards/default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Getting </a:t>
            </a:r>
            <a:r>
              <a:rPr lang="en-US" sz="5400" b="1" dirty="0"/>
              <a:t>s</a:t>
            </a:r>
            <a:r>
              <a:rPr lang="en-US" sz="5400" b="1" dirty="0" smtClean="0"/>
              <a:t>tarted with the </a:t>
            </a:r>
            <a:br>
              <a:rPr lang="en-US" sz="5400" b="1" dirty="0" smtClean="0"/>
            </a:br>
            <a:r>
              <a:rPr lang="en-US" sz="5400" b="1" dirty="0" smtClean="0"/>
              <a:t>Program Standards</a:t>
            </a:r>
            <a:endParaRPr lang="en-US" sz="54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3556001"/>
            <a:ext cx="7162800" cy="1473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David Lawrence EHS III, Fairfax County Health Department</a:t>
            </a:r>
          </a:p>
          <a:p>
            <a:pPr algn="l"/>
            <a:r>
              <a:rPr lang="en-US" dirty="0" smtClean="0"/>
              <a:t>Paul Stromp RS/REHS, Lake County General Health District</a:t>
            </a:r>
          </a:p>
          <a:p>
            <a:pPr algn="l"/>
            <a:r>
              <a:rPr lang="en-US" dirty="0" smtClean="0"/>
              <a:t>Cady Hutchinson RS/REHS, Lake County General Health </a:t>
            </a:r>
            <a:r>
              <a:rPr lang="en-US" dirty="0" smtClean="0"/>
              <a:t>District</a:t>
            </a:r>
          </a:p>
          <a:p>
            <a:pPr algn="l"/>
            <a:r>
              <a:rPr lang="en-US" dirty="0" smtClean="0"/>
              <a:t>Stephen Hughes MS, REHS, FDA/CFSAN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7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5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76655" y="2133600"/>
            <a:ext cx="3822192" cy="399288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5100" b="1" dirty="0" smtClean="0"/>
              <a:t>Foodborne Illness and Food Defense Preparedness and Response</a:t>
            </a:r>
          </a:p>
          <a:p>
            <a:pPr marL="0" indent="0" algn="ctr">
              <a:buNone/>
            </a:pPr>
            <a:endParaRPr lang="en-US" sz="1900" dirty="0" smtClean="0"/>
          </a:p>
          <a:p>
            <a:pPr marL="914400" indent="-914400">
              <a:buAutoNum type="arabicPeriod"/>
            </a:pPr>
            <a:r>
              <a:rPr lang="en-US" sz="4500" dirty="0" smtClean="0"/>
              <a:t>Surveillance</a:t>
            </a:r>
            <a:endParaRPr lang="en-US" sz="4500" dirty="0"/>
          </a:p>
          <a:p>
            <a:pPr marL="914400" indent="-914400">
              <a:buAutoNum type="arabicPeriod"/>
            </a:pPr>
            <a:r>
              <a:rPr lang="en-US" sz="4500" dirty="0" smtClean="0"/>
              <a:t>Investigation</a:t>
            </a:r>
            <a:endParaRPr lang="en-US" sz="4500" dirty="0"/>
          </a:p>
          <a:p>
            <a:pPr marL="914400" indent="-914400">
              <a:buAutoNum type="arabicPeriod"/>
            </a:pPr>
            <a:r>
              <a:rPr lang="en-US" sz="4500" dirty="0" smtClean="0"/>
              <a:t>Response</a:t>
            </a:r>
            <a:endParaRPr lang="en-US" sz="4500" dirty="0"/>
          </a:p>
          <a:p>
            <a:pPr marL="914400" indent="-914400">
              <a:buAutoNum type="arabicPeriod"/>
            </a:pPr>
            <a:r>
              <a:rPr lang="en-US" sz="4500" dirty="0" smtClean="0"/>
              <a:t>Review </a:t>
            </a:r>
          </a:p>
          <a:p>
            <a:pPr marL="0" indent="0" algn="ctr">
              <a:buNone/>
            </a:pPr>
            <a:r>
              <a:rPr lang="en-US" sz="4400" dirty="0" smtClean="0"/>
              <a:t>of food related incidents and emergencies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226527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66165" y="3810000"/>
            <a:ext cx="3533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-Are reports of foodborne illness and injury investigated, analyzed, and documented in an effective manner?</a:t>
            </a:r>
          </a:p>
          <a:p>
            <a:endParaRPr lang="en-US" dirty="0"/>
          </a:p>
          <a:p>
            <a:r>
              <a:rPr lang="en-US" dirty="0" smtClean="0"/>
              <a:t>-Does a coordinated approach for investigating foodborne illness and sharing of information exist?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fun continues…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599"/>
            <a:ext cx="2699368" cy="19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400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97382"/>
            <a:ext cx="2362200" cy="326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4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6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76654" y="2209800"/>
            <a:ext cx="4200145" cy="42672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600" b="1" dirty="0" smtClean="0"/>
              <a:t>Compliance and Enforcement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Step by step enforcement procedures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Inspection form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Document compliance and enforcement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Identify major risk factors</a:t>
            </a:r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331507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34290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-Do agency compliance procedures result in timely correction of out-of-control risk factors?</a:t>
            </a:r>
          </a:p>
          <a:p>
            <a:endParaRPr lang="en-US" dirty="0"/>
          </a:p>
          <a:p>
            <a:r>
              <a:rPr lang="en-US" dirty="0" smtClean="0"/>
              <a:t>-Are appropriate enforcement actions taken when necessary and are they applied consistently?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1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7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76655" y="2133600"/>
            <a:ext cx="3666746" cy="39928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600" b="1" dirty="0" smtClean="0"/>
              <a:t>Industry and Community Relations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742950" indent="-742950">
              <a:buAutoNum type="arabicPeriod"/>
            </a:pPr>
            <a:r>
              <a:rPr lang="en-US" sz="3600" dirty="0" smtClean="0"/>
              <a:t>Industry and Consumer Interaction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Educational Outreach</a:t>
            </a:r>
            <a:endParaRPr lang="en-US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"/>
            <a:ext cx="1371600" cy="17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2819400"/>
            <a:ext cx="426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-Does the program foster communication and information exchange between itself and the regulated industry, consumers, and other stakeholders?</a:t>
            </a:r>
          </a:p>
          <a:p>
            <a:endParaRPr lang="en-US" dirty="0" smtClean="0"/>
          </a:p>
          <a:p>
            <a:r>
              <a:rPr lang="en-US" dirty="0" smtClean="0"/>
              <a:t>-Does the industry have an appropriate opportunity to contribute to the design and implementation of a comprehensive retail food safety program?</a:t>
            </a:r>
          </a:p>
          <a:p>
            <a:endParaRPr lang="en-US" dirty="0" smtClean="0"/>
          </a:p>
          <a:p>
            <a:r>
              <a:rPr lang="en-US" dirty="0" smtClean="0"/>
              <a:t>-Are there a sufficient number of effective food safety training and education programs offered to the industry?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8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5800" y="2362200"/>
            <a:ext cx="3822192" cy="42672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5100" b="1" dirty="0" smtClean="0"/>
              <a:t>Program Support and Resources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Staffing level </a:t>
            </a:r>
            <a:r>
              <a:rPr lang="en-US" sz="3400" dirty="0" smtClean="0"/>
              <a:t>(One FTE for 280-320 inspections)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Inspection Equipment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Administrative Program Support</a:t>
            </a:r>
          </a:p>
          <a:p>
            <a:pPr marL="742950" indent="-742950">
              <a:buAutoNum type="arabicPeriod"/>
            </a:pPr>
            <a:endParaRPr lang="en-US" sz="3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257800"/>
            <a:ext cx="1297225" cy="11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639" y="5257800"/>
            <a:ext cx="1101819" cy="110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049" y="381000"/>
            <a:ext cx="1905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5621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30480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-Does the program have the consistent funding, staff support, and equipment necessary to support an effective risk-based food safety program?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9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76655" y="2362200"/>
            <a:ext cx="3822192" cy="39624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200" b="1" dirty="0" smtClean="0"/>
              <a:t>Program Assessment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Risk factor study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Analysis of data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Intervention strategy for risk factors identified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56425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2819400"/>
            <a:ext cx="358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-Does the program strive for excellence in the services it provides?</a:t>
            </a:r>
          </a:p>
          <a:p>
            <a:endParaRPr lang="en-US" dirty="0" smtClean="0"/>
          </a:p>
          <a:p>
            <a:r>
              <a:rPr lang="en-US" dirty="0" smtClean="0"/>
              <a:t>-Does the program employ the “best practices” to achieve a reduction in foodborne illness risk factors?</a:t>
            </a:r>
          </a:p>
          <a:p>
            <a:endParaRPr lang="en-US" dirty="0" smtClean="0"/>
          </a:p>
          <a:p>
            <a:r>
              <a:rPr lang="en-US" dirty="0" smtClean="0"/>
              <a:t>-Are clear, quantifiable performance measures used to assess the success of food safety efforts at the retail level?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" y="1295400"/>
            <a:ext cx="3214688" cy="3200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148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4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2067" y="2438400"/>
            <a:ext cx="7408333" cy="36877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Complete initial self </a:t>
            </a:r>
            <a:r>
              <a:rPr lang="en-US" dirty="0" smtClean="0"/>
              <a:t>assessment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Submission of FDA forms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Develop a project plan with time lines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Begin work on easiest Standards to meet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Self assessment and verification audit of Standards </a:t>
            </a:r>
            <a:r>
              <a:rPr lang="en-US" dirty="0" smtClean="0"/>
              <a:t>met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Submission of FDA forms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Reach out to others working on the Standards to share resources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move forward </a:t>
            </a:r>
            <a:br>
              <a:rPr lang="en-US" dirty="0" smtClean="0"/>
            </a:br>
            <a:r>
              <a:rPr lang="en-US" dirty="0" smtClean="0"/>
              <a:t>after enrollment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Example Policies and Forms on NACCHO Voluntary </a:t>
            </a:r>
            <a:r>
              <a:rPr lang="en-US" dirty="0"/>
              <a:t>Program Standards site -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www.naccho.org/topics/environmental/foodsafety/retail/example-policies-and-forms.cfm</a:t>
            </a: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Crosswalk on Public Health Accreditation and Retail Program Standards</a:t>
            </a:r>
          </a:p>
          <a:p>
            <a:pPr marL="0" indent="0">
              <a:buNone/>
            </a:pPr>
            <a:endParaRPr lang="en-US" sz="13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Key Informant Interview Summary Report</a:t>
            </a:r>
          </a:p>
          <a:p>
            <a:pPr marL="0" indent="0">
              <a:buNone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Sharing Sessions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NACCHO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FDA launch page:</a:t>
            </a:r>
          </a:p>
          <a:p>
            <a:pPr marL="0" indent="0">
              <a:buNone/>
            </a:pPr>
            <a:r>
              <a:rPr lang="en-US" sz="1300" dirty="0" smtClean="0">
                <a:hlinkClick r:id="rId2"/>
              </a:rPr>
              <a:t>http://www.fda.gov/Food/GuidanceRegulation/RetailFoodProtection/ProgramStandards/default.htm</a:t>
            </a:r>
            <a:endParaRPr lang="en-US" sz="1300" dirty="0" smtClean="0"/>
          </a:p>
          <a:p>
            <a:pPr marL="0" indent="0">
              <a:buNone/>
            </a:pPr>
            <a:r>
              <a:rPr lang="en-US" dirty="0" smtClean="0"/>
              <a:t>has links to: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Retail Program Standards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Listing of Enrolled Jurisdictions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Clearinghouse Workgroup Q &amp; 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Crosswalk to Public Health Accreditation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Sharing Sessions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Funding &amp; Grants/Cooperative Agreements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1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Define a highly effective and responsive food program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Provide a foundation which all regulatory programs can build through continuous improvement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Provide a framework that incorporates traditional and emerging approaches to food safety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Reinforce good retail practices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Encourage agencies and industry to focus on factors that contribute to foodborne illness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standards?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667000"/>
            <a:ext cx="7408333" cy="314269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Lake County created an ongoing Program Standards Forum for other Northeast Ohio Agencies to share resources and experiences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Fairfax County and adjacent health districts in Northern Virginia work together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Mentorship (formal and informal)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9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Questions</a:t>
            </a:r>
            <a:endParaRPr lang="en-US" sz="6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09800"/>
            <a:ext cx="8915400" cy="39078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1- Regulatory Foundation</a:t>
            </a:r>
          </a:p>
          <a:p>
            <a:pPr marL="0" indent="0">
              <a:buNone/>
            </a:pPr>
            <a:r>
              <a:rPr lang="en-US" dirty="0" smtClean="0"/>
              <a:t>2-Trained Regulatory Staff</a:t>
            </a:r>
          </a:p>
          <a:p>
            <a:pPr marL="0" indent="0">
              <a:buNone/>
            </a:pPr>
            <a:r>
              <a:rPr lang="en-US" dirty="0" smtClean="0"/>
              <a:t>3- Inspection Program Based on HACCP Principles</a:t>
            </a:r>
          </a:p>
          <a:p>
            <a:pPr marL="0" indent="0">
              <a:buNone/>
            </a:pPr>
            <a:r>
              <a:rPr lang="en-US" dirty="0" smtClean="0"/>
              <a:t>4- Uniform Inspection Program</a:t>
            </a:r>
          </a:p>
          <a:p>
            <a:pPr marL="0" indent="0">
              <a:buNone/>
            </a:pPr>
            <a:r>
              <a:rPr lang="en-US" dirty="0" smtClean="0"/>
              <a:t>5- Foodborne Illness and Food Defense Preparedness and Response                                           </a:t>
            </a:r>
          </a:p>
          <a:p>
            <a:pPr marL="0" indent="0">
              <a:buNone/>
            </a:pPr>
            <a:r>
              <a:rPr lang="en-US" dirty="0" smtClean="0"/>
              <a:t>6- Compliance and Enforcement</a:t>
            </a:r>
          </a:p>
          <a:p>
            <a:pPr marL="0" indent="0">
              <a:buNone/>
            </a:pPr>
            <a:r>
              <a:rPr lang="en-US" dirty="0" smtClean="0"/>
              <a:t>7- Industry and Community Relations</a:t>
            </a:r>
          </a:p>
          <a:p>
            <a:pPr marL="0" indent="0">
              <a:buNone/>
            </a:pPr>
            <a:r>
              <a:rPr lang="en-US" dirty="0" smtClean="0"/>
              <a:t>8- Program Support and Resources</a:t>
            </a:r>
          </a:p>
          <a:p>
            <a:pPr marL="0" indent="0">
              <a:buNone/>
            </a:pPr>
            <a:r>
              <a:rPr lang="en-US" dirty="0" smtClean="0"/>
              <a:t>9- Program Assessment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Nine Program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2067" y="2438400"/>
            <a:ext cx="7408333" cy="36877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Complete initial self </a:t>
            </a:r>
            <a:r>
              <a:rPr lang="en-US" dirty="0" smtClean="0"/>
              <a:t>assessment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Submission of FDA forms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Develop a project plan with time lines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Begin work on easiest Standards to meet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Self assessment and verification audit of Standards </a:t>
            </a:r>
            <a:r>
              <a:rPr lang="en-US" dirty="0" smtClean="0"/>
              <a:t>met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Submission of FDA forms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Reach out to others working on the Standards to share resources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move forward </a:t>
            </a:r>
            <a:br>
              <a:rPr lang="en-US" dirty="0" smtClean="0"/>
            </a:br>
            <a:r>
              <a:rPr lang="en-US" dirty="0" smtClean="0"/>
              <a:t>after enrollment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5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77659"/>
            <a:ext cx="4366260" cy="15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5961142">
            <a:off x="988488" y="2855714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</a:t>
            </a:r>
            <a:r>
              <a:rPr lang="en-US" b="1" dirty="0" smtClean="0"/>
              <a:t>a</a:t>
            </a:r>
            <a:r>
              <a:rPr lang="en-US" dirty="0" smtClean="0"/>
              <a:t>rd 1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7257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947133" y="2731131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1200884" y="2857971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1567812" y="301275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819434" y="3106062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4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84" y="4572000"/>
            <a:ext cx="2809875" cy="183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642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4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76654" y="2209800"/>
            <a:ext cx="4428745" cy="4191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 smtClean="0"/>
              <a:t>Regulatory Foundation</a:t>
            </a:r>
          </a:p>
          <a:p>
            <a:pPr marL="0" indent="0" algn="ctr">
              <a:buNone/>
            </a:pPr>
            <a:r>
              <a:rPr lang="en-US" dirty="0" smtClean="0"/>
              <a:t>Includes provisions for:</a:t>
            </a:r>
          </a:p>
          <a:p>
            <a:pPr marL="457200" indent="-457200">
              <a:buAutoNum type="arabicPeriod"/>
            </a:pPr>
            <a:r>
              <a:rPr lang="en-US" dirty="0" smtClean="0"/>
              <a:t>Public health interventions in current edition of </a:t>
            </a:r>
            <a:r>
              <a:rPr lang="en-US" i="1" dirty="0" smtClean="0"/>
              <a:t>Food Code</a:t>
            </a:r>
          </a:p>
          <a:p>
            <a:pPr marL="457200" indent="-457200">
              <a:buAutoNum type="arabicPeriod"/>
            </a:pPr>
            <a:r>
              <a:rPr lang="en-US" dirty="0" smtClean="0"/>
              <a:t>Control measures for foodborne illness risk factors</a:t>
            </a:r>
          </a:p>
          <a:p>
            <a:pPr marL="457200" indent="-457200">
              <a:buAutoNum type="arabicPeriod"/>
            </a:pPr>
            <a:r>
              <a:rPr lang="en-US" dirty="0" smtClean="0"/>
              <a:t>Good Retail Practices</a:t>
            </a:r>
          </a:p>
          <a:p>
            <a:pPr marL="457200" indent="-457200">
              <a:buAutoNum type="arabicPeriod"/>
            </a:pPr>
            <a:r>
              <a:rPr lang="en-US" dirty="0" smtClean="0"/>
              <a:t>Compliance and enforcement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"/>
            <a:ext cx="1769577" cy="213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42216" y="3352800"/>
            <a:ext cx="281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-Are the regulatory requirements for food establishments based on sound science and good public health interventions?</a:t>
            </a:r>
          </a:p>
          <a:p>
            <a:endParaRPr lang="en-US" dirty="0" smtClean="0"/>
          </a:p>
          <a:p>
            <a:r>
              <a:rPr lang="en-US" dirty="0" smtClean="0"/>
              <a:t>-Does the agency have the statutory authority to effectively enforce its requirements?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76655" y="2133600"/>
            <a:ext cx="3822192" cy="39928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b="1" dirty="0" smtClean="0"/>
              <a:t>Trained Regulatory Staff</a:t>
            </a:r>
          </a:p>
          <a:p>
            <a:pPr marL="0" indent="0" algn="ctr">
              <a:buNone/>
            </a:pPr>
            <a:r>
              <a:rPr lang="en-US" dirty="0" smtClean="0"/>
              <a:t>5 Step Training and Standardization Process</a:t>
            </a:r>
          </a:p>
          <a:p>
            <a:pPr marL="457200" indent="-457200">
              <a:buAutoNum type="arabicPeriod"/>
            </a:pPr>
            <a:r>
              <a:rPr lang="en-US" dirty="0" smtClean="0"/>
              <a:t>Curriculum courses</a:t>
            </a:r>
          </a:p>
          <a:p>
            <a:pPr marL="457200" indent="-457200">
              <a:buAutoNum type="arabicPeriod"/>
            </a:pPr>
            <a:r>
              <a:rPr lang="en-US" dirty="0" smtClean="0"/>
              <a:t>25 joint inspections</a:t>
            </a:r>
          </a:p>
          <a:p>
            <a:pPr marL="457200" indent="-457200">
              <a:buAutoNum type="arabicPeriod"/>
            </a:pPr>
            <a:r>
              <a:rPr lang="en-US" dirty="0" smtClean="0"/>
              <a:t>25 independent inspections</a:t>
            </a:r>
          </a:p>
          <a:p>
            <a:pPr marL="457200" indent="-457200">
              <a:buAutoNum type="arabicPeriod"/>
            </a:pPr>
            <a:r>
              <a:rPr lang="en-US" dirty="0" smtClean="0"/>
              <a:t>Standardization process</a:t>
            </a:r>
          </a:p>
          <a:p>
            <a:pPr marL="457200" indent="-457200">
              <a:buAutoNum type="arabicPeriod"/>
            </a:pPr>
            <a:r>
              <a:rPr lang="en-US" dirty="0" smtClean="0"/>
              <a:t>20 CEUS every 36 months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70" y="228600"/>
            <a:ext cx="301704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3352800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-Does the program ensure that personnel are properly trained and standardized in the essential elements of food safety and effective inspection and enforcement principles?</a:t>
            </a:r>
          </a:p>
          <a:p>
            <a:endParaRPr lang="en-US" dirty="0" smtClean="0"/>
          </a:p>
          <a:p>
            <a:r>
              <a:rPr lang="en-US" dirty="0" smtClean="0"/>
              <a:t>-Does the agency have certification to verify the training?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76655" y="2209800"/>
            <a:ext cx="3822192" cy="391668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 smtClean="0"/>
              <a:t>Inspection Program Based on HACCP Principles</a:t>
            </a:r>
          </a:p>
          <a:p>
            <a:pPr marL="457200" indent="-457200">
              <a:buAutoNum type="arabicPeriod"/>
            </a:pPr>
            <a:r>
              <a:rPr lang="en-US" dirty="0" smtClean="0"/>
              <a:t>IN/OUT NA/NO Form</a:t>
            </a:r>
          </a:p>
          <a:p>
            <a:pPr marL="457200" indent="-457200">
              <a:buAutoNum type="arabicPeriod"/>
            </a:pPr>
            <a:r>
              <a:rPr lang="en-US" dirty="0" smtClean="0"/>
              <a:t> Risk categories</a:t>
            </a:r>
          </a:p>
          <a:p>
            <a:pPr marL="457200" indent="-457200">
              <a:buAutoNum type="arabicPeriod"/>
            </a:pPr>
            <a:r>
              <a:rPr lang="en-US" dirty="0" smtClean="0"/>
              <a:t>Inspection frequency</a:t>
            </a:r>
          </a:p>
          <a:p>
            <a:pPr marL="457200" indent="-457200">
              <a:buAutoNum type="arabicPeriod"/>
            </a:pPr>
            <a:r>
              <a:rPr lang="en-US" dirty="0" smtClean="0"/>
              <a:t>Corrective action policies</a:t>
            </a:r>
          </a:p>
          <a:p>
            <a:pPr marL="457200" indent="-457200">
              <a:buAutoNum type="arabicPeriod"/>
            </a:pPr>
            <a:r>
              <a:rPr lang="en-US" dirty="0" smtClean="0"/>
              <a:t>Variance request policies</a:t>
            </a:r>
          </a:p>
          <a:p>
            <a:pPr marL="457200" indent="-457200">
              <a:buAutoNum type="arabicPeriod"/>
            </a:pPr>
            <a:r>
              <a:rPr lang="en-US" dirty="0" smtClean="0"/>
              <a:t>HACCP plan policies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590800" cy="249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3505200"/>
            <a:ext cx="274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-Do facility inspections focus on the key foodborne illness risk factors?</a:t>
            </a:r>
          </a:p>
          <a:p>
            <a:endParaRPr lang="en-US" dirty="0"/>
          </a:p>
          <a:p>
            <a:r>
              <a:rPr lang="en-US" dirty="0" smtClean="0"/>
              <a:t>-Are out-of-control risk factors corrected using Active Managerial Control?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/>
          <a:lstStyle/>
          <a:p>
            <a:r>
              <a:rPr lang="en-US" dirty="0" smtClean="0"/>
              <a:t>Standard 4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100" b="1" dirty="0" smtClean="0"/>
              <a:t>Uniform Inspection Program</a:t>
            </a:r>
          </a:p>
          <a:p>
            <a:pPr marL="0" indent="0" algn="ctr">
              <a:buNone/>
            </a:pPr>
            <a:r>
              <a:rPr lang="en-US" sz="3600" dirty="0" smtClean="0"/>
              <a:t>Quality assurance </a:t>
            </a:r>
            <a:r>
              <a:rPr lang="en-US" sz="3600" dirty="0"/>
              <a:t>p</a:t>
            </a:r>
            <a:r>
              <a:rPr lang="en-US" sz="3600" dirty="0" smtClean="0"/>
              <a:t>rogram that ensures: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Inspection quality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Inspection frequency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Uniformity among    staff.</a:t>
            </a:r>
            <a:endParaRPr lang="en-US" sz="36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462785" cy="243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3581400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-Does the agency have a quality assurance program that promotes the uniform interpretation and application of regulatory requirements and policies of regulations and policies?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1023</TotalTime>
  <Words>865</Words>
  <Application>Microsoft Office PowerPoint</Application>
  <PresentationFormat>On-screen Show (4:3)</PresentationFormat>
  <Paragraphs>153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Waveform</vt:lpstr>
      <vt:lpstr>Getting started with the  Program Standards</vt:lpstr>
      <vt:lpstr>What are the standards?</vt:lpstr>
      <vt:lpstr>Nine Program Standards</vt:lpstr>
      <vt:lpstr>How to move forward  after enrollment</vt:lpstr>
      <vt:lpstr>PowerPoint Presentation</vt:lpstr>
      <vt:lpstr>Standard 1</vt:lpstr>
      <vt:lpstr>Standard 2</vt:lpstr>
      <vt:lpstr>Standard 3</vt:lpstr>
      <vt:lpstr>Standard 4</vt:lpstr>
      <vt:lpstr>Standard 5</vt:lpstr>
      <vt:lpstr>And the fun continues…</vt:lpstr>
      <vt:lpstr>Standard 6</vt:lpstr>
      <vt:lpstr>Standard 7 </vt:lpstr>
      <vt:lpstr>Standard 8</vt:lpstr>
      <vt:lpstr>Standard 9</vt:lpstr>
      <vt:lpstr>PowerPoint Presentation</vt:lpstr>
      <vt:lpstr>How to move forward  after enrollment</vt:lpstr>
      <vt:lpstr>NACCHO</vt:lpstr>
      <vt:lpstr>FDA</vt:lpstr>
      <vt:lpstr>Collaboration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FDA Voluntary Standards-  No Pain, No Gain</dc:title>
  <dc:creator>joshua</dc:creator>
  <cp:lastModifiedBy>Stromp, Paul</cp:lastModifiedBy>
  <cp:revision>72</cp:revision>
  <dcterms:created xsi:type="dcterms:W3CDTF">2014-09-22T15:30:53Z</dcterms:created>
  <dcterms:modified xsi:type="dcterms:W3CDTF">2015-02-17T16:40:09Z</dcterms:modified>
</cp:coreProperties>
</file>