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67" r:id="rId6"/>
    <p:sldMasterId id="2147483681" r:id="rId7"/>
    <p:sldMasterId id="2147483729" r:id="rId8"/>
  </p:sldMasterIdLst>
  <p:notesMasterIdLst>
    <p:notesMasterId r:id="rId61"/>
  </p:notesMasterIdLst>
  <p:sldIdLst>
    <p:sldId id="259" r:id="rId9"/>
    <p:sldId id="2145706155" r:id="rId10"/>
    <p:sldId id="2145706200" r:id="rId11"/>
    <p:sldId id="2145706154" r:id="rId12"/>
    <p:sldId id="284" r:id="rId13"/>
    <p:sldId id="308" r:id="rId14"/>
    <p:sldId id="281" r:id="rId15"/>
    <p:sldId id="278" r:id="rId16"/>
    <p:sldId id="277" r:id="rId17"/>
    <p:sldId id="279" r:id="rId18"/>
    <p:sldId id="275" r:id="rId19"/>
    <p:sldId id="302" r:id="rId20"/>
    <p:sldId id="304" r:id="rId21"/>
    <p:sldId id="268" r:id="rId22"/>
    <p:sldId id="267" r:id="rId23"/>
    <p:sldId id="265" r:id="rId24"/>
    <p:sldId id="264" r:id="rId25"/>
    <p:sldId id="306" r:id="rId26"/>
    <p:sldId id="285" r:id="rId27"/>
    <p:sldId id="287" r:id="rId28"/>
    <p:sldId id="292" r:id="rId29"/>
    <p:sldId id="294" r:id="rId30"/>
    <p:sldId id="296" r:id="rId31"/>
    <p:sldId id="293" r:id="rId32"/>
    <p:sldId id="307" r:id="rId33"/>
    <p:sldId id="260" r:id="rId34"/>
    <p:sldId id="2147375000" r:id="rId35"/>
    <p:sldId id="1106" r:id="rId36"/>
    <p:sldId id="2145706165" r:id="rId37"/>
    <p:sldId id="2145706191" r:id="rId38"/>
    <p:sldId id="2145706194" r:id="rId39"/>
    <p:sldId id="2145706228" r:id="rId40"/>
    <p:sldId id="2145706229" r:id="rId41"/>
    <p:sldId id="2145706216" r:id="rId42"/>
    <p:sldId id="2145706225" r:id="rId43"/>
    <p:sldId id="2145706209" r:id="rId44"/>
    <p:sldId id="2147374995" r:id="rId45"/>
    <p:sldId id="2145706218" r:id="rId46"/>
    <p:sldId id="2147374996" r:id="rId47"/>
    <p:sldId id="2145706134" r:id="rId48"/>
    <p:sldId id="2145706223" r:id="rId49"/>
    <p:sldId id="2147374997" r:id="rId50"/>
    <p:sldId id="2145706203" r:id="rId51"/>
    <p:sldId id="2145706202" r:id="rId52"/>
    <p:sldId id="2147374998" r:id="rId53"/>
    <p:sldId id="2145706224" r:id="rId54"/>
    <p:sldId id="2147374999" r:id="rId55"/>
    <p:sldId id="2145706205" r:id="rId56"/>
    <p:sldId id="2147374994" r:id="rId57"/>
    <p:sldId id="2145706227" r:id="rId58"/>
    <p:sldId id="2145706117" r:id="rId59"/>
    <p:sldId id="214570615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CCHO Intro + Presentation" id="{03621AD0-B9A4-4E35-BE2B-436C52E103B4}">
          <p14:sldIdLst>
            <p14:sldId id="259"/>
            <p14:sldId id="2145706155"/>
            <p14:sldId id="2145706200"/>
            <p14:sldId id="2145706154"/>
            <p14:sldId id="284"/>
            <p14:sldId id="308"/>
            <p14:sldId id="281"/>
            <p14:sldId id="278"/>
            <p14:sldId id="277"/>
            <p14:sldId id="279"/>
            <p14:sldId id="275"/>
            <p14:sldId id="302"/>
            <p14:sldId id="304"/>
            <p14:sldId id="268"/>
            <p14:sldId id="267"/>
            <p14:sldId id="265"/>
            <p14:sldId id="264"/>
            <p14:sldId id="306"/>
            <p14:sldId id="285"/>
            <p14:sldId id="287"/>
            <p14:sldId id="292"/>
            <p14:sldId id="294"/>
            <p14:sldId id="296"/>
            <p14:sldId id="293"/>
            <p14:sldId id="307"/>
            <p14:sldId id="260"/>
            <p14:sldId id="2147375000"/>
            <p14:sldId id="1106"/>
          </p14:sldIdLst>
        </p14:section>
        <p14:section name="Large Group Discussion" id="{5211E225-4E88-45A9-AB6E-46348E3159B3}">
          <p14:sldIdLst>
            <p14:sldId id="2145706165"/>
            <p14:sldId id="2145706191"/>
            <p14:sldId id="2145706194"/>
            <p14:sldId id="2145706228"/>
            <p14:sldId id="2145706229"/>
            <p14:sldId id="2145706216"/>
            <p14:sldId id="2145706225"/>
            <p14:sldId id="2145706209"/>
            <p14:sldId id="2147374995"/>
            <p14:sldId id="2145706218"/>
            <p14:sldId id="2147374996"/>
            <p14:sldId id="2145706134"/>
            <p14:sldId id="2145706223"/>
            <p14:sldId id="2147374997"/>
            <p14:sldId id="2145706203"/>
            <p14:sldId id="2145706202"/>
            <p14:sldId id="2147374998"/>
            <p14:sldId id="2145706224"/>
            <p14:sldId id="2147374999"/>
            <p14:sldId id="2145706205"/>
            <p14:sldId id="2147374994"/>
            <p14:sldId id="2145706227"/>
          </p14:sldIdLst>
        </p14:section>
        <p14:section name="Closing" id="{CE38491E-A161-45E8-B3BD-89C86A4DD697}">
          <p14:sldIdLst>
            <p14:sldId id="2145706117"/>
            <p14:sldId id="2145706153"/>
          </p14:sldIdLst>
        </p14:section>
      </p14:sectionLst>
    </p:ext>
    <p:ext uri="{EFAFB233-063F-42B5-8137-9DF3F51BA10A}">
      <p15:sldGuideLst xmlns:p15="http://schemas.microsoft.com/office/powerpoint/2012/main">
        <p15:guide id="1" orient="horz" pos="4176" userDrawn="1">
          <p15:clr>
            <a:srgbClr val="A4A3A4"/>
          </p15:clr>
        </p15:guide>
        <p15:guide id="2" pos="45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B1D842-C2CC-4768-88C6-C300845EA41F}" name="Minarcine, Scott" initials="MS" userId="S::sminarcine@deloitte.com::bef91212-cce6-4770-a98d-f34c1b2d7ec8" providerId="AD"/>
  <p188:author id="{D8D683A0-ADCB-D25D-EF82-18E329AF2A9D}" name="Jasmine Akuffo" initials="JA" userId="S::jakuffo@naccho.org::e9f543a5-a62c-4fa2-9c89-b863df0615b6" providerId="AD"/>
  <p188:author id="{042824BD-8E94-AAD3-706F-078AC0A4C208}" name="Hubert, Amber" initials="HA" userId="S::amhubert@deloitte.com::9abbbb0a-5025-4554-b865-ae78e39d3062" providerId="AD"/>
  <p188:author id="{88CC64D3-1164-6A4A-3905-D6A7D8DE03A5}" name="Grimm, Sophia" initials="GS" userId="S::sogrimm@deloitte.com::1db27e1e-2552-410c-9883-0fe5f73b27e4" providerId="AD"/>
  <p188:author id="{BAF5C5DA-2F09-EEB8-87F7-44C77C60B9BA}" name="Sawyer, Charlotte" initials="SC" userId="S::csawyer@deloitte.com::c2d02831-4928-4916-8565-4758cece231d" providerId="AD"/>
  <p188:author id="{9F4702FD-8A79-6423-7D90-30968C59B67F}" name="Grigg, Connor" initials="GC" userId="S::cgrigg@deloitte.com::4546b3b4-2d0f-4e26-a262-72afd6d6000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zer, Manal" initials="AM" lastIdx="4" clrIdx="6">
    <p:extLst>
      <p:ext uri="{19B8F6BF-5375-455C-9EA6-DF929625EA0E}">
        <p15:presenceInfo xmlns:p15="http://schemas.microsoft.com/office/powerpoint/2012/main" userId="S::mazer@deloitte.com::cc5c2bc4-eee8-49c7-8480-d06e31572c33" providerId="AD"/>
      </p:ext>
    </p:extLst>
  </p:cmAuthor>
  <p:cmAuthor id="1" name="Grimm, Sophia" initials="GS" lastIdx="15" clrIdx="0">
    <p:extLst>
      <p:ext uri="{19B8F6BF-5375-455C-9EA6-DF929625EA0E}">
        <p15:presenceInfo xmlns:p15="http://schemas.microsoft.com/office/powerpoint/2012/main" userId="S::sogrimm@deloitte.com::1db27e1e-2552-410c-9883-0fe5f73b27e4" providerId="AD"/>
      </p:ext>
    </p:extLst>
  </p:cmAuthor>
  <p:cmAuthor id="2" name="Namak, Dalia" initials="ND" lastIdx="16" clrIdx="1">
    <p:extLst>
      <p:ext uri="{19B8F6BF-5375-455C-9EA6-DF929625EA0E}">
        <p15:presenceInfo xmlns:p15="http://schemas.microsoft.com/office/powerpoint/2012/main" userId="S::dnamak@deloitte.com::b7587f74-573c-4c6c-81c0-f8e9fdfd66de" providerId="AD"/>
      </p:ext>
    </p:extLst>
  </p:cmAuthor>
  <p:cmAuthor id="3" name="Sawyer, Charlotte" initials="SC" lastIdx="61" clrIdx="2">
    <p:extLst>
      <p:ext uri="{19B8F6BF-5375-455C-9EA6-DF929625EA0E}">
        <p15:presenceInfo xmlns:p15="http://schemas.microsoft.com/office/powerpoint/2012/main" userId="S::csawyer@deloitte.com::c2d02831-4928-4916-8565-4758cece231d" providerId="AD"/>
      </p:ext>
    </p:extLst>
  </p:cmAuthor>
  <p:cmAuthor id="4" name="Ireland, Brennan" initials="IB" lastIdx="49" clrIdx="3">
    <p:extLst>
      <p:ext uri="{19B8F6BF-5375-455C-9EA6-DF929625EA0E}">
        <p15:presenceInfo xmlns:p15="http://schemas.microsoft.com/office/powerpoint/2012/main" userId="S::bireland@deloitte.com::62649a2c-b239-438f-8384-5d516a276980" providerId="AD"/>
      </p:ext>
    </p:extLst>
  </p:cmAuthor>
  <p:cmAuthor id="5" name="Elligers, Julia" initials="EJ" lastIdx="7" clrIdx="4">
    <p:extLst>
      <p:ext uri="{19B8F6BF-5375-455C-9EA6-DF929625EA0E}">
        <p15:presenceInfo xmlns:p15="http://schemas.microsoft.com/office/powerpoint/2012/main" userId="S::jelligers@deloitte.com::aa75f5b1-aaa8-4e37-9ce4-de233c903a28" providerId="AD"/>
      </p:ext>
    </p:extLst>
  </p:cmAuthor>
  <p:cmAuthor id="6" name="Grigg, Connor" initials="GC" lastIdx="20" clrIdx="5">
    <p:extLst>
      <p:ext uri="{19B8F6BF-5375-455C-9EA6-DF929625EA0E}">
        <p15:presenceInfo xmlns:p15="http://schemas.microsoft.com/office/powerpoint/2012/main" userId="S::cgrigg@deloitte.com::4546b3b4-2d0f-4e26-a262-72afd6d600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06F1A"/>
    <a:srgbClr val="954F72"/>
    <a:srgbClr val="B2F1F8"/>
    <a:srgbClr val="0F929F"/>
    <a:srgbClr val="00467F"/>
    <a:srgbClr val="F5E3F4"/>
    <a:srgbClr val="6D276A"/>
    <a:srgbClr val="F8DFC8"/>
    <a:srgbClr val="F7E9F6"/>
    <a:srgbClr val="CEF6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3B3059-3071-4B97-9E3D-850030C0211A}" v="2" dt="2024-01-24T21:44:01.026"/>
    <p1510:client id="{90753F2A-BF55-4445-B66E-F95DC6AD65C8}" v="6751" dt="2024-01-25T17:26:53.745"/>
    <p1510:client id="{9EBDD384-87ED-49C7-A80E-B79803E0A253}" v="144" dt="2024-01-25T16:27:25.550"/>
    <p1510:client id="{EF2AF448-56D8-5433-8620-61EEAEC6E813}" v="5" dt="2024-01-25T15:33:59.6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876" y="108"/>
      </p:cViewPr>
      <p:guideLst>
        <p:guide orient="horz" pos="4176"/>
        <p:guide pos="4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ata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664236-CFDF-4EE3-91D7-66E6868E2CEB}" type="doc">
      <dgm:prSet loTypeId="urn:microsoft.com/office/officeart/2008/layout/HexagonCluster" loCatId="relationship" qsTypeId="urn:microsoft.com/office/officeart/2005/8/quickstyle/simple1" qsCatId="simple" csTypeId="urn:microsoft.com/office/officeart/2005/8/colors/colorful5" csCatId="colorful" phldr="1"/>
      <dgm:spPr/>
      <dgm:t>
        <a:bodyPr/>
        <a:lstStyle/>
        <a:p>
          <a:endParaRPr lang="en-US"/>
        </a:p>
      </dgm:t>
    </dgm:pt>
    <dgm:pt modelId="{7BC101B4-CDB6-44AC-B93B-0375E494F35C}">
      <dgm:prSet phldrT="[Text]"/>
      <dgm:spPr/>
      <dgm:t>
        <a:bodyPr/>
        <a:lstStyle/>
        <a:p>
          <a:r>
            <a:rPr lang="en-US"/>
            <a:t>Resource sharing</a:t>
          </a:r>
        </a:p>
      </dgm:t>
    </dgm:pt>
    <dgm:pt modelId="{755B023C-23E0-4452-B47B-0F095F4D6A05}" type="parTrans" cxnId="{850382E7-3EF8-4493-A4F6-5E78413521A3}">
      <dgm:prSet/>
      <dgm:spPr/>
      <dgm:t>
        <a:bodyPr/>
        <a:lstStyle/>
        <a:p>
          <a:endParaRPr lang="en-US"/>
        </a:p>
      </dgm:t>
    </dgm:pt>
    <dgm:pt modelId="{746CFD69-1969-4C68-8791-DEAFC005DB6D}" type="sibTrans" cxnId="{850382E7-3EF8-4493-A4F6-5E78413521A3}">
      <dgm:prSet/>
      <dgm:spPr/>
      <dgm:t>
        <a:bodyPr/>
        <a:lstStyle/>
        <a:p>
          <a:endParaRPr lang="en-US"/>
        </a:p>
      </dgm:t>
    </dgm:pt>
    <dgm:pt modelId="{31A8AD75-E910-4469-80FC-A3CEE4777B47}">
      <dgm:prSet phldrT="[Text]"/>
      <dgm:spPr/>
      <dgm:t>
        <a:bodyPr/>
        <a:lstStyle/>
        <a:p>
          <a:r>
            <a:rPr lang="en-US"/>
            <a:t>Stronger base of  advocates</a:t>
          </a:r>
        </a:p>
      </dgm:t>
    </dgm:pt>
    <dgm:pt modelId="{388CD257-4476-4521-9016-E7A6C3967DB6}" type="parTrans" cxnId="{A7FE41CA-4411-4084-B918-A3AF0B41DBD6}">
      <dgm:prSet/>
      <dgm:spPr/>
      <dgm:t>
        <a:bodyPr/>
        <a:lstStyle/>
        <a:p>
          <a:endParaRPr lang="en-US"/>
        </a:p>
      </dgm:t>
    </dgm:pt>
    <dgm:pt modelId="{B08EF33F-9D8A-4289-BA7F-84B5BD31CFD1}" type="sibTrans" cxnId="{A7FE41CA-4411-4084-B918-A3AF0B41DBD6}">
      <dgm:prSet/>
      <dgm:spPr/>
      <dgm:t>
        <a:bodyPr/>
        <a:lstStyle/>
        <a:p>
          <a:endParaRPr lang="en-US"/>
        </a:p>
      </dgm:t>
    </dgm:pt>
    <dgm:pt modelId="{B571D467-C83A-4FE5-B0CD-95CC6EE408C5}">
      <dgm:prSet/>
      <dgm:spPr/>
      <dgm:t>
        <a:bodyPr/>
        <a:lstStyle/>
        <a:p>
          <a:r>
            <a:rPr lang="en-US"/>
            <a:t>Disrupt silos</a:t>
          </a:r>
        </a:p>
      </dgm:t>
    </dgm:pt>
    <dgm:pt modelId="{EE92FA8A-82E8-435A-AC42-7A6D89B1E87A}" type="parTrans" cxnId="{932BA221-FFFB-4E80-AC33-677E7BD985A4}">
      <dgm:prSet/>
      <dgm:spPr/>
      <dgm:t>
        <a:bodyPr/>
        <a:lstStyle/>
        <a:p>
          <a:endParaRPr lang="en-US"/>
        </a:p>
      </dgm:t>
    </dgm:pt>
    <dgm:pt modelId="{FB82541B-E8CB-412B-BC53-333DD72A9646}" type="sibTrans" cxnId="{932BA221-FFFB-4E80-AC33-677E7BD985A4}">
      <dgm:prSet/>
      <dgm:spPr/>
      <dgm:t>
        <a:bodyPr/>
        <a:lstStyle/>
        <a:p>
          <a:endParaRPr lang="en-US"/>
        </a:p>
      </dgm:t>
    </dgm:pt>
    <dgm:pt modelId="{21BD5289-B23D-4F49-9D64-7F063FF5D263}" type="pres">
      <dgm:prSet presAssocID="{8D664236-CFDF-4EE3-91D7-66E6868E2CEB}" presName="Name0" presStyleCnt="0">
        <dgm:presLayoutVars>
          <dgm:chMax val="21"/>
          <dgm:chPref val="21"/>
        </dgm:presLayoutVars>
      </dgm:prSet>
      <dgm:spPr/>
    </dgm:pt>
    <dgm:pt modelId="{2121B5C0-5F4D-4475-B299-E77BE6AB2788}" type="pres">
      <dgm:prSet presAssocID="{7BC101B4-CDB6-44AC-B93B-0375E494F35C}" presName="text1" presStyleCnt="0"/>
      <dgm:spPr/>
    </dgm:pt>
    <dgm:pt modelId="{5C03085B-4DA8-4C9D-BAD6-DEF6132BE86C}" type="pres">
      <dgm:prSet presAssocID="{7BC101B4-CDB6-44AC-B93B-0375E494F35C}" presName="textRepeatNode" presStyleLbl="alignNode1" presStyleIdx="0" presStyleCnt="3">
        <dgm:presLayoutVars>
          <dgm:chMax val="0"/>
          <dgm:chPref val="0"/>
          <dgm:bulletEnabled val="1"/>
        </dgm:presLayoutVars>
      </dgm:prSet>
      <dgm:spPr/>
    </dgm:pt>
    <dgm:pt modelId="{BA6A7753-6A39-4D85-BE5D-04693364EB80}" type="pres">
      <dgm:prSet presAssocID="{7BC101B4-CDB6-44AC-B93B-0375E494F35C}" presName="textaccent1" presStyleCnt="0"/>
      <dgm:spPr/>
    </dgm:pt>
    <dgm:pt modelId="{33423F0F-2A51-4E3A-9886-D32154767411}" type="pres">
      <dgm:prSet presAssocID="{7BC101B4-CDB6-44AC-B93B-0375E494F35C}" presName="accentRepeatNode" presStyleLbl="solidAlignAcc1" presStyleIdx="0" presStyleCnt="6"/>
      <dgm:spPr/>
    </dgm:pt>
    <dgm:pt modelId="{74C78B91-3FA6-445B-B7AF-1081E2A25F0D}" type="pres">
      <dgm:prSet presAssocID="{746CFD69-1969-4C68-8791-DEAFC005DB6D}" presName="image1" presStyleCnt="0"/>
      <dgm:spPr/>
    </dgm:pt>
    <dgm:pt modelId="{DD2A6F51-9DF8-4A7E-8A16-1C1A75AAFA37}" type="pres">
      <dgm:prSet presAssocID="{746CFD69-1969-4C68-8791-DEAFC005DB6D}" presName="imageRepeatNode" presStyleLbl="alignAcc1" presStyleIdx="0" presStyleCnt="3"/>
      <dgm:spPr/>
    </dgm:pt>
    <dgm:pt modelId="{7EB9C54C-F083-4816-BCBC-C8180B391E05}" type="pres">
      <dgm:prSet presAssocID="{746CFD69-1969-4C68-8791-DEAFC005DB6D}" presName="imageaccent1" presStyleCnt="0"/>
      <dgm:spPr/>
    </dgm:pt>
    <dgm:pt modelId="{35FFB826-D8DE-4BCA-B0EE-89163E54E882}" type="pres">
      <dgm:prSet presAssocID="{746CFD69-1969-4C68-8791-DEAFC005DB6D}" presName="accentRepeatNode" presStyleLbl="solidAlignAcc1" presStyleIdx="1" presStyleCnt="6"/>
      <dgm:spPr/>
    </dgm:pt>
    <dgm:pt modelId="{56C3729A-1DF6-450F-9AAE-01894C7FA4A7}" type="pres">
      <dgm:prSet presAssocID="{31A8AD75-E910-4469-80FC-A3CEE4777B47}" presName="text2" presStyleCnt="0"/>
      <dgm:spPr/>
    </dgm:pt>
    <dgm:pt modelId="{5440876D-64C6-4872-AE7F-B0B08BF7BD08}" type="pres">
      <dgm:prSet presAssocID="{31A8AD75-E910-4469-80FC-A3CEE4777B47}" presName="textRepeatNode" presStyleLbl="alignNode1" presStyleIdx="1" presStyleCnt="3">
        <dgm:presLayoutVars>
          <dgm:chMax val="0"/>
          <dgm:chPref val="0"/>
          <dgm:bulletEnabled val="1"/>
        </dgm:presLayoutVars>
      </dgm:prSet>
      <dgm:spPr/>
    </dgm:pt>
    <dgm:pt modelId="{BFCEF6C8-FD2C-48FC-9EC2-745336637DB0}" type="pres">
      <dgm:prSet presAssocID="{31A8AD75-E910-4469-80FC-A3CEE4777B47}" presName="textaccent2" presStyleCnt="0"/>
      <dgm:spPr/>
    </dgm:pt>
    <dgm:pt modelId="{8ABBE2FA-9376-47F3-81F7-DBB6EAB1156B}" type="pres">
      <dgm:prSet presAssocID="{31A8AD75-E910-4469-80FC-A3CEE4777B47}" presName="accentRepeatNode" presStyleLbl="solidAlignAcc1" presStyleIdx="2" presStyleCnt="6"/>
      <dgm:spPr/>
    </dgm:pt>
    <dgm:pt modelId="{FF59A56C-2BC2-4B31-9ABA-62C8952C03F8}" type="pres">
      <dgm:prSet presAssocID="{B08EF33F-9D8A-4289-BA7F-84B5BD31CFD1}" presName="image2" presStyleCnt="0"/>
      <dgm:spPr/>
    </dgm:pt>
    <dgm:pt modelId="{C37DDB48-2F7F-43BB-9A7B-2B18A53C2415}" type="pres">
      <dgm:prSet presAssocID="{B08EF33F-9D8A-4289-BA7F-84B5BD31CFD1}" presName="imageRepeatNode" presStyleLbl="alignAcc1" presStyleIdx="1" presStyleCnt="3"/>
      <dgm:spPr/>
    </dgm:pt>
    <dgm:pt modelId="{2A55F52E-1702-4698-B54A-C8D7ED422185}" type="pres">
      <dgm:prSet presAssocID="{B08EF33F-9D8A-4289-BA7F-84B5BD31CFD1}" presName="imageaccent2" presStyleCnt="0"/>
      <dgm:spPr/>
    </dgm:pt>
    <dgm:pt modelId="{A3AAB0EB-F6CC-4495-97A3-38A4DABE9597}" type="pres">
      <dgm:prSet presAssocID="{B08EF33F-9D8A-4289-BA7F-84B5BD31CFD1}" presName="accentRepeatNode" presStyleLbl="solidAlignAcc1" presStyleIdx="3" presStyleCnt="6"/>
      <dgm:spPr/>
    </dgm:pt>
    <dgm:pt modelId="{EF8D50F1-72D4-4B5D-A8F1-45A3C193F89A}" type="pres">
      <dgm:prSet presAssocID="{B571D467-C83A-4FE5-B0CD-95CC6EE408C5}" presName="text3" presStyleCnt="0"/>
      <dgm:spPr/>
    </dgm:pt>
    <dgm:pt modelId="{651E9B86-96C7-44F0-85A4-9D078CBBB264}" type="pres">
      <dgm:prSet presAssocID="{B571D467-C83A-4FE5-B0CD-95CC6EE408C5}" presName="textRepeatNode" presStyleLbl="alignNode1" presStyleIdx="2" presStyleCnt="3" custLinFactNeighborY="-740">
        <dgm:presLayoutVars>
          <dgm:chMax val="0"/>
          <dgm:chPref val="0"/>
          <dgm:bulletEnabled val="1"/>
        </dgm:presLayoutVars>
      </dgm:prSet>
      <dgm:spPr/>
    </dgm:pt>
    <dgm:pt modelId="{7E126579-561C-4AEA-8189-9B37689030F9}" type="pres">
      <dgm:prSet presAssocID="{B571D467-C83A-4FE5-B0CD-95CC6EE408C5}" presName="textaccent3" presStyleCnt="0"/>
      <dgm:spPr/>
    </dgm:pt>
    <dgm:pt modelId="{5305A9CB-D33E-4814-8B75-113705ACB861}" type="pres">
      <dgm:prSet presAssocID="{B571D467-C83A-4FE5-B0CD-95CC6EE408C5}" presName="accentRepeatNode" presStyleLbl="solidAlignAcc1" presStyleIdx="4" presStyleCnt="6"/>
      <dgm:spPr/>
    </dgm:pt>
    <dgm:pt modelId="{7C674FFA-9A5C-46A5-99A3-3BC01E349661}" type="pres">
      <dgm:prSet presAssocID="{FB82541B-E8CB-412B-BC53-333DD72A9646}" presName="image3" presStyleCnt="0"/>
      <dgm:spPr/>
    </dgm:pt>
    <dgm:pt modelId="{FBA6766B-220B-4A39-AFA7-7DE21EB2CE8E}" type="pres">
      <dgm:prSet presAssocID="{FB82541B-E8CB-412B-BC53-333DD72A9646}" presName="imageRepeatNode" presStyleLbl="alignAcc1" presStyleIdx="2" presStyleCnt="3"/>
      <dgm:spPr/>
    </dgm:pt>
    <dgm:pt modelId="{07BB435A-638E-459C-B661-C4657BCA9A59}" type="pres">
      <dgm:prSet presAssocID="{FB82541B-E8CB-412B-BC53-333DD72A9646}" presName="imageaccent3" presStyleCnt="0"/>
      <dgm:spPr/>
    </dgm:pt>
    <dgm:pt modelId="{6D8FD632-8625-4348-8F05-72B5B45FD722}" type="pres">
      <dgm:prSet presAssocID="{FB82541B-E8CB-412B-BC53-333DD72A9646}" presName="accentRepeatNode" presStyleLbl="solidAlignAcc1" presStyleIdx="5" presStyleCnt="6"/>
      <dgm:spPr/>
    </dgm:pt>
  </dgm:ptLst>
  <dgm:cxnLst>
    <dgm:cxn modelId="{0A4C4D10-2BD7-4B10-8D3E-EDD4BD2D5DFE}" type="presOf" srcId="{B08EF33F-9D8A-4289-BA7F-84B5BD31CFD1}" destId="{C37DDB48-2F7F-43BB-9A7B-2B18A53C2415}" srcOrd="0" destOrd="0" presId="urn:microsoft.com/office/officeart/2008/layout/HexagonCluster"/>
    <dgm:cxn modelId="{79E0371C-5300-4403-9F7A-626F612572FB}" type="presOf" srcId="{FB82541B-E8CB-412B-BC53-333DD72A9646}" destId="{FBA6766B-220B-4A39-AFA7-7DE21EB2CE8E}" srcOrd="0" destOrd="0" presId="urn:microsoft.com/office/officeart/2008/layout/HexagonCluster"/>
    <dgm:cxn modelId="{70AD4421-1357-40BB-9136-E411C500E92B}" type="presOf" srcId="{B571D467-C83A-4FE5-B0CD-95CC6EE408C5}" destId="{651E9B86-96C7-44F0-85A4-9D078CBBB264}" srcOrd="0" destOrd="0" presId="urn:microsoft.com/office/officeart/2008/layout/HexagonCluster"/>
    <dgm:cxn modelId="{932BA221-FFFB-4E80-AC33-677E7BD985A4}" srcId="{8D664236-CFDF-4EE3-91D7-66E6868E2CEB}" destId="{B571D467-C83A-4FE5-B0CD-95CC6EE408C5}" srcOrd="2" destOrd="0" parTransId="{EE92FA8A-82E8-435A-AC42-7A6D89B1E87A}" sibTransId="{FB82541B-E8CB-412B-BC53-333DD72A9646}"/>
    <dgm:cxn modelId="{471CFB83-CB27-45C2-A969-54B355AD0D1C}" type="presOf" srcId="{8D664236-CFDF-4EE3-91D7-66E6868E2CEB}" destId="{21BD5289-B23D-4F49-9D64-7F063FF5D263}" srcOrd="0" destOrd="0" presId="urn:microsoft.com/office/officeart/2008/layout/HexagonCluster"/>
    <dgm:cxn modelId="{3E97529B-3E84-4311-8284-68408CA658F8}" type="presOf" srcId="{746CFD69-1969-4C68-8791-DEAFC005DB6D}" destId="{DD2A6F51-9DF8-4A7E-8A16-1C1A75AAFA37}" srcOrd="0" destOrd="0" presId="urn:microsoft.com/office/officeart/2008/layout/HexagonCluster"/>
    <dgm:cxn modelId="{EBB0A5B6-2FDC-4F6C-B9BB-FE767FE80CEE}" type="presOf" srcId="{31A8AD75-E910-4469-80FC-A3CEE4777B47}" destId="{5440876D-64C6-4872-AE7F-B0B08BF7BD08}" srcOrd="0" destOrd="0" presId="urn:microsoft.com/office/officeart/2008/layout/HexagonCluster"/>
    <dgm:cxn modelId="{A7FE41CA-4411-4084-B918-A3AF0B41DBD6}" srcId="{8D664236-CFDF-4EE3-91D7-66E6868E2CEB}" destId="{31A8AD75-E910-4469-80FC-A3CEE4777B47}" srcOrd="1" destOrd="0" parTransId="{388CD257-4476-4521-9016-E7A6C3967DB6}" sibTransId="{B08EF33F-9D8A-4289-BA7F-84B5BD31CFD1}"/>
    <dgm:cxn modelId="{850382E7-3EF8-4493-A4F6-5E78413521A3}" srcId="{8D664236-CFDF-4EE3-91D7-66E6868E2CEB}" destId="{7BC101B4-CDB6-44AC-B93B-0375E494F35C}" srcOrd="0" destOrd="0" parTransId="{755B023C-23E0-4452-B47B-0F095F4D6A05}" sibTransId="{746CFD69-1969-4C68-8791-DEAFC005DB6D}"/>
    <dgm:cxn modelId="{01FEC1EE-32E1-45E9-896A-0B3545FD1377}" type="presOf" srcId="{7BC101B4-CDB6-44AC-B93B-0375E494F35C}" destId="{5C03085B-4DA8-4C9D-BAD6-DEF6132BE86C}" srcOrd="0" destOrd="0" presId="urn:microsoft.com/office/officeart/2008/layout/HexagonCluster"/>
    <dgm:cxn modelId="{70925E02-25AC-4F05-9467-DD27BD8732D9}" type="presParOf" srcId="{21BD5289-B23D-4F49-9D64-7F063FF5D263}" destId="{2121B5C0-5F4D-4475-B299-E77BE6AB2788}" srcOrd="0" destOrd="0" presId="urn:microsoft.com/office/officeart/2008/layout/HexagonCluster"/>
    <dgm:cxn modelId="{E68888BF-923F-42E5-9F83-F2BFB1D8FF8C}" type="presParOf" srcId="{2121B5C0-5F4D-4475-B299-E77BE6AB2788}" destId="{5C03085B-4DA8-4C9D-BAD6-DEF6132BE86C}" srcOrd="0" destOrd="0" presId="urn:microsoft.com/office/officeart/2008/layout/HexagonCluster"/>
    <dgm:cxn modelId="{666BB244-2BD3-4DA0-83DB-E0624DC98FD1}" type="presParOf" srcId="{21BD5289-B23D-4F49-9D64-7F063FF5D263}" destId="{BA6A7753-6A39-4D85-BE5D-04693364EB80}" srcOrd="1" destOrd="0" presId="urn:microsoft.com/office/officeart/2008/layout/HexagonCluster"/>
    <dgm:cxn modelId="{22AAE495-9B6E-4BDD-AE13-1DCB58A69DA4}" type="presParOf" srcId="{BA6A7753-6A39-4D85-BE5D-04693364EB80}" destId="{33423F0F-2A51-4E3A-9886-D32154767411}" srcOrd="0" destOrd="0" presId="urn:microsoft.com/office/officeart/2008/layout/HexagonCluster"/>
    <dgm:cxn modelId="{60E5310E-A12A-41E5-8C9C-F515994816F4}" type="presParOf" srcId="{21BD5289-B23D-4F49-9D64-7F063FF5D263}" destId="{74C78B91-3FA6-445B-B7AF-1081E2A25F0D}" srcOrd="2" destOrd="0" presId="urn:microsoft.com/office/officeart/2008/layout/HexagonCluster"/>
    <dgm:cxn modelId="{2B898E8C-C459-47D1-A835-DB98DCF1BBD0}" type="presParOf" srcId="{74C78B91-3FA6-445B-B7AF-1081E2A25F0D}" destId="{DD2A6F51-9DF8-4A7E-8A16-1C1A75AAFA37}" srcOrd="0" destOrd="0" presId="urn:microsoft.com/office/officeart/2008/layout/HexagonCluster"/>
    <dgm:cxn modelId="{C9C5D814-8BE0-4BB5-8E72-61EF49F0D950}" type="presParOf" srcId="{21BD5289-B23D-4F49-9D64-7F063FF5D263}" destId="{7EB9C54C-F083-4816-BCBC-C8180B391E05}" srcOrd="3" destOrd="0" presId="urn:microsoft.com/office/officeart/2008/layout/HexagonCluster"/>
    <dgm:cxn modelId="{AAE1374A-9B35-4716-9C24-4240420B74E4}" type="presParOf" srcId="{7EB9C54C-F083-4816-BCBC-C8180B391E05}" destId="{35FFB826-D8DE-4BCA-B0EE-89163E54E882}" srcOrd="0" destOrd="0" presId="urn:microsoft.com/office/officeart/2008/layout/HexagonCluster"/>
    <dgm:cxn modelId="{30E6AD5E-8E6F-4C10-B95C-544B56C7DC36}" type="presParOf" srcId="{21BD5289-B23D-4F49-9D64-7F063FF5D263}" destId="{56C3729A-1DF6-450F-9AAE-01894C7FA4A7}" srcOrd="4" destOrd="0" presId="urn:microsoft.com/office/officeart/2008/layout/HexagonCluster"/>
    <dgm:cxn modelId="{1289A569-9B85-4558-9EAD-FDBF24EE7BBA}" type="presParOf" srcId="{56C3729A-1DF6-450F-9AAE-01894C7FA4A7}" destId="{5440876D-64C6-4872-AE7F-B0B08BF7BD08}" srcOrd="0" destOrd="0" presId="urn:microsoft.com/office/officeart/2008/layout/HexagonCluster"/>
    <dgm:cxn modelId="{9A94AC08-D4BB-4469-94B9-FFC9E135C420}" type="presParOf" srcId="{21BD5289-B23D-4F49-9D64-7F063FF5D263}" destId="{BFCEF6C8-FD2C-48FC-9EC2-745336637DB0}" srcOrd="5" destOrd="0" presId="urn:microsoft.com/office/officeart/2008/layout/HexagonCluster"/>
    <dgm:cxn modelId="{99741A30-304B-47D5-A636-CE320E1BF7F3}" type="presParOf" srcId="{BFCEF6C8-FD2C-48FC-9EC2-745336637DB0}" destId="{8ABBE2FA-9376-47F3-81F7-DBB6EAB1156B}" srcOrd="0" destOrd="0" presId="urn:microsoft.com/office/officeart/2008/layout/HexagonCluster"/>
    <dgm:cxn modelId="{AB46BB2C-31CF-43DF-9016-C31456F0BD0A}" type="presParOf" srcId="{21BD5289-B23D-4F49-9D64-7F063FF5D263}" destId="{FF59A56C-2BC2-4B31-9ABA-62C8952C03F8}" srcOrd="6" destOrd="0" presId="urn:microsoft.com/office/officeart/2008/layout/HexagonCluster"/>
    <dgm:cxn modelId="{7AB01B9A-5813-41F7-8C6F-AFCB14614305}" type="presParOf" srcId="{FF59A56C-2BC2-4B31-9ABA-62C8952C03F8}" destId="{C37DDB48-2F7F-43BB-9A7B-2B18A53C2415}" srcOrd="0" destOrd="0" presId="urn:microsoft.com/office/officeart/2008/layout/HexagonCluster"/>
    <dgm:cxn modelId="{F9E4356C-1FFD-4DF8-8FBD-FB228CD59A1A}" type="presParOf" srcId="{21BD5289-B23D-4F49-9D64-7F063FF5D263}" destId="{2A55F52E-1702-4698-B54A-C8D7ED422185}" srcOrd="7" destOrd="0" presId="urn:microsoft.com/office/officeart/2008/layout/HexagonCluster"/>
    <dgm:cxn modelId="{5ADA06D4-1EE7-4F02-8235-718D5132247F}" type="presParOf" srcId="{2A55F52E-1702-4698-B54A-C8D7ED422185}" destId="{A3AAB0EB-F6CC-4495-97A3-38A4DABE9597}" srcOrd="0" destOrd="0" presId="urn:microsoft.com/office/officeart/2008/layout/HexagonCluster"/>
    <dgm:cxn modelId="{F9E60F38-9257-469E-9981-7AF54258AF10}" type="presParOf" srcId="{21BD5289-B23D-4F49-9D64-7F063FF5D263}" destId="{EF8D50F1-72D4-4B5D-A8F1-45A3C193F89A}" srcOrd="8" destOrd="0" presId="urn:microsoft.com/office/officeart/2008/layout/HexagonCluster"/>
    <dgm:cxn modelId="{17C189FB-EF17-43CD-B789-BD7AC2BE8E54}" type="presParOf" srcId="{EF8D50F1-72D4-4B5D-A8F1-45A3C193F89A}" destId="{651E9B86-96C7-44F0-85A4-9D078CBBB264}" srcOrd="0" destOrd="0" presId="urn:microsoft.com/office/officeart/2008/layout/HexagonCluster"/>
    <dgm:cxn modelId="{BCDCC45E-8804-4EE5-84E4-41E6735D2E2F}" type="presParOf" srcId="{21BD5289-B23D-4F49-9D64-7F063FF5D263}" destId="{7E126579-561C-4AEA-8189-9B37689030F9}" srcOrd="9" destOrd="0" presId="urn:microsoft.com/office/officeart/2008/layout/HexagonCluster"/>
    <dgm:cxn modelId="{4EE85D9C-CFDE-4CD4-8CD9-593F569A7266}" type="presParOf" srcId="{7E126579-561C-4AEA-8189-9B37689030F9}" destId="{5305A9CB-D33E-4814-8B75-113705ACB861}" srcOrd="0" destOrd="0" presId="urn:microsoft.com/office/officeart/2008/layout/HexagonCluster"/>
    <dgm:cxn modelId="{927C056B-4A6B-4DEA-97C0-382188A0B4CF}" type="presParOf" srcId="{21BD5289-B23D-4F49-9D64-7F063FF5D263}" destId="{7C674FFA-9A5C-46A5-99A3-3BC01E349661}" srcOrd="10" destOrd="0" presId="urn:microsoft.com/office/officeart/2008/layout/HexagonCluster"/>
    <dgm:cxn modelId="{52A5053F-0411-45F1-A963-28C89C0B3C3D}" type="presParOf" srcId="{7C674FFA-9A5C-46A5-99A3-3BC01E349661}" destId="{FBA6766B-220B-4A39-AFA7-7DE21EB2CE8E}" srcOrd="0" destOrd="0" presId="urn:microsoft.com/office/officeart/2008/layout/HexagonCluster"/>
    <dgm:cxn modelId="{31FDB54F-2B53-44F1-A1E8-843EA0DEBD80}" type="presParOf" srcId="{21BD5289-B23D-4F49-9D64-7F063FF5D263}" destId="{07BB435A-638E-459C-B661-C4657BCA9A59}" srcOrd="11" destOrd="0" presId="urn:microsoft.com/office/officeart/2008/layout/HexagonCluster"/>
    <dgm:cxn modelId="{BEBA86D4-FD87-4207-B9E6-005264EC3A0C}" type="presParOf" srcId="{07BB435A-638E-459C-B661-C4657BCA9A59}" destId="{6D8FD632-8625-4348-8F05-72B5B45FD72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492856-B5F9-42D0-87AB-155E71C59B68}"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9B103DA1-C4D0-4245-9DDB-EE8856EA5945}">
      <dgm:prSet/>
      <dgm:spPr/>
      <dgm:t>
        <a:bodyPr/>
        <a:lstStyle/>
        <a:p>
          <a:pPr>
            <a:lnSpc>
              <a:spcPct val="100000"/>
            </a:lnSpc>
          </a:pPr>
          <a:r>
            <a:rPr lang="en-US"/>
            <a:t>Understand community complexity.  </a:t>
          </a:r>
        </a:p>
      </dgm:t>
    </dgm:pt>
    <dgm:pt modelId="{2B8420D1-893E-4EEA-A98E-FA487AEBB4FF}" type="parTrans" cxnId="{8E60FB11-CF3D-4575-B551-AA23F7B5302A}">
      <dgm:prSet/>
      <dgm:spPr/>
      <dgm:t>
        <a:bodyPr/>
        <a:lstStyle/>
        <a:p>
          <a:endParaRPr lang="en-US"/>
        </a:p>
      </dgm:t>
    </dgm:pt>
    <dgm:pt modelId="{CB712D60-AAFC-4DCE-8905-0F3A4C0B2D8A}" type="sibTrans" cxnId="{8E60FB11-CF3D-4575-B551-AA23F7B5302A}">
      <dgm:prSet phldrT="01"/>
      <dgm:spPr/>
      <dgm:t>
        <a:bodyPr/>
        <a:lstStyle/>
        <a:p>
          <a:pPr>
            <a:lnSpc>
              <a:spcPct val="100000"/>
            </a:lnSpc>
          </a:pPr>
          <a:endParaRPr lang="en-US"/>
        </a:p>
      </dgm:t>
    </dgm:pt>
    <dgm:pt modelId="{CEC351FE-01C0-4E18-AD57-712B00F5393A}">
      <dgm:prSet/>
      <dgm:spPr/>
      <dgm:t>
        <a:bodyPr/>
        <a:lstStyle/>
        <a:p>
          <a:pPr>
            <a:lnSpc>
              <a:spcPct val="100000"/>
            </a:lnSpc>
          </a:pPr>
          <a:r>
            <a:rPr lang="en-US"/>
            <a:t>Recognize community capabilities and needs. </a:t>
          </a:r>
        </a:p>
      </dgm:t>
    </dgm:pt>
    <dgm:pt modelId="{6044A1F5-B868-4B5F-875A-1BEA212BA8C9}" type="parTrans" cxnId="{26F74AC5-BAC2-440D-9EED-D70BAB88C3B9}">
      <dgm:prSet/>
      <dgm:spPr/>
      <dgm:t>
        <a:bodyPr/>
        <a:lstStyle/>
        <a:p>
          <a:endParaRPr lang="en-US"/>
        </a:p>
      </dgm:t>
    </dgm:pt>
    <dgm:pt modelId="{D2C2533D-FD9E-46E6-9A8E-96F72A035999}" type="sibTrans" cxnId="{26F74AC5-BAC2-440D-9EED-D70BAB88C3B9}">
      <dgm:prSet phldrT="02"/>
      <dgm:spPr/>
      <dgm:t>
        <a:bodyPr/>
        <a:lstStyle/>
        <a:p>
          <a:pPr>
            <a:lnSpc>
              <a:spcPct val="100000"/>
            </a:lnSpc>
          </a:pPr>
          <a:endParaRPr lang="en-US"/>
        </a:p>
      </dgm:t>
    </dgm:pt>
    <dgm:pt modelId="{EE39F2C7-0676-4753-A1AC-377A553B1274}">
      <dgm:prSet/>
      <dgm:spPr/>
      <dgm:t>
        <a:bodyPr/>
        <a:lstStyle/>
        <a:p>
          <a:pPr>
            <a:lnSpc>
              <a:spcPct val="100000"/>
            </a:lnSpc>
          </a:pPr>
          <a:r>
            <a:rPr lang="en-US"/>
            <a:t>Foster relationships with community leaders. </a:t>
          </a:r>
        </a:p>
      </dgm:t>
    </dgm:pt>
    <dgm:pt modelId="{192F2DC4-58DB-4034-A2C9-5EAABA071250}" type="parTrans" cxnId="{603D59A9-7286-4960-BC44-714A200B96A8}">
      <dgm:prSet/>
      <dgm:spPr/>
      <dgm:t>
        <a:bodyPr/>
        <a:lstStyle/>
        <a:p>
          <a:endParaRPr lang="en-US"/>
        </a:p>
      </dgm:t>
    </dgm:pt>
    <dgm:pt modelId="{42EAD4FA-0E6D-4650-9F92-26753358BE4A}" type="sibTrans" cxnId="{603D59A9-7286-4960-BC44-714A200B96A8}">
      <dgm:prSet phldrT="03"/>
      <dgm:spPr/>
      <dgm:t>
        <a:bodyPr/>
        <a:lstStyle/>
        <a:p>
          <a:pPr>
            <a:lnSpc>
              <a:spcPct val="100000"/>
            </a:lnSpc>
          </a:pPr>
          <a:endParaRPr lang="en-US"/>
        </a:p>
      </dgm:t>
    </dgm:pt>
    <dgm:pt modelId="{437AA18F-65B1-48BC-AD6E-CE71AD960D28}">
      <dgm:prSet/>
      <dgm:spPr/>
      <dgm:t>
        <a:bodyPr/>
        <a:lstStyle/>
        <a:p>
          <a:pPr>
            <a:lnSpc>
              <a:spcPct val="100000"/>
            </a:lnSpc>
          </a:pPr>
          <a:r>
            <a:rPr lang="en-US"/>
            <a:t>Build and maintain partnerships. </a:t>
          </a:r>
        </a:p>
      </dgm:t>
    </dgm:pt>
    <dgm:pt modelId="{4A821BA5-B976-40C0-8469-9807B8645BAE}" type="parTrans" cxnId="{0EE48115-C1B3-451C-BF61-E280C73253D5}">
      <dgm:prSet/>
      <dgm:spPr/>
      <dgm:t>
        <a:bodyPr/>
        <a:lstStyle/>
        <a:p>
          <a:endParaRPr lang="en-US"/>
        </a:p>
      </dgm:t>
    </dgm:pt>
    <dgm:pt modelId="{9A188E1A-A70A-46B9-88BD-BF2B963A73B0}" type="sibTrans" cxnId="{0EE48115-C1B3-451C-BF61-E280C73253D5}">
      <dgm:prSet phldrT="04"/>
      <dgm:spPr/>
      <dgm:t>
        <a:bodyPr/>
        <a:lstStyle/>
        <a:p>
          <a:pPr>
            <a:lnSpc>
              <a:spcPct val="100000"/>
            </a:lnSpc>
          </a:pPr>
          <a:endParaRPr lang="en-US"/>
        </a:p>
      </dgm:t>
    </dgm:pt>
    <dgm:pt modelId="{B09D68E7-88F7-4D9D-BE1C-F88D282F76B1}">
      <dgm:prSet/>
      <dgm:spPr/>
      <dgm:t>
        <a:bodyPr/>
        <a:lstStyle/>
        <a:p>
          <a:pPr>
            <a:lnSpc>
              <a:spcPct val="100000"/>
            </a:lnSpc>
          </a:pPr>
          <a:r>
            <a:rPr lang="en-US"/>
            <a:t>Empower local action. </a:t>
          </a:r>
        </a:p>
      </dgm:t>
    </dgm:pt>
    <dgm:pt modelId="{D0E82137-A894-4DFA-8DDB-E49C9C11DA11}" type="parTrans" cxnId="{08F1B451-4825-4F79-9378-A2DFE4F9C139}">
      <dgm:prSet/>
      <dgm:spPr/>
      <dgm:t>
        <a:bodyPr/>
        <a:lstStyle/>
        <a:p>
          <a:endParaRPr lang="en-US"/>
        </a:p>
      </dgm:t>
    </dgm:pt>
    <dgm:pt modelId="{1DBC8951-B6A6-4809-8ACB-5DB4610BF05E}" type="sibTrans" cxnId="{08F1B451-4825-4F79-9378-A2DFE4F9C139}">
      <dgm:prSet phldrT="05"/>
      <dgm:spPr/>
      <dgm:t>
        <a:bodyPr/>
        <a:lstStyle/>
        <a:p>
          <a:pPr>
            <a:lnSpc>
              <a:spcPct val="100000"/>
            </a:lnSpc>
          </a:pPr>
          <a:endParaRPr lang="en-US"/>
        </a:p>
      </dgm:t>
    </dgm:pt>
    <dgm:pt modelId="{0551317E-ABFD-4BB8-9C02-F25E93E44CD2}">
      <dgm:prSet/>
      <dgm:spPr/>
      <dgm:t>
        <a:bodyPr/>
        <a:lstStyle/>
        <a:p>
          <a:pPr>
            <a:lnSpc>
              <a:spcPct val="100000"/>
            </a:lnSpc>
          </a:pPr>
          <a:r>
            <a:rPr lang="en-US"/>
            <a:t>Leverage and strengthen social infrastructure, networks, and assets.</a:t>
          </a:r>
        </a:p>
      </dgm:t>
    </dgm:pt>
    <dgm:pt modelId="{EDA76338-702E-45AD-80CE-3F8F3B1EAEC5}" type="parTrans" cxnId="{56D441AD-1BEE-4F06-9AFC-78699F312E6D}">
      <dgm:prSet/>
      <dgm:spPr/>
      <dgm:t>
        <a:bodyPr/>
        <a:lstStyle/>
        <a:p>
          <a:endParaRPr lang="en-US"/>
        </a:p>
      </dgm:t>
    </dgm:pt>
    <dgm:pt modelId="{D32DCEAD-5B60-4953-837C-63C9CF188982}" type="sibTrans" cxnId="{56D441AD-1BEE-4F06-9AFC-78699F312E6D}">
      <dgm:prSet phldrT="06"/>
      <dgm:spPr/>
      <dgm:t>
        <a:bodyPr/>
        <a:lstStyle/>
        <a:p>
          <a:endParaRPr lang="en-US"/>
        </a:p>
      </dgm:t>
    </dgm:pt>
    <dgm:pt modelId="{723FD747-9372-4189-A0AE-CCAA6D050410}" type="pres">
      <dgm:prSet presAssocID="{90492856-B5F9-42D0-87AB-155E71C59B68}" presName="root" presStyleCnt="0">
        <dgm:presLayoutVars>
          <dgm:dir/>
          <dgm:resizeHandles val="exact"/>
        </dgm:presLayoutVars>
      </dgm:prSet>
      <dgm:spPr/>
    </dgm:pt>
    <dgm:pt modelId="{30A85100-1FE4-458E-922D-CEDBBB4C4935}" type="pres">
      <dgm:prSet presAssocID="{90492856-B5F9-42D0-87AB-155E71C59B68}" presName="container" presStyleCnt="0">
        <dgm:presLayoutVars>
          <dgm:dir/>
          <dgm:resizeHandles val="exact"/>
        </dgm:presLayoutVars>
      </dgm:prSet>
      <dgm:spPr/>
    </dgm:pt>
    <dgm:pt modelId="{3745E31A-DBE3-45A0-A6E2-466C8A6A94B8}" type="pres">
      <dgm:prSet presAssocID="{9B103DA1-C4D0-4245-9DDB-EE8856EA5945}" presName="compNode" presStyleCnt="0"/>
      <dgm:spPr/>
    </dgm:pt>
    <dgm:pt modelId="{047F769D-7DA4-4593-A902-3AD1EE464B8C}" type="pres">
      <dgm:prSet presAssocID="{9B103DA1-C4D0-4245-9DDB-EE8856EA5945}" presName="iconBgRect" presStyleLbl="bgShp" presStyleIdx="0" presStyleCnt="6"/>
      <dgm:spPr/>
    </dgm:pt>
    <dgm:pt modelId="{F6E2AB09-B912-46DE-86F9-9DDEC921113E}" type="pres">
      <dgm:prSet presAssocID="{9B103DA1-C4D0-4245-9DDB-EE8856EA594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ycle with People"/>
        </a:ext>
      </dgm:extLst>
    </dgm:pt>
    <dgm:pt modelId="{0476A96E-5F83-45EF-8B96-588F1CB98BBE}" type="pres">
      <dgm:prSet presAssocID="{9B103DA1-C4D0-4245-9DDB-EE8856EA5945}" presName="spaceRect" presStyleCnt="0"/>
      <dgm:spPr/>
    </dgm:pt>
    <dgm:pt modelId="{5DE3F2DE-E3F0-45FA-82EA-39C3B6EF742F}" type="pres">
      <dgm:prSet presAssocID="{9B103DA1-C4D0-4245-9DDB-EE8856EA5945}" presName="textRect" presStyleLbl="revTx" presStyleIdx="0" presStyleCnt="6">
        <dgm:presLayoutVars>
          <dgm:chMax val="1"/>
          <dgm:chPref val="1"/>
        </dgm:presLayoutVars>
      </dgm:prSet>
      <dgm:spPr/>
    </dgm:pt>
    <dgm:pt modelId="{4D529C5C-75E0-478A-ADAA-A5C4E75C22AC}" type="pres">
      <dgm:prSet presAssocID="{CB712D60-AAFC-4DCE-8905-0F3A4C0B2D8A}" presName="sibTrans" presStyleLbl="sibTrans2D1" presStyleIdx="0" presStyleCnt="0"/>
      <dgm:spPr/>
    </dgm:pt>
    <dgm:pt modelId="{7A446BD5-30E6-4B88-9B3D-DE04C43A41AD}" type="pres">
      <dgm:prSet presAssocID="{CEC351FE-01C0-4E18-AD57-712B00F5393A}" presName="compNode" presStyleCnt="0"/>
      <dgm:spPr/>
    </dgm:pt>
    <dgm:pt modelId="{D2530727-68CF-4823-A950-89DAE82FE7C5}" type="pres">
      <dgm:prSet presAssocID="{CEC351FE-01C0-4E18-AD57-712B00F5393A}" presName="iconBgRect" presStyleLbl="bgShp" presStyleIdx="1" presStyleCnt="6"/>
      <dgm:spPr/>
    </dgm:pt>
    <dgm:pt modelId="{08BB4175-2F78-4DA0-8985-E5DE1522193A}" type="pres">
      <dgm:prSet presAssocID="{CEC351FE-01C0-4E18-AD57-712B00F5393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08A051D7-1E6D-48BA-A61B-88ADF3ECC1FC}" type="pres">
      <dgm:prSet presAssocID="{CEC351FE-01C0-4E18-AD57-712B00F5393A}" presName="spaceRect" presStyleCnt="0"/>
      <dgm:spPr/>
    </dgm:pt>
    <dgm:pt modelId="{BB4C72D3-082C-479F-9592-97206305E293}" type="pres">
      <dgm:prSet presAssocID="{CEC351FE-01C0-4E18-AD57-712B00F5393A}" presName="textRect" presStyleLbl="revTx" presStyleIdx="1" presStyleCnt="6">
        <dgm:presLayoutVars>
          <dgm:chMax val="1"/>
          <dgm:chPref val="1"/>
        </dgm:presLayoutVars>
      </dgm:prSet>
      <dgm:spPr/>
    </dgm:pt>
    <dgm:pt modelId="{A76256B6-790F-4B70-865C-7F5A57969419}" type="pres">
      <dgm:prSet presAssocID="{D2C2533D-FD9E-46E6-9A8E-96F72A035999}" presName="sibTrans" presStyleLbl="sibTrans2D1" presStyleIdx="0" presStyleCnt="0"/>
      <dgm:spPr/>
    </dgm:pt>
    <dgm:pt modelId="{3F366806-613E-4FCF-A25F-48DCAFB4C910}" type="pres">
      <dgm:prSet presAssocID="{EE39F2C7-0676-4753-A1AC-377A553B1274}" presName="compNode" presStyleCnt="0"/>
      <dgm:spPr/>
    </dgm:pt>
    <dgm:pt modelId="{3B394764-CE5F-4128-8591-624B7330D52C}" type="pres">
      <dgm:prSet presAssocID="{EE39F2C7-0676-4753-A1AC-377A553B1274}" presName="iconBgRect" presStyleLbl="bgShp" presStyleIdx="2" presStyleCnt="6"/>
      <dgm:spPr/>
    </dgm:pt>
    <dgm:pt modelId="{7D40E8F7-071B-483A-8504-F55C7E3594D1}" type="pres">
      <dgm:prSet presAssocID="{EE39F2C7-0676-4753-A1AC-377A553B127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ocial Network"/>
        </a:ext>
      </dgm:extLst>
    </dgm:pt>
    <dgm:pt modelId="{42924044-AD83-411D-A47C-E3EE4924D237}" type="pres">
      <dgm:prSet presAssocID="{EE39F2C7-0676-4753-A1AC-377A553B1274}" presName="spaceRect" presStyleCnt="0"/>
      <dgm:spPr/>
    </dgm:pt>
    <dgm:pt modelId="{A3C629FF-0F48-4D3C-AEAD-A5F0BA7AB170}" type="pres">
      <dgm:prSet presAssocID="{EE39F2C7-0676-4753-A1AC-377A553B1274}" presName="textRect" presStyleLbl="revTx" presStyleIdx="2" presStyleCnt="6">
        <dgm:presLayoutVars>
          <dgm:chMax val="1"/>
          <dgm:chPref val="1"/>
        </dgm:presLayoutVars>
      </dgm:prSet>
      <dgm:spPr/>
    </dgm:pt>
    <dgm:pt modelId="{63E15738-1A20-4450-854D-532DFD44AB2B}" type="pres">
      <dgm:prSet presAssocID="{42EAD4FA-0E6D-4650-9F92-26753358BE4A}" presName="sibTrans" presStyleLbl="sibTrans2D1" presStyleIdx="0" presStyleCnt="0"/>
      <dgm:spPr/>
    </dgm:pt>
    <dgm:pt modelId="{129D8DE3-E64F-40A0-B947-B67039E4DFDE}" type="pres">
      <dgm:prSet presAssocID="{437AA18F-65B1-48BC-AD6E-CE71AD960D28}" presName="compNode" presStyleCnt="0"/>
      <dgm:spPr/>
    </dgm:pt>
    <dgm:pt modelId="{8D14667E-54A1-4992-AA6B-79031D78C779}" type="pres">
      <dgm:prSet presAssocID="{437AA18F-65B1-48BC-AD6E-CE71AD960D28}" presName="iconBgRect" presStyleLbl="bgShp" presStyleIdx="3" presStyleCnt="6"/>
      <dgm:spPr/>
    </dgm:pt>
    <dgm:pt modelId="{2D14D426-F069-490B-A1BE-A020FA3A7B55}" type="pres">
      <dgm:prSet presAssocID="{437AA18F-65B1-48BC-AD6E-CE71AD960D2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8A895392-4F3E-4384-B8F2-96C9BF866BC2}" type="pres">
      <dgm:prSet presAssocID="{437AA18F-65B1-48BC-AD6E-CE71AD960D28}" presName="spaceRect" presStyleCnt="0"/>
      <dgm:spPr/>
    </dgm:pt>
    <dgm:pt modelId="{0F72FE94-489D-407F-9FAD-ADB4D649483E}" type="pres">
      <dgm:prSet presAssocID="{437AA18F-65B1-48BC-AD6E-CE71AD960D28}" presName="textRect" presStyleLbl="revTx" presStyleIdx="3" presStyleCnt="6">
        <dgm:presLayoutVars>
          <dgm:chMax val="1"/>
          <dgm:chPref val="1"/>
        </dgm:presLayoutVars>
      </dgm:prSet>
      <dgm:spPr/>
    </dgm:pt>
    <dgm:pt modelId="{B58194F8-1DFD-4695-BE60-61839967E809}" type="pres">
      <dgm:prSet presAssocID="{9A188E1A-A70A-46B9-88BD-BF2B963A73B0}" presName="sibTrans" presStyleLbl="sibTrans2D1" presStyleIdx="0" presStyleCnt="0"/>
      <dgm:spPr/>
    </dgm:pt>
    <dgm:pt modelId="{5DF4231D-E624-4BD0-9632-BBCE354C388A}" type="pres">
      <dgm:prSet presAssocID="{B09D68E7-88F7-4D9D-BE1C-F88D282F76B1}" presName="compNode" presStyleCnt="0"/>
      <dgm:spPr/>
    </dgm:pt>
    <dgm:pt modelId="{F5D6BAA5-666D-408F-B606-240AC95FF5AC}" type="pres">
      <dgm:prSet presAssocID="{B09D68E7-88F7-4D9D-BE1C-F88D282F76B1}" presName="iconBgRect" presStyleLbl="bgShp" presStyleIdx="4" presStyleCnt="6"/>
      <dgm:spPr/>
    </dgm:pt>
    <dgm:pt modelId="{8B73D6CE-7E4C-46DC-8A0C-E0EB34310A86}" type="pres">
      <dgm:prSet presAssocID="{B09D68E7-88F7-4D9D-BE1C-F88D282F76B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apper board"/>
        </a:ext>
      </dgm:extLst>
    </dgm:pt>
    <dgm:pt modelId="{96960911-9B00-4952-A713-02D8134FF0BD}" type="pres">
      <dgm:prSet presAssocID="{B09D68E7-88F7-4D9D-BE1C-F88D282F76B1}" presName="spaceRect" presStyleCnt="0"/>
      <dgm:spPr/>
    </dgm:pt>
    <dgm:pt modelId="{631E589D-2F29-4589-989B-955ED3D7D8AF}" type="pres">
      <dgm:prSet presAssocID="{B09D68E7-88F7-4D9D-BE1C-F88D282F76B1}" presName="textRect" presStyleLbl="revTx" presStyleIdx="4" presStyleCnt="6">
        <dgm:presLayoutVars>
          <dgm:chMax val="1"/>
          <dgm:chPref val="1"/>
        </dgm:presLayoutVars>
      </dgm:prSet>
      <dgm:spPr/>
    </dgm:pt>
    <dgm:pt modelId="{A294AA75-B2AD-4C68-BAEC-0415A7FD4D71}" type="pres">
      <dgm:prSet presAssocID="{1DBC8951-B6A6-4809-8ACB-5DB4610BF05E}" presName="sibTrans" presStyleLbl="sibTrans2D1" presStyleIdx="0" presStyleCnt="0"/>
      <dgm:spPr/>
    </dgm:pt>
    <dgm:pt modelId="{7B7BCDEA-1DFD-4519-8CDD-8CF6C445AE71}" type="pres">
      <dgm:prSet presAssocID="{0551317E-ABFD-4BB8-9C02-F25E93E44CD2}" presName="compNode" presStyleCnt="0"/>
      <dgm:spPr/>
    </dgm:pt>
    <dgm:pt modelId="{B967835B-F3B9-4D08-896D-8346FEF942D9}" type="pres">
      <dgm:prSet presAssocID="{0551317E-ABFD-4BB8-9C02-F25E93E44CD2}" presName="iconBgRect" presStyleLbl="bgShp" presStyleIdx="5" presStyleCnt="6"/>
      <dgm:spPr/>
    </dgm:pt>
    <dgm:pt modelId="{B9244359-34A4-456B-8A53-CD6F67C14769}" type="pres">
      <dgm:prSet presAssocID="{0551317E-ABFD-4BB8-9C02-F25E93E44CD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nections"/>
        </a:ext>
      </dgm:extLst>
    </dgm:pt>
    <dgm:pt modelId="{17D2EBD3-AD35-439F-AC96-4487F1CF0AB2}" type="pres">
      <dgm:prSet presAssocID="{0551317E-ABFD-4BB8-9C02-F25E93E44CD2}" presName="spaceRect" presStyleCnt="0"/>
      <dgm:spPr/>
    </dgm:pt>
    <dgm:pt modelId="{BA256E99-DD9C-4BCE-9A0F-F3F903A6F4D7}" type="pres">
      <dgm:prSet presAssocID="{0551317E-ABFD-4BB8-9C02-F25E93E44CD2}" presName="textRect" presStyleLbl="revTx" presStyleIdx="5" presStyleCnt="6">
        <dgm:presLayoutVars>
          <dgm:chMax val="1"/>
          <dgm:chPref val="1"/>
        </dgm:presLayoutVars>
      </dgm:prSet>
      <dgm:spPr/>
    </dgm:pt>
  </dgm:ptLst>
  <dgm:cxnLst>
    <dgm:cxn modelId="{E48DF900-87C4-440B-9A59-94C9EA29885E}" type="presOf" srcId="{B09D68E7-88F7-4D9D-BE1C-F88D282F76B1}" destId="{631E589D-2F29-4589-989B-955ED3D7D8AF}" srcOrd="0" destOrd="0" presId="urn:microsoft.com/office/officeart/2018/2/layout/IconCircleList"/>
    <dgm:cxn modelId="{D8DE3A05-E8CF-43CF-B932-158403A1B7DB}" type="presOf" srcId="{9A188E1A-A70A-46B9-88BD-BF2B963A73B0}" destId="{B58194F8-1DFD-4695-BE60-61839967E809}" srcOrd="0" destOrd="0" presId="urn:microsoft.com/office/officeart/2018/2/layout/IconCircleList"/>
    <dgm:cxn modelId="{4E8F3A0E-56E6-432F-8DB2-E7D67DB160C3}" type="presOf" srcId="{90492856-B5F9-42D0-87AB-155E71C59B68}" destId="{723FD747-9372-4189-A0AE-CCAA6D050410}" srcOrd="0" destOrd="0" presId="urn:microsoft.com/office/officeart/2018/2/layout/IconCircleList"/>
    <dgm:cxn modelId="{8E60FB11-CF3D-4575-B551-AA23F7B5302A}" srcId="{90492856-B5F9-42D0-87AB-155E71C59B68}" destId="{9B103DA1-C4D0-4245-9DDB-EE8856EA5945}" srcOrd="0" destOrd="0" parTransId="{2B8420D1-893E-4EEA-A98E-FA487AEBB4FF}" sibTransId="{CB712D60-AAFC-4DCE-8905-0F3A4C0B2D8A}"/>
    <dgm:cxn modelId="{0EE48115-C1B3-451C-BF61-E280C73253D5}" srcId="{90492856-B5F9-42D0-87AB-155E71C59B68}" destId="{437AA18F-65B1-48BC-AD6E-CE71AD960D28}" srcOrd="3" destOrd="0" parTransId="{4A821BA5-B976-40C0-8469-9807B8645BAE}" sibTransId="{9A188E1A-A70A-46B9-88BD-BF2B963A73B0}"/>
    <dgm:cxn modelId="{FACDA924-CEFE-4868-A46D-C7698DD170EB}" type="presOf" srcId="{CEC351FE-01C0-4E18-AD57-712B00F5393A}" destId="{BB4C72D3-082C-479F-9592-97206305E293}" srcOrd="0" destOrd="0" presId="urn:microsoft.com/office/officeart/2018/2/layout/IconCircleList"/>
    <dgm:cxn modelId="{97A2C529-4FB2-40EC-A6A5-AEBA1DFCFFC9}" type="presOf" srcId="{CB712D60-AAFC-4DCE-8905-0F3A4C0B2D8A}" destId="{4D529C5C-75E0-478A-ADAA-A5C4E75C22AC}" srcOrd="0" destOrd="0" presId="urn:microsoft.com/office/officeart/2018/2/layout/IconCircleList"/>
    <dgm:cxn modelId="{E7844E31-846D-4EC6-97B6-08F62BA350DD}" type="presOf" srcId="{D2C2533D-FD9E-46E6-9A8E-96F72A035999}" destId="{A76256B6-790F-4B70-865C-7F5A57969419}" srcOrd="0" destOrd="0" presId="urn:microsoft.com/office/officeart/2018/2/layout/IconCircleList"/>
    <dgm:cxn modelId="{8AD02543-60B0-4752-8A96-9086B8F616A7}" type="presOf" srcId="{0551317E-ABFD-4BB8-9C02-F25E93E44CD2}" destId="{BA256E99-DD9C-4BCE-9A0F-F3F903A6F4D7}" srcOrd="0" destOrd="0" presId="urn:microsoft.com/office/officeart/2018/2/layout/IconCircleList"/>
    <dgm:cxn modelId="{C5D60245-7A8E-4A84-8DF4-4F78848A036E}" type="presOf" srcId="{437AA18F-65B1-48BC-AD6E-CE71AD960D28}" destId="{0F72FE94-489D-407F-9FAD-ADB4D649483E}" srcOrd="0" destOrd="0" presId="urn:microsoft.com/office/officeart/2018/2/layout/IconCircleList"/>
    <dgm:cxn modelId="{0741C26A-5268-4E9A-8710-6C3230EB092B}" type="presOf" srcId="{1DBC8951-B6A6-4809-8ACB-5DB4610BF05E}" destId="{A294AA75-B2AD-4C68-BAEC-0415A7FD4D71}" srcOrd="0" destOrd="0" presId="urn:microsoft.com/office/officeart/2018/2/layout/IconCircleList"/>
    <dgm:cxn modelId="{08F1B451-4825-4F79-9378-A2DFE4F9C139}" srcId="{90492856-B5F9-42D0-87AB-155E71C59B68}" destId="{B09D68E7-88F7-4D9D-BE1C-F88D282F76B1}" srcOrd="4" destOrd="0" parTransId="{D0E82137-A894-4DFA-8DDB-E49C9C11DA11}" sibTransId="{1DBC8951-B6A6-4809-8ACB-5DB4610BF05E}"/>
    <dgm:cxn modelId="{603D59A9-7286-4960-BC44-714A200B96A8}" srcId="{90492856-B5F9-42D0-87AB-155E71C59B68}" destId="{EE39F2C7-0676-4753-A1AC-377A553B1274}" srcOrd="2" destOrd="0" parTransId="{192F2DC4-58DB-4034-A2C9-5EAABA071250}" sibTransId="{42EAD4FA-0E6D-4650-9F92-26753358BE4A}"/>
    <dgm:cxn modelId="{56D441AD-1BEE-4F06-9AFC-78699F312E6D}" srcId="{90492856-B5F9-42D0-87AB-155E71C59B68}" destId="{0551317E-ABFD-4BB8-9C02-F25E93E44CD2}" srcOrd="5" destOrd="0" parTransId="{EDA76338-702E-45AD-80CE-3F8F3B1EAEC5}" sibTransId="{D32DCEAD-5B60-4953-837C-63C9CF188982}"/>
    <dgm:cxn modelId="{5BBBF0B8-493A-42CB-8B79-1F5F857CC25F}" type="presOf" srcId="{42EAD4FA-0E6D-4650-9F92-26753358BE4A}" destId="{63E15738-1A20-4450-854D-532DFD44AB2B}" srcOrd="0" destOrd="0" presId="urn:microsoft.com/office/officeart/2018/2/layout/IconCircleList"/>
    <dgm:cxn modelId="{26F74AC5-BAC2-440D-9EED-D70BAB88C3B9}" srcId="{90492856-B5F9-42D0-87AB-155E71C59B68}" destId="{CEC351FE-01C0-4E18-AD57-712B00F5393A}" srcOrd="1" destOrd="0" parTransId="{6044A1F5-B868-4B5F-875A-1BEA212BA8C9}" sibTransId="{D2C2533D-FD9E-46E6-9A8E-96F72A035999}"/>
    <dgm:cxn modelId="{4FF1D2CD-E909-4904-A138-0E7D3B175CE3}" type="presOf" srcId="{9B103DA1-C4D0-4245-9DDB-EE8856EA5945}" destId="{5DE3F2DE-E3F0-45FA-82EA-39C3B6EF742F}" srcOrd="0" destOrd="0" presId="urn:microsoft.com/office/officeart/2018/2/layout/IconCircleList"/>
    <dgm:cxn modelId="{1459EDFF-4CB3-4EEF-8F8D-66C6595CE456}" type="presOf" srcId="{EE39F2C7-0676-4753-A1AC-377A553B1274}" destId="{A3C629FF-0F48-4D3C-AEAD-A5F0BA7AB170}" srcOrd="0" destOrd="0" presId="urn:microsoft.com/office/officeart/2018/2/layout/IconCircleList"/>
    <dgm:cxn modelId="{DA68E84A-1DE4-43A3-8CF3-4FE9953BE5F7}" type="presParOf" srcId="{723FD747-9372-4189-A0AE-CCAA6D050410}" destId="{30A85100-1FE4-458E-922D-CEDBBB4C4935}" srcOrd="0" destOrd="0" presId="urn:microsoft.com/office/officeart/2018/2/layout/IconCircleList"/>
    <dgm:cxn modelId="{3D6EE325-CFC8-4475-95D2-8A9FDBE5BBB9}" type="presParOf" srcId="{30A85100-1FE4-458E-922D-CEDBBB4C4935}" destId="{3745E31A-DBE3-45A0-A6E2-466C8A6A94B8}" srcOrd="0" destOrd="0" presId="urn:microsoft.com/office/officeart/2018/2/layout/IconCircleList"/>
    <dgm:cxn modelId="{C891F6FA-26FB-4123-A797-99E959C30FAB}" type="presParOf" srcId="{3745E31A-DBE3-45A0-A6E2-466C8A6A94B8}" destId="{047F769D-7DA4-4593-A902-3AD1EE464B8C}" srcOrd="0" destOrd="0" presId="urn:microsoft.com/office/officeart/2018/2/layout/IconCircleList"/>
    <dgm:cxn modelId="{29E7D9C6-7E00-4DDD-8C0A-8293A16B7CB8}" type="presParOf" srcId="{3745E31A-DBE3-45A0-A6E2-466C8A6A94B8}" destId="{F6E2AB09-B912-46DE-86F9-9DDEC921113E}" srcOrd="1" destOrd="0" presId="urn:microsoft.com/office/officeart/2018/2/layout/IconCircleList"/>
    <dgm:cxn modelId="{660C4D80-A188-4A9E-BABB-8CE4F4891AD4}" type="presParOf" srcId="{3745E31A-DBE3-45A0-A6E2-466C8A6A94B8}" destId="{0476A96E-5F83-45EF-8B96-588F1CB98BBE}" srcOrd="2" destOrd="0" presId="urn:microsoft.com/office/officeart/2018/2/layout/IconCircleList"/>
    <dgm:cxn modelId="{1C5BBAF8-A515-46D8-99E6-13D7BA391211}" type="presParOf" srcId="{3745E31A-DBE3-45A0-A6E2-466C8A6A94B8}" destId="{5DE3F2DE-E3F0-45FA-82EA-39C3B6EF742F}" srcOrd="3" destOrd="0" presId="urn:microsoft.com/office/officeart/2018/2/layout/IconCircleList"/>
    <dgm:cxn modelId="{D233D226-6A84-4F8D-98E4-7187824F1BD9}" type="presParOf" srcId="{30A85100-1FE4-458E-922D-CEDBBB4C4935}" destId="{4D529C5C-75E0-478A-ADAA-A5C4E75C22AC}" srcOrd="1" destOrd="0" presId="urn:microsoft.com/office/officeart/2018/2/layout/IconCircleList"/>
    <dgm:cxn modelId="{ADD98C0F-5D39-45EF-B013-228FA6BEF109}" type="presParOf" srcId="{30A85100-1FE4-458E-922D-CEDBBB4C4935}" destId="{7A446BD5-30E6-4B88-9B3D-DE04C43A41AD}" srcOrd="2" destOrd="0" presId="urn:microsoft.com/office/officeart/2018/2/layout/IconCircleList"/>
    <dgm:cxn modelId="{C38F685F-F144-4281-ADE9-AB262D2879BA}" type="presParOf" srcId="{7A446BD5-30E6-4B88-9B3D-DE04C43A41AD}" destId="{D2530727-68CF-4823-A950-89DAE82FE7C5}" srcOrd="0" destOrd="0" presId="urn:microsoft.com/office/officeart/2018/2/layout/IconCircleList"/>
    <dgm:cxn modelId="{3FD43AA2-71B3-4F24-A714-BD18399CE417}" type="presParOf" srcId="{7A446BD5-30E6-4B88-9B3D-DE04C43A41AD}" destId="{08BB4175-2F78-4DA0-8985-E5DE1522193A}" srcOrd="1" destOrd="0" presId="urn:microsoft.com/office/officeart/2018/2/layout/IconCircleList"/>
    <dgm:cxn modelId="{79AEDA38-95B6-4644-A34E-4D1ACED9BE66}" type="presParOf" srcId="{7A446BD5-30E6-4B88-9B3D-DE04C43A41AD}" destId="{08A051D7-1E6D-48BA-A61B-88ADF3ECC1FC}" srcOrd="2" destOrd="0" presId="urn:microsoft.com/office/officeart/2018/2/layout/IconCircleList"/>
    <dgm:cxn modelId="{9E30084A-6F29-47BA-B059-72A25F18B5CE}" type="presParOf" srcId="{7A446BD5-30E6-4B88-9B3D-DE04C43A41AD}" destId="{BB4C72D3-082C-479F-9592-97206305E293}" srcOrd="3" destOrd="0" presId="urn:microsoft.com/office/officeart/2018/2/layout/IconCircleList"/>
    <dgm:cxn modelId="{60BCBCF9-15A4-44A9-BCE3-C63D20033037}" type="presParOf" srcId="{30A85100-1FE4-458E-922D-CEDBBB4C4935}" destId="{A76256B6-790F-4B70-865C-7F5A57969419}" srcOrd="3" destOrd="0" presId="urn:microsoft.com/office/officeart/2018/2/layout/IconCircleList"/>
    <dgm:cxn modelId="{B0781E0E-AC5C-4E13-A455-328A112018D4}" type="presParOf" srcId="{30A85100-1FE4-458E-922D-CEDBBB4C4935}" destId="{3F366806-613E-4FCF-A25F-48DCAFB4C910}" srcOrd="4" destOrd="0" presId="urn:microsoft.com/office/officeart/2018/2/layout/IconCircleList"/>
    <dgm:cxn modelId="{CCF19729-91B5-4336-8F60-7CC742D3188B}" type="presParOf" srcId="{3F366806-613E-4FCF-A25F-48DCAFB4C910}" destId="{3B394764-CE5F-4128-8591-624B7330D52C}" srcOrd="0" destOrd="0" presId="urn:microsoft.com/office/officeart/2018/2/layout/IconCircleList"/>
    <dgm:cxn modelId="{71503436-C994-4795-BB82-E9B8F35CBD7C}" type="presParOf" srcId="{3F366806-613E-4FCF-A25F-48DCAFB4C910}" destId="{7D40E8F7-071B-483A-8504-F55C7E3594D1}" srcOrd="1" destOrd="0" presId="urn:microsoft.com/office/officeart/2018/2/layout/IconCircleList"/>
    <dgm:cxn modelId="{C0EC27AD-EC52-4371-808D-911B9E370637}" type="presParOf" srcId="{3F366806-613E-4FCF-A25F-48DCAFB4C910}" destId="{42924044-AD83-411D-A47C-E3EE4924D237}" srcOrd="2" destOrd="0" presId="urn:microsoft.com/office/officeart/2018/2/layout/IconCircleList"/>
    <dgm:cxn modelId="{E38FCA67-63CB-4444-B2CB-681E24180ED3}" type="presParOf" srcId="{3F366806-613E-4FCF-A25F-48DCAFB4C910}" destId="{A3C629FF-0F48-4D3C-AEAD-A5F0BA7AB170}" srcOrd="3" destOrd="0" presId="urn:microsoft.com/office/officeart/2018/2/layout/IconCircleList"/>
    <dgm:cxn modelId="{1EBB3A55-10A0-4328-A0FC-BDCE45E4AD3C}" type="presParOf" srcId="{30A85100-1FE4-458E-922D-CEDBBB4C4935}" destId="{63E15738-1A20-4450-854D-532DFD44AB2B}" srcOrd="5" destOrd="0" presId="urn:microsoft.com/office/officeart/2018/2/layout/IconCircleList"/>
    <dgm:cxn modelId="{C19F5249-AE66-4489-8BF2-4B50F13FC95F}" type="presParOf" srcId="{30A85100-1FE4-458E-922D-CEDBBB4C4935}" destId="{129D8DE3-E64F-40A0-B947-B67039E4DFDE}" srcOrd="6" destOrd="0" presId="urn:microsoft.com/office/officeart/2018/2/layout/IconCircleList"/>
    <dgm:cxn modelId="{94571FE7-5445-49DF-A438-2680A417ED06}" type="presParOf" srcId="{129D8DE3-E64F-40A0-B947-B67039E4DFDE}" destId="{8D14667E-54A1-4992-AA6B-79031D78C779}" srcOrd="0" destOrd="0" presId="urn:microsoft.com/office/officeart/2018/2/layout/IconCircleList"/>
    <dgm:cxn modelId="{B39403FE-F6B0-40AC-930A-E25B33B219F6}" type="presParOf" srcId="{129D8DE3-E64F-40A0-B947-B67039E4DFDE}" destId="{2D14D426-F069-490B-A1BE-A020FA3A7B55}" srcOrd="1" destOrd="0" presId="urn:microsoft.com/office/officeart/2018/2/layout/IconCircleList"/>
    <dgm:cxn modelId="{29C99908-156D-4100-B553-E0A6A84A7934}" type="presParOf" srcId="{129D8DE3-E64F-40A0-B947-B67039E4DFDE}" destId="{8A895392-4F3E-4384-B8F2-96C9BF866BC2}" srcOrd="2" destOrd="0" presId="urn:microsoft.com/office/officeart/2018/2/layout/IconCircleList"/>
    <dgm:cxn modelId="{B5F01300-1E64-4DE6-804E-6244B77C8962}" type="presParOf" srcId="{129D8DE3-E64F-40A0-B947-B67039E4DFDE}" destId="{0F72FE94-489D-407F-9FAD-ADB4D649483E}" srcOrd="3" destOrd="0" presId="urn:microsoft.com/office/officeart/2018/2/layout/IconCircleList"/>
    <dgm:cxn modelId="{E03D55DD-7C75-4128-824D-314B59AE6541}" type="presParOf" srcId="{30A85100-1FE4-458E-922D-CEDBBB4C4935}" destId="{B58194F8-1DFD-4695-BE60-61839967E809}" srcOrd="7" destOrd="0" presId="urn:microsoft.com/office/officeart/2018/2/layout/IconCircleList"/>
    <dgm:cxn modelId="{779AFA8F-EDE0-4601-B868-002BB2E403F2}" type="presParOf" srcId="{30A85100-1FE4-458E-922D-CEDBBB4C4935}" destId="{5DF4231D-E624-4BD0-9632-BBCE354C388A}" srcOrd="8" destOrd="0" presId="urn:microsoft.com/office/officeart/2018/2/layout/IconCircleList"/>
    <dgm:cxn modelId="{B518DF0C-E371-4D4B-8BD9-F23E98508600}" type="presParOf" srcId="{5DF4231D-E624-4BD0-9632-BBCE354C388A}" destId="{F5D6BAA5-666D-408F-B606-240AC95FF5AC}" srcOrd="0" destOrd="0" presId="urn:microsoft.com/office/officeart/2018/2/layout/IconCircleList"/>
    <dgm:cxn modelId="{699F905C-98B4-4C75-99E3-C853C097C5C0}" type="presParOf" srcId="{5DF4231D-E624-4BD0-9632-BBCE354C388A}" destId="{8B73D6CE-7E4C-46DC-8A0C-E0EB34310A86}" srcOrd="1" destOrd="0" presId="urn:microsoft.com/office/officeart/2018/2/layout/IconCircleList"/>
    <dgm:cxn modelId="{1353F86E-B7E8-4572-85A4-70707809097A}" type="presParOf" srcId="{5DF4231D-E624-4BD0-9632-BBCE354C388A}" destId="{96960911-9B00-4952-A713-02D8134FF0BD}" srcOrd="2" destOrd="0" presId="urn:microsoft.com/office/officeart/2018/2/layout/IconCircleList"/>
    <dgm:cxn modelId="{6AB4DEB9-75AB-4E5A-94E6-8C97CF2AF00C}" type="presParOf" srcId="{5DF4231D-E624-4BD0-9632-BBCE354C388A}" destId="{631E589D-2F29-4589-989B-955ED3D7D8AF}" srcOrd="3" destOrd="0" presId="urn:microsoft.com/office/officeart/2018/2/layout/IconCircleList"/>
    <dgm:cxn modelId="{D9604712-40F6-4F37-A1E1-D03946EE43CA}" type="presParOf" srcId="{30A85100-1FE4-458E-922D-CEDBBB4C4935}" destId="{A294AA75-B2AD-4C68-BAEC-0415A7FD4D71}" srcOrd="9" destOrd="0" presId="urn:microsoft.com/office/officeart/2018/2/layout/IconCircleList"/>
    <dgm:cxn modelId="{B8ED0841-B4F0-42B3-B93B-A2D45DCAAC2F}" type="presParOf" srcId="{30A85100-1FE4-458E-922D-CEDBBB4C4935}" destId="{7B7BCDEA-1DFD-4519-8CDD-8CF6C445AE71}" srcOrd="10" destOrd="0" presId="urn:microsoft.com/office/officeart/2018/2/layout/IconCircleList"/>
    <dgm:cxn modelId="{49748926-E939-46BF-B813-2D5742672A54}" type="presParOf" srcId="{7B7BCDEA-1DFD-4519-8CDD-8CF6C445AE71}" destId="{B967835B-F3B9-4D08-896D-8346FEF942D9}" srcOrd="0" destOrd="0" presId="urn:microsoft.com/office/officeart/2018/2/layout/IconCircleList"/>
    <dgm:cxn modelId="{3B9FC068-2F2C-4479-A2C6-341203E51760}" type="presParOf" srcId="{7B7BCDEA-1DFD-4519-8CDD-8CF6C445AE71}" destId="{B9244359-34A4-456B-8A53-CD6F67C14769}" srcOrd="1" destOrd="0" presId="urn:microsoft.com/office/officeart/2018/2/layout/IconCircleList"/>
    <dgm:cxn modelId="{B58AD3A7-0E59-414D-8FB2-82F675529F5D}" type="presParOf" srcId="{7B7BCDEA-1DFD-4519-8CDD-8CF6C445AE71}" destId="{17D2EBD3-AD35-439F-AC96-4487F1CF0AB2}" srcOrd="2" destOrd="0" presId="urn:microsoft.com/office/officeart/2018/2/layout/IconCircleList"/>
    <dgm:cxn modelId="{A11AAC48-C3F8-44FC-B86D-1C13B7F15000}" type="presParOf" srcId="{7B7BCDEA-1DFD-4519-8CDD-8CF6C445AE71}" destId="{BA256E99-DD9C-4BCE-9A0F-F3F903A6F4D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4042BA-1EA8-4898-A20E-EA99D18438DF}" type="doc">
      <dgm:prSet loTypeId="urn:microsoft.com/office/officeart/2018/5/layout/IconLeafLabelList" loCatId="icon" qsTypeId="urn:microsoft.com/office/officeart/2005/8/quickstyle/simple1" qsCatId="simple" csTypeId="urn:microsoft.com/office/officeart/2005/8/colors/accent2_2" csCatId="accent2" phldr="1"/>
      <dgm:spPr/>
      <dgm:t>
        <a:bodyPr/>
        <a:lstStyle/>
        <a:p>
          <a:endParaRPr lang="en-US"/>
        </a:p>
      </dgm:t>
    </dgm:pt>
    <dgm:pt modelId="{B59843F3-1BFB-43FF-A4A2-6C35D50398C8}">
      <dgm:prSet/>
      <dgm:spPr/>
      <dgm:t>
        <a:bodyPr/>
        <a:lstStyle/>
        <a:p>
          <a:pPr>
            <a:defRPr cap="all"/>
          </a:pPr>
          <a:r>
            <a:rPr lang="en-US"/>
            <a:t>1. </a:t>
          </a:r>
          <a:r>
            <a:rPr lang="en-US" i="1"/>
            <a:t>Process definitions</a:t>
          </a:r>
          <a:r>
            <a:rPr lang="en-US"/>
            <a:t> – referring to processes of change and adaptation,</a:t>
          </a:r>
        </a:p>
      </dgm:t>
    </dgm:pt>
    <dgm:pt modelId="{36DC1DA1-3B1F-4404-8F5C-C84E8DCB0657}" type="parTrans" cxnId="{65559B46-42A0-4F3B-84A1-197CDBE2FB81}">
      <dgm:prSet/>
      <dgm:spPr/>
      <dgm:t>
        <a:bodyPr/>
        <a:lstStyle/>
        <a:p>
          <a:endParaRPr lang="en-US"/>
        </a:p>
      </dgm:t>
    </dgm:pt>
    <dgm:pt modelId="{819631E1-64BD-4EE4-87C5-31A67A2405DC}" type="sibTrans" cxnId="{65559B46-42A0-4F3B-84A1-197CDBE2FB81}">
      <dgm:prSet/>
      <dgm:spPr/>
      <dgm:t>
        <a:bodyPr/>
        <a:lstStyle/>
        <a:p>
          <a:endParaRPr lang="en-US"/>
        </a:p>
      </dgm:t>
    </dgm:pt>
    <dgm:pt modelId="{2E66797F-E54D-40B5-8500-5DC7845BA850}">
      <dgm:prSet/>
      <dgm:spPr/>
      <dgm:t>
        <a:bodyPr/>
        <a:lstStyle/>
        <a:p>
          <a:pPr>
            <a:defRPr cap="all"/>
          </a:pPr>
          <a:r>
            <a:rPr lang="en-US"/>
            <a:t>2.</a:t>
          </a:r>
          <a:r>
            <a:rPr lang="en-US" i="1"/>
            <a:t> Absence of adverse effects</a:t>
          </a:r>
          <a:r>
            <a:rPr lang="en-US"/>
            <a:t>- ability to maintain stable functioning, </a:t>
          </a:r>
        </a:p>
      </dgm:t>
    </dgm:pt>
    <dgm:pt modelId="{6C07BC8F-760F-45CB-8404-03F6C81B056F}" type="parTrans" cxnId="{9B75F5BB-8CD9-433F-92C7-6FD3B0D7716B}">
      <dgm:prSet/>
      <dgm:spPr/>
      <dgm:t>
        <a:bodyPr/>
        <a:lstStyle/>
        <a:p>
          <a:endParaRPr lang="en-US"/>
        </a:p>
      </dgm:t>
    </dgm:pt>
    <dgm:pt modelId="{E0680378-24A2-4576-942D-92F409DF3DF5}" type="sibTrans" cxnId="{9B75F5BB-8CD9-433F-92C7-6FD3B0D7716B}">
      <dgm:prSet/>
      <dgm:spPr/>
      <dgm:t>
        <a:bodyPr/>
        <a:lstStyle/>
        <a:p>
          <a:endParaRPr lang="en-US"/>
        </a:p>
      </dgm:t>
    </dgm:pt>
    <dgm:pt modelId="{BC10DB0C-1052-4EA2-A78C-1E89F83B85A9}">
      <dgm:prSet/>
      <dgm:spPr/>
      <dgm:t>
        <a:bodyPr/>
        <a:lstStyle/>
        <a:p>
          <a:pPr>
            <a:defRPr cap="all"/>
          </a:pPr>
          <a:r>
            <a:rPr lang="en-US"/>
            <a:t>3. R</a:t>
          </a:r>
          <a:r>
            <a:rPr lang="en-US" i="1"/>
            <a:t>ange of attributes- the ability to respond to the emergency</a:t>
          </a:r>
          <a:r>
            <a:rPr lang="en-US"/>
            <a:t> </a:t>
          </a:r>
        </a:p>
      </dgm:t>
    </dgm:pt>
    <dgm:pt modelId="{16AC0BD7-F82C-44B3-8571-B7AA9C52EBB6}" type="parTrans" cxnId="{28FC7C55-C8DA-4F2B-960E-051A8AE14D2B}">
      <dgm:prSet/>
      <dgm:spPr/>
      <dgm:t>
        <a:bodyPr/>
        <a:lstStyle/>
        <a:p>
          <a:endParaRPr lang="en-US"/>
        </a:p>
      </dgm:t>
    </dgm:pt>
    <dgm:pt modelId="{2907F3D0-8A3C-46A1-B87E-E6BC668E548E}" type="sibTrans" cxnId="{28FC7C55-C8DA-4F2B-960E-051A8AE14D2B}">
      <dgm:prSet/>
      <dgm:spPr/>
      <dgm:t>
        <a:bodyPr/>
        <a:lstStyle/>
        <a:p>
          <a:endParaRPr lang="en-US"/>
        </a:p>
      </dgm:t>
    </dgm:pt>
    <dgm:pt modelId="{D5ADA421-91CC-40C1-8FC0-447438877B78}" type="pres">
      <dgm:prSet presAssocID="{134042BA-1EA8-4898-A20E-EA99D18438DF}" presName="root" presStyleCnt="0">
        <dgm:presLayoutVars>
          <dgm:dir/>
          <dgm:resizeHandles val="exact"/>
        </dgm:presLayoutVars>
      </dgm:prSet>
      <dgm:spPr/>
    </dgm:pt>
    <dgm:pt modelId="{F42AC111-E5FE-43AE-94CC-F4702C5F10AB}" type="pres">
      <dgm:prSet presAssocID="{B59843F3-1BFB-43FF-A4A2-6C35D50398C8}" presName="compNode" presStyleCnt="0"/>
      <dgm:spPr/>
    </dgm:pt>
    <dgm:pt modelId="{82FB7D86-B1FB-4C84-BB89-B9F9B1386952}" type="pres">
      <dgm:prSet presAssocID="{B59843F3-1BFB-43FF-A4A2-6C35D50398C8}" presName="iconBgRect" presStyleLbl="bgShp" presStyleIdx="0" presStyleCnt="3"/>
      <dgm:spPr>
        <a:prstGeom prst="round2DiagRect">
          <a:avLst>
            <a:gd name="adj1" fmla="val 29727"/>
            <a:gd name="adj2" fmla="val 0"/>
          </a:avLst>
        </a:prstGeom>
      </dgm:spPr>
    </dgm:pt>
    <dgm:pt modelId="{8EB6DE38-E0AA-4E78-8C14-968C9051993F}" type="pres">
      <dgm:prSet presAssocID="{B59843F3-1BFB-43FF-A4A2-6C35D50398C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44A63E2B-1496-4378-8D31-66B5A5060FC8}" type="pres">
      <dgm:prSet presAssocID="{B59843F3-1BFB-43FF-A4A2-6C35D50398C8}" presName="spaceRect" presStyleCnt="0"/>
      <dgm:spPr/>
    </dgm:pt>
    <dgm:pt modelId="{6D828854-B43A-43DA-BA96-335ED234B971}" type="pres">
      <dgm:prSet presAssocID="{B59843F3-1BFB-43FF-A4A2-6C35D50398C8}" presName="textRect" presStyleLbl="revTx" presStyleIdx="0" presStyleCnt="3">
        <dgm:presLayoutVars>
          <dgm:chMax val="1"/>
          <dgm:chPref val="1"/>
        </dgm:presLayoutVars>
      </dgm:prSet>
      <dgm:spPr/>
    </dgm:pt>
    <dgm:pt modelId="{D2667F28-64AE-4709-8004-B6BBB6311190}" type="pres">
      <dgm:prSet presAssocID="{819631E1-64BD-4EE4-87C5-31A67A2405DC}" presName="sibTrans" presStyleCnt="0"/>
      <dgm:spPr/>
    </dgm:pt>
    <dgm:pt modelId="{C117158D-FFCF-4D1F-BE30-52A0BF195B1F}" type="pres">
      <dgm:prSet presAssocID="{2E66797F-E54D-40B5-8500-5DC7845BA850}" presName="compNode" presStyleCnt="0"/>
      <dgm:spPr/>
    </dgm:pt>
    <dgm:pt modelId="{92831DDE-6F82-4ABB-94E3-0514DCC8AC05}" type="pres">
      <dgm:prSet presAssocID="{2E66797F-E54D-40B5-8500-5DC7845BA850}" presName="iconBgRect" presStyleLbl="bgShp" presStyleIdx="1" presStyleCnt="3"/>
      <dgm:spPr>
        <a:prstGeom prst="round2DiagRect">
          <a:avLst>
            <a:gd name="adj1" fmla="val 29727"/>
            <a:gd name="adj2" fmla="val 0"/>
          </a:avLst>
        </a:prstGeom>
      </dgm:spPr>
    </dgm:pt>
    <dgm:pt modelId="{5980BD37-9B0B-4A8D-9855-991A7161FA8F}" type="pres">
      <dgm:prSet presAssocID="{2E66797F-E54D-40B5-8500-5DC7845BA85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C481C550-E26B-453D-BBD5-04BE84BD6420}" type="pres">
      <dgm:prSet presAssocID="{2E66797F-E54D-40B5-8500-5DC7845BA850}" presName="spaceRect" presStyleCnt="0"/>
      <dgm:spPr/>
    </dgm:pt>
    <dgm:pt modelId="{8EC8D80A-63A4-4059-9C40-44E693A103F1}" type="pres">
      <dgm:prSet presAssocID="{2E66797F-E54D-40B5-8500-5DC7845BA850}" presName="textRect" presStyleLbl="revTx" presStyleIdx="1" presStyleCnt="3">
        <dgm:presLayoutVars>
          <dgm:chMax val="1"/>
          <dgm:chPref val="1"/>
        </dgm:presLayoutVars>
      </dgm:prSet>
      <dgm:spPr/>
    </dgm:pt>
    <dgm:pt modelId="{60684239-2772-413D-82E6-A2D1EFAF5D0C}" type="pres">
      <dgm:prSet presAssocID="{E0680378-24A2-4576-942D-92F409DF3DF5}" presName="sibTrans" presStyleCnt="0"/>
      <dgm:spPr/>
    </dgm:pt>
    <dgm:pt modelId="{72FA5122-44FA-4B70-AD14-656A5A7E116A}" type="pres">
      <dgm:prSet presAssocID="{BC10DB0C-1052-4EA2-A78C-1E89F83B85A9}" presName="compNode" presStyleCnt="0"/>
      <dgm:spPr/>
    </dgm:pt>
    <dgm:pt modelId="{93715887-60F0-4110-A334-6377FD69BB45}" type="pres">
      <dgm:prSet presAssocID="{BC10DB0C-1052-4EA2-A78C-1E89F83B85A9}" presName="iconBgRect" presStyleLbl="bgShp" presStyleIdx="2" presStyleCnt="3"/>
      <dgm:spPr>
        <a:prstGeom prst="round2DiagRect">
          <a:avLst>
            <a:gd name="adj1" fmla="val 29727"/>
            <a:gd name="adj2" fmla="val 0"/>
          </a:avLst>
        </a:prstGeom>
      </dgm:spPr>
    </dgm:pt>
    <dgm:pt modelId="{B90EF539-AD9D-4E38-8384-E5D91E4E4FC7}" type="pres">
      <dgm:prSet presAssocID="{BC10DB0C-1052-4EA2-A78C-1E89F83B85A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mbulance"/>
        </a:ext>
      </dgm:extLst>
    </dgm:pt>
    <dgm:pt modelId="{64522D0D-4BBC-4CE9-8545-49D63648F95D}" type="pres">
      <dgm:prSet presAssocID="{BC10DB0C-1052-4EA2-A78C-1E89F83B85A9}" presName="spaceRect" presStyleCnt="0"/>
      <dgm:spPr/>
    </dgm:pt>
    <dgm:pt modelId="{32208E72-AE06-46A3-9C14-7409A0429E76}" type="pres">
      <dgm:prSet presAssocID="{BC10DB0C-1052-4EA2-A78C-1E89F83B85A9}" presName="textRect" presStyleLbl="revTx" presStyleIdx="2" presStyleCnt="3">
        <dgm:presLayoutVars>
          <dgm:chMax val="1"/>
          <dgm:chPref val="1"/>
        </dgm:presLayoutVars>
      </dgm:prSet>
      <dgm:spPr/>
    </dgm:pt>
  </dgm:ptLst>
  <dgm:cxnLst>
    <dgm:cxn modelId="{AEF5060C-3A9C-42C7-A7F7-088C0611F8F1}" type="presOf" srcId="{2E66797F-E54D-40B5-8500-5DC7845BA850}" destId="{8EC8D80A-63A4-4059-9C40-44E693A103F1}" srcOrd="0" destOrd="0" presId="urn:microsoft.com/office/officeart/2018/5/layout/IconLeafLabelList"/>
    <dgm:cxn modelId="{6A10350C-E97D-49E6-AD53-2BF2CDDEB98F}" type="presOf" srcId="{134042BA-1EA8-4898-A20E-EA99D18438DF}" destId="{D5ADA421-91CC-40C1-8FC0-447438877B78}" srcOrd="0" destOrd="0" presId="urn:microsoft.com/office/officeart/2018/5/layout/IconLeafLabelList"/>
    <dgm:cxn modelId="{65559B46-42A0-4F3B-84A1-197CDBE2FB81}" srcId="{134042BA-1EA8-4898-A20E-EA99D18438DF}" destId="{B59843F3-1BFB-43FF-A4A2-6C35D50398C8}" srcOrd="0" destOrd="0" parTransId="{36DC1DA1-3B1F-4404-8F5C-C84E8DCB0657}" sibTransId="{819631E1-64BD-4EE4-87C5-31A67A2405DC}"/>
    <dgm:cxn modelId="{28FC7C55-C8DA-4F2B-960E-051A8AE14D2B}" srcId="{134042BA-1EA8-4898-A20E-EA99D18438DF}" destId="{BC10DB0C-1052-4EA2-A78C-1E89F83B85A9}" srcOrd="2" destOrd="0" parTransId="{16AC0BD7-F82C-44B3-8571-B7AA9C52EBB6}" sibTransId="{2907F3D0-8A3C-46A1-B87E-E6BC668E548E}"/>
    <dgm:cxn modelId="{A7188798-E473-4975-A390-B5070DC43B76}" type="presOf" srcId="{B59843F3-1BFB-43FF-A4A2-6C35D50398C8}" destId="{6D828854-B43A-43DA-BA96-335ED234B971}" srcOrd="0" destOrd="0" presId="urn:microsoft.com/office/officeart/2018/5/layout/IconLeafLabelList"/>
    <dgm:cxn modelId="{9B75F5BB-8CD9-433F-92C7-6FD3B0D7716B}" srcId="{134042BA-1EA8-4898-A20E-EA99D18438DF}" destId="{2E66797F-E54D-40B5-8500-5DC7845BA850}" srcOrd="1" destOrd="0" parTransId="{6C07BC8F-760F-45CB-8404-03F6C81B056F}" sibTransId="{E0680378-24A2-4576-942D-92F409DF3DF5}"/>
    <dgm:cxn modelId="{42238BF1-64F7-4386-8263-236A5325A0CB}" type="presOf" srcId="{BC10DB0C-1052-4EA2-A78C-1E89F83B85A9}" destId="{32208E72-AE06-46A3-9C14-7409A0429E76}" srcOrd="0" destOrd="0" presId="urn:microsoft.com/office/officeart/2018/5/layout/IconLeafLabelList"/>
    <dgm:cxn modelId="{AE3BC0A9-7D35-4058-9D01-850B30DF2849}" type="presParOf" srcId="{D5ADA421-91CC-40C1-8FC0-447438877B78}" destId="{F42AC111-E5FE-43AE-94CC-F4702C5F10AB}" srcOrd="0" destOrd="0" presId="urn:microsoft.com/office/officeart/2018/5/layout/IconLeafLabelList"/>
    <dgm:cxn modelId="{E98E19E2-9457-46DD-B435-19F6CF184D0E}" type="presParOf" srcId="{F42AC111-E5FE-43AE-94CC-F4702C5F10AB}" destId="{82FB7D86-B1FB-4C84-BB89-B9F9B1386952}" srcOrd="0" destOrd="0" presId="urn:microsoft.com/office/officeart/2018/5/layout/IconLeafLabelList"/>
    <dgm:cxn modelId="{FDB6E27A-D442-403E-A415-E35F72D082BC}" type="presParOf" srcId="{F42AC111-E5FE-43AE-94CC-F4702C5F10AB}" destId="{8EB6DE38-E0AA-4E78-8C14-968C9051993F}" srcOrd="1" destOrd="0" presId="urn:microsoft.com/office/officeart/2018/5/layout/IconLeafLabelList"/>
    <dgm:cxn modelId="{30900385-1668-4F93-9EA7-513AC1727572}" type="presParOf" srcId="{F42AC111-E5FE-43AE-94CC-F4702C5F10AB}" destId="{44A63E2B-1496-4378-8D31-66B5A5060FC8}" srcOrd="2" destOrd="0" presId="urn:microsoft.com/office/officeart/2018/5/layout/IconLeafLabelList"/>
    <dgm:cxn modelId="{A8AAB0E2-B409-4011-B008-53B7875BC0CF}" type="presParOf" srcId="{F42AC111-E5FE-43AE-94CC-F4702C5F10AB}" destId="{6D828854-B43A-43DA-BA96-335ED234B971}" srcOrd="3" destOrd="0" presId="urn:microsoft.com/office/officeart/2018/5/layout/IconLeafLabelList"/>
    <dgm:cxn modelId="{AC99054D-A983-485F-843C-69310F763FB1}" type="presParOf" srcId="{D5ADA421-91CC-40C1-8FC0-447438877B78}" destId="{D2667F28-64AE-4709-8004-B6BBB6311190}" srcOrd="1" destOrd="0" presId="urn:microsoft.com/office/officeart/2018/5/layout/IconLeafLabelList"/>
    <dgm:cxn modelId="{10574EA2-9F2F-462B-AD45-AD295407D905}" type="presParOf" srcId="{D5ADA421-91CC-40C1-8FC0-447438877B78}" destId="{C117158D-FFCF-4D1F-BE30-52A0BF195B1F}" srcOrd="2" destOrd="0" presId="urn:microsoft.com/office/officeart/2018/5/layout/IconLeafLabelList"/>
    <dgm:cxn modelId="{F04CFED3-7547-4670-8A4C-91E14EDEE837}" type="presParOf" srcId="{C117158D-FFCF-4D1F-BE30-52A0BF195B1F}" destId="{92831DDE-6F82-4ABB-94E3-0514DCC8AC05}" srcOrd="0" destOrd="0" presId="urn:microsoft.com/office/officeart/2018/5/layout/IconLeafLabelList"/>
    <dgm:cxn modelId="{3466EA23-C500-4339-AE0D-09970CF47AFA}" type="presParOf" srcId="{C117158D-FFCF-4D1F-BE30-52A0BF195B1F}" destId="{5980BD37-9B0B-4A8D-9855-991A7161FA8F}" srcOrd="1" destOrd="0" presId="urn:microsoft.com/office/officeart/2018/5/layout/IconLeafLabelList"/>
    <dgm:cxn modelId="{EBC5FE1C-17AF-4934-BC33-7101F31FB53A}" type="presParOf" srcId="{C117158D-FFCF-4D1F-BE30-52A0BF195B1F}" destId="{C481C550-E26B-453D-BBD5-04BE84BD6420}" srcOrd="2" destOrd="0" presId="urn:microsoft.com/office/officeart/2018/5/layout/IconLeafLabelList"/>
    <dgm:cxn modelId="{36193147-DA9A-4DFE-818A-6F8520564E61}" type="presParOf" srcId="{C117158D-FFCF-4D1F-BE30-52A0BF195B1F}" destId="{8EC8D80A-63A4-4059-9C40-44E693A103F1}" srcOrd="3" destOrd="0" presId="urn:microsoft.com/office/officeart/2018/5/layout/IconLeafLabelList"/>
    <dgm:cxn modelId="{3541F255-7084-4E53-BABF-2DA44C1C202A}" type="presParOf" srcId="{D5ADA421-91CC-40C1-8FC0-447438877B78}" destId="{60684239-2772-413D-82E6-A2D1EFAF5D0C}" srcOrd="3" destOrd="0" presId="urn:microsoft.com/office/officeart/2018/5/layout/IconLeafLabelList"/>
    <dgm:cxn modelId="{99640935-6E71-42CA-B0F0-BEA816F4F77D}" type="presParOf" srcId="{D5ADA421-91CC-40C1-8FC0-447438877B78}" destId="{72FA5122-44FA-4B70-AD14-656A5A7E116A}" srcOrd="4" destOrd="0" presId="urn:microsoft.com/office/officeart/2018/5/layout/IconLeafLabelList"/>
    <dgm:cxn modelId="{C427330B-FEC8-4D7A-836A-2C6694DBDE90}" type="presParOf" srcId="{72FA5122-44FA-4B70-AD14-656A5A7E116A}" destId="{93715887-60F0-4110-A334-6377FD69BB45}" srcOrd="0" destOrd="0" presId="urn:microsoft.com/office/officeart/2018/5/layout/IconLeafLabelList"/>
    <dgm:cxn modelId="{685478DE-998D-4D4F-AB04-8ED0E1B17DA5}" type="presParOf" srcId="{72FA5122-44FA-4B70-AD14-656A5A7E116A}" destId="{B90EF539-AD9D-4E38-8384-E5D91E4E4FC7}" srcOrd="1" destOrd="0" presId="urn:microsoft.com/office/officeart/2018/5/layout/IconLeafLabelList"/>
    <dgm:cxn modelId="{192595C6-895E-4CB1-AA39-D88D55674BEA}" type="presParOf" srcId="{72FA5122-44FA-4B70-AD14-656A5A7E116A}" destId="{64522D0D-4BBC-4CE9-8545-49D63648F95D}" srcOrd="2" destOrd="0" presId="urn:microsoft.com/office/officeart/2018/5/layout/IconLeafLabelList"/>
    <dgm:cxn modelId="{B840AEC1-388D-4D53-B635-FB599AC9120E}" type="presParOf" srcId="{72FA5122-44FA-4B70-AD14-656A5A7E116A}" destId="{32208E72-AE06-46A3-9C14-7409A0429E76}"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D006DC-17CE-458A-837C-5A961FA81BE2}" type="doc">
      <dgm:prSet loTypeId="urn:microsoft.com/office/officeart/2016/7/layout/RepeatingBendingProcessNew" loCatId="process" qsTypeId="urn:microsoft.com/office/officeart/2005/8/quickstyle/simple1" qsCatId="simple" csTypeId="urn:microsoft.com/office/officeart/2005/8/colors/accent2_2" csCatId="accent2" phldr="1"/>
      <dgm:spPr/>
      <dgm:t>
        <a:bodyPr/>
        <a:lstStyle/>
        <a:p>
          <a:endParaRPr lang="en-US"/>
        </a:p>
      </dgm:t>
    </dgm:pt>
    <dgm:pt modelId="{CB101801-ED8A-4FED-AEFE-DB3E99A3B6FF}">
      <dgm:prSet/>
      <dgm:spPr/>
      <dgm:t>
        <a:bodyPr/>
        <a:lstStyle/>
        <a:p>
          <a:r>
            <a:rPr lang="en-US" b="1"/>
            <a:t>Local knowledge</a:t>
          </a:r>
          <a:endParaRPr lang="en-US"/>
        </a:p>
      </dgm:t>
    </dgm:pt>
    <dgm:pt modelId="{ABF56F30-6562-4DE8-8F1F-697E6B40260D}" type="parTrans" cxnId="{CE87E7D9-6129-4E32-810E-AD2D8440A877}">
      <dgm:prSet/>
      <dgm:spPr/>
      <dgm:t>
        <a:bodyPr/>
        <a:lstStyle/>
        <a:p>
          <a:endParaRPr lang="en-US"/>
        </a:p>
      </dgm:t>
    </dgm:pt>
    <dgm:pt modelId="{EC2B5AFE-19D0-40A8-851D-FD4AE5D03F36}" type="sibTrans" cxnId="{CE87E7D9-6129-4E32-810E-AD2D8440A877}">
      <dgm:prSet/>
      <dgm:spPr/>
      <dgm:t>
        <a:bodyPr/>
        <a:lstStyle/>
        <a:p>
          <a:endParaRPr lang="en-US"/>
        </a:p>
      </dgm:t>
    </dgm:pt>
    <dgm:pt modelId="{857558F9-3593-45C2-AF86-588A8705F65E}">
      <dgm:prSet/>
      <dgm:spPr/>
      <dgm:t>
        <a:bodyPr/>
        <a:lstStyle/>
        <a:p>
          <a:r>
            <a:rPr lang="en-US" b="1"/>
            <a:t>Community networks and relationships</a:t>
          </a:r>
          <a:endParaRPr lang="en-US"/>
        </a:p>
      </dgm:t>
    </dgm:pt>
    <dgm:pt modelId="{50FF4B6A-6B1E-4199-B0F6-1168C7837647}" type="parTrans" cxnId="{461CEF0C-110D-4ACE-9815-257259B19F55}">
      <dgm:prSet/>
      <dgm:spPr/>
      <dgm:t>
        <a:bodyPr/>
        <a:lstStyle/>
        <a:p>
          <a:endParaRPr lang="en-US"/>
        </a:p>
      </dgm:t>
    </dgm:pt>
    <dgm:pt modelId="{B7BB0DD6-FE23-47E4-BAD4-BE685F3995E3}" type="sibTrans" cxnId="{461CEF0C-110D-4ACE-9815-257259B19F55}">
      <dgm:prSet/>
      <dgm:spPr/>
      <dgm:t>
        <a:bodyPr/>
        <a:lstStyle/>
        <a:p>
          <a:endParaRPr lang="en-US"/>
        </a:p>
      </dgm:t>
    </dgm:pt>
    <dgm:pt modelId="{14EDB781-DC6E-4093-B3D0-4AAFDD934219}">
      <dgm:prSet/>
      <dgm:spPr/>
      <dgm:t>
        <a:bodyPr/>
        <a:lstStyle/>
        <a:p>
          <a:r>
            <a:rPr lang="en-US" b="1"/>
            <a:t>Communication</a:t>
          </a:r>
          <a:endParaRPr lang="en-US"/>
        </a:p>
      </dgm:t>
    </dgm:pt>
    <dgm:pt modelId="{7AC6392E-D276-42CB-803D-85A12D3098F0}" type="parTrans" cxnId="{9E37B6F7-BDA3-48F8-A58C-519B76E747AE}">
      <dgm:prSet/>
      <dgm:spPr/>
      <dgm:t>
        <a:bodyPr/>
        <a:lstStyle/>
        <a:p>
          <a:endParaRPr lang="en-US"/>
        </a:p>
      </dgm:t>
    </dgm:pt>
    <dgm:pt modelId="{1FC764C1-7A1F-4E82-B861-9398916FF82D}" type="sibTrans" cxnId="{9E37B6F7-BDA3-48F8-A58C-519B76E747AE}">
      <dgm:prSet/>
      <dgm:spPr/>
      <dgm:t>
        <a:bodyPr/>
        <a:lstStyle/>
        <a:p>
          <a:endParaRPr lang="en-US"/>
        </a:p>
      </dgm:t>
    </dgm:pt>
    <dgm:pt modelId="{B20DCAF6-C59F-4933-AA5E-27F192B05F87}">
      <dgm:prSet/>
      <dgm:spPr/>
      <dgm:t>
        <a:bodyPr/>
        <a:lstStyle/>
        <a:p>
          <a:pPr rtl="0"/>
          <a:r>
            <a:rPr lang="en-US" b="1"/>
            <a:t>Health: </a:t>
          </a:r>
          <a:endParaRPr lang="en-US" b="0">
            <a:latin typeface="Gill Sans MT" panose="020B0502020104020203"/>
          </a:endParaRPr>
        </a:p>
      </dgm:t>
    </dgm:pt>
    <dgm:pt modelId="{FDA788B3-6563-443B-A886-D618AFB64756}" type="parTrans" cxnId="{6A48A375-172C-48A7-850A-04E99FFAD4AB}">
      <dgm:prSet/>
      <dgm:spPr/>
      <dgm:t>
        <a:bodyPr/>
        <a:lstStyle/>
        <a:p>
          <a:endParaRPr lang="en-US"/>
        </a:p>
      </dgm:t>
    </dgm:pt>
    <dgm:pt modelId="{4AB0330C-2B3B-4447-A2E4-79DCF2E67F5A}" type="sibTrans" cxnId="{6A48A375-172C-48A7-850A-04E99FFAD4AB}">
      <dgm:prSet/>
      <dgm:spPr/>
      <dgm:t>
        <a:bodyPr/>
        <a:lstStyle/>
        <a:p>
          <a:endParaRPr lang="en-US"/>
        </a:p>
      </dgm:t>
    </dgm:pt>
    <dgm:pt modelId="{FA43B487-EA01-432A-91CE-24C4C3B04D6E}">
      <dgm:prSet/>
      <dgm:spPr/>
      <dgm:t>
        <a:bodyPr/>
        <a:lstStyle/>
        <a:p>
          <a:r>
            <a:rPr lang="en-US" b="1"/>
            <a:t>Resources</a:t>
          </a:r>
          <a:endParaRPr lang="en-US"/>
        </a:p>
      </dgm:t>
    </dgm:pt>
    <dgm:pt modelId="{E628AFB3-4A7E-4954-B3D2-E0D52DF8FF31}" type="parTrans" cxnId="{1817C787-F1F8-410D-8BE5-7E752F780280}">
      <dgm:prSet/>
      <dgm:spPr/>
      <dgm:t>
        <a:bodyPr/>
        <a:lstStyle/>
        <a:p>
          <a:endParaRPr lang="en-US"/>
        </a:p>
      </dgm:t>
    </dgm:pt>
    <dgm:pt modelId="{0A8500A8-4829-4388-BCD6-A08D606EDDE4}" type="sibTrans" cxnId="{1817C787-F1F8-410D-8BE5-7E752F780280}">
      <dgm:prSet/>
      <dgm:spPr/>
      <dgm:t>
        <a:bodyPr/>
        <a:lstStyle/>
        <a:p>
          <a:endParaRPr lang="en-US"/>
        </a:p>
      </dgm:t>
    </dgm:pt>
    <dgm:pt modelId="{E873EB68-2DE5-49E0-8927-E48045E1675C}">
      <dgm:prSet/>
      <dgm:spPr/>
      <dgm:t>
        <a:bodyPr/>
        <a:lstStyle/>
        <a:p>
          <a:r>
            <a:rPr lang="en-US" b="1"/>
            <a:t>Economic investment</a:t>
          </a:r>
          <a:endParaRPr lang="en-US"/>
        </a:p>
      </dgm:t>
    </dgm:pt>
    <dgm:pt modelId="{ADAA7322-85C9-48AE-8DC3-97437BC7F0AB}" type="parTrans" cxnId="{B92507FA-C9DD-4DCE-AFBF-241B7B32EDF9}">
      <dgm:prSet/>
      <dgm:spPr/>
      <dgm:t>
        <a:bodyPr/>
        <a:lstStyle/>
        <a:p>
          <a:endParaRPr lang="en-US"/>
        </a:p>
      </dgm:t>
    </dgm:pt>
    <dgm:pt modelId="{8628CF1A-386B-41B4-B842-0BF0FC74A6C1}" type="sibTrans" cxnId="{B92507FA-C9DD-4DCE-AFBF-241B7B32EDF9}">
      <dgm:prSet/>
      <dgm:spPr/>
      <dgm:t>
        <a:bodyPr/>
        <a:lstStyle/>
        <a:p>
          <a:endParaRPr lang="en-US"/>
        </a:p>
      </dgm:t>
    </dgm:pt>
    <dgm:pt modelId="{9AB6B767-78B2-43F5-8220-0058A9C332E1}">
      <dgm:prSet/>
      <dgm:spPr/>
      <dgm:t>
        <a:bodyPr/>
        <a:lstStyle/>
        <a:p>
          <a:r>
            <a:rPr lang="en-US" b="1"/>
            <a:t>Preparedness</a:t>
          </a:r>
          <a:endParaRPr lang="en-US"/>
        </a:p>
      </dgm:t>
    </dgm:pt>
    <dgm:pt modelId="{802E4128-2C02-4EDD-8370-C3E49433081C}" type="parTrans" cxnId="{181E2B35-AD59-4E42-A5A1-B9C0DC17A617}">
      <dgm:prSet/>
      <dgm:spPr/>
      <dgm:t>
        <a:bodyPr/>
        <a:lstStyle/>
        <a:p>
          <a:endParaRPr lang="en-US"/>
        </a:p>
      </dgm:t>
    </dgm:pt>
    <dgm:pt modelId="{D867E558-3F5A-4EB2-911F-F047379D1D36}" type="sibTrans" cxnId="{181E2B35-AD59-4E42-A5A1-B9C0DC17A617}">
      <dgm:prSet/>
      <dgm:spPr/>
      <dgm:t>
        <a:bodyPr/>
        <a:lstStyle/>
        <a:p>
          <a:endParaRPr lang="en-US"/>
        </a:p>
      </dgm:t>
    </dgm:pt>
    <dgm:pt modelId="{D3376304-6BCA-4303-8EEF-C25E3851D9FE}">
      <dgm:prSet/>
      <dgm:spPr/>
      <dgm:t>
        <a:bodyPr/>
        <a:lstStyle/>
        <a:p>
          <a:r>
            <a:rPr lang="en-US" b="1"/>
            <a:t>Mental Outlook</a:t>
          </a:r>
          <a:endParaRPr lang="en-US"/>
        </a:p>
      </dgm:t>
    </dgm:pt>
    <dgm:pt modelId="{5BE18E38-C5FE-4E78-856E-E09437D8CD30}" type="parTrans" cxnId="{F02991F9-B8B0-4CC5-940A-E092905B7EB1}">
      <dgm:prSet/>
      <dgm:spPr/>
      <dgm:t>
        <a:bodyPr/>
        <a:lstStyle/>
        <a:p>
          <a:endParaRPr lang="en-US"/>
        </a:p>
      </dgm:t>
    </dgm:pt>
    <dgm:pt modelId="{349F80C8-B527-4B78-85BC-7A7880D52A32}" type="sibTrans" cxnId="{F02991F9-B8B0-4CC5-940A-E092905B7EB1}">
      <dgm:prSet/>
      <dgm:spPr/>
      <dgm:t>
        <a:bodyPr/>
        <a:lstStyle/>
        <a:p>
          <a:endParaRPr lang="en-US"/>
        </a:p>
      </dgm:t>
    </dgm:pt>
    <dgm:pt modelId="{0C67C8ED-AA49-40D7-88DD-206CF2CF6F73}">
      <dgm:prSet phldr="0"/>
      <dgm:spPr/>
      <dgm:t>
        <a:bodyPr/>
        <a:lstStyle/>
        <a:p>
          <a:r>
            <a:rPr lang="en-US" b="1"/>
            <a:t>Governance/ leadership</a:t>
          </a:r>
          <a:endParaRPr lang="en-US"/>
        </a:p>
      </dgm:t>
    </dgm:pt>
    <dgm:pt modelId="{8B13D61A-DF26-42E8-8AF9-F54D71935EC5}" type="parTrans" cxnId="{E9749638-8482-49A1-8EE3-839C741725BB}">
      <dgm:prSet/>
      <dgm:spPr/>
    </dgm:pt>
    <dgm:pt modelId="{FF535D45-A021-4631-8016-BD7FB525B681}" type="sibTrans" cxnId="{E9749638-8482-49A1-8EE3-839C741725BB}">
      <dgm:prSet/>
      <dgm:spPr/>
      <dgm:t>
        <a:bodyPr/>
        <a:lstStyle/>
        <a:p>
          <a:endParaRPr lang="en-US"/>
        </a:p>
      </dgm:t>
    </dgm:pt>
    <dgm:pt modelId="{83C0614C-E03A-4C0E-B342-A23BF07E6F9F}" type="pres">
      <dgm:prSet presAssocID="{87D006DC-17CE-458A-837C-5A961FA81BE2}" presName="Name0" presStyleCnt="0">
        <dgm:presLayoutVars>
          <dgm:dir/>
          <dgm:resizeHandles val="exact"/>
        </dgm:presLayoutVars>
      </dgm:prSet>
      <dgm:spPr/>
    </dgm:pt>
    <dgm:pt modelId="{7799E086-9DD3-4114-94C9-AAAB208F2781}" type="pres">
      <dgm:prSet presAssocID="{CB101801-ED8A-4FED-AEFE-DB3E99A3B6FF}" presName="node" presStyleLbl="node1" presStyleIdx="0" presStyleCnt="9">
        <dgm:presLayoutVars>
          <dgm:bulletEnabled val="1"/>
        </dgm:presLayoutVars>
      </dgm:prSet>
      <dgm:spPr/>
    </dgm:pt>
    <dgm:pt modelId="{7AAB0070-AD92-4F0C-9641-B8C23475D8A2}" type="pres">
      <dgm:prSet presAssocID="{EC2B5AFE-19D0-40A8-851D-FD4AE5D03F36}" presName="sibTrans" presStyleLbl="sibTrans1D1" presStyleIdx="0" presStyleCnt="8"/>
      <dgm:spPr/>
    </dgm:pt>
    <dgm:pt modelId="{4EB0FB99-689A-453C-AC84-9C284ADFC873}" type="pres">
      <dgm:prSet presAssocID="{EC2B5AFE-19D0-40A8-851D-FD4AE5D03F36}" presName="connectorText" presStyleLbl="sibTrans1D1" presStyleIdx="0" presStyleCnt="8"/>
      <dgm:spPr/>
    </dgm:pt>
    <dgm:pt modelId="{6FBC933C-B04A-4191-87BA-AA62DCED7543}" type="pres">
      <dgm:prSet presAssocID="{857558F9-3593-45C2-AF86-588A8705F65E}" presName="node" presStyleLbl="node1" presStyleIdx="1" presStyleCnt="9">
        <dgm:presLayoutVars>
          <dgm:bulletEnabled val="1"/>
        </dgm:presLayoutVars>
      </dgm:prSet>
      <dgm:spPr/>
    </dgm:pt>
    <dgm:pt modelId="{DBBA76F7-12D0-4D5D-A77C-B0BB011071B3}" type="pres">
      <dgm:prSet presAssocID="{B7BB0DD6-FE23-47E4-BAD4-BE685F3995E3}" presName="sibTrans" presStyleLbl="sibTrans1D1" presStyleIdx="1" presStyleCnt="8"/>
      <dgm:spPr/>
    </dgm:pt>
    <dgm:pt modelId="{D862F136-378E-4402-9CAF-848E80641A46}" type="pres">
      <dgm:prSet presAssocID="{B7BB0DD6-FE23-47E4-BAD4-BE685F3995E3}" presName="connectorText" presStyleLbl="sibTrans1D1" presStyleIdx="1" presStyleCnt="8"/>
      <dgm:spPr/>
    </dgm:pt>
    <dgm:pt modelId="{93C3B1EA-0868-4E68-9578-872949BF2BEB}" type="pres">
      <dgm:prSet presAssocID="{14EDB781-DC6E-4093-B3D0-4AAFDD934219}" presName="node" presStyleLbl="node1" presStyleIdx="2" presStyleCnt="9">
        <dgm:presLayoutVars>
          <dgm:bulletEnabled val="1"/>
        </dgm:presLayoutVars>
      </dgm:prSet>
      <dgm:spPr/>
    </dgm:pt>
    <dgm:pt modelId="{D6A639A5-99C1-48A0-A801-227A82F77D19}" type="pres">
      <dgm:prSet presAssocID="{1FC764C1-7A1F-4E82-B861-9398916FF82D}" presName="sibTrans" presStyleLbl="sibTrans1D1" presStyleIdx="2" presStyleCnt="8"/>
      <dgm:spPr/>
    </dgm:pt>
    <dgm:pt modelId="{78ED51AA-BE1F-4D07-8CDD-AB3225AC3EC0}" type="pres">
      <dgm:prSet presAssocID="{1FC764C1-7A1F-4E82-B861-9398916FF82D}" presName="connectorText" presStyleLbl="sibTrans1D1" presStyleIdx="2" presStyleCnt="8"/>
      <dgm:spPr/>
    </dgm:pt>
    <dgm:pt modelId="{E43A0977-DA32-437B-9AF4-967E339D91E9}" type="pres">
      <dgm:prSet presAssocID="{B20DCAF6-C59F-4933-AA5E-27F192B05F87}" presName="node" presStyleLbl="node1" presStyleIdx="3" presStyleCnt="9">
        <dgm:presLayoutVars>
          <dgm:bulletEnabled val="1"/>
        </dgm:presLayoutVars>
      </dgm:prSet>
      <dgm:spPr/>
    </dgm:pt>
    <dgm:pt modelId="{6F4A64A7-5489-417C-B9DF-BF1E883CA1C5}" type="pres">
      <dgm:prSet presAssocID="{4AB0330C-2B3B-4447-A2E4-79DCF2E67F5A}" presName="sibTrans" presStyleLbl="sibTrans1D1" presStyleIdx="3" presStyleCnt="8"/>
      <dgm:spPr/>
    </dgm:pt>
    <dgm:pt modelId="{6CDD1FD2-A21A-4854-9DEB-313E96E5978B}" type="pres">
      <dgm:prSet presAssocID="{4AB0330C-2B3B-4447-A2E4-79DCF2E67F5A}" presName="connectorText" presStyleLbl="sibTrans1D1" presStyleIdx="3" presStyleCnt="8"/>
      <dgm:spPr/>
    </dgm:pt>
    <dgm:pt modelId="{A63C2D0A-ECCF-4665-A7DD-89E4EE54C663}" type="pres">
      <dgm:prSet presAssocID="{0C67C8ED-AA49-40D7-88DD-206CF2CF6F73}" presName="node" presStyleLbl="node1" presStyleIdx="4" presStyleCnt="9">
        <dgm:presLayoutVars>
          <dgm:bulletEnabled val="1"/>
        </dgm:presLayoutVars>
      </dgm:prSet>
      <dgm:spPr/>
    </dgm:pt>
    <dgm:pt modelId="{A90CD032-BA1D-48DC-9290-CFB51DBEE3B4}" type="pres">
      <dgm:prSet presAssocID="{FF535D45-A021-4631-8016-BD7FB525B681}" presName="sibTrans" presStyleLbl="sibTrans1D1" presStyleIdx="4" presStyleCnt="8"/>
      <dgm:spPr/>
    </dgm:pt>
    <dgm:pt modelId="{4667B5A1-3F04-48C1-9281-DDEAF06D8AA4}" type="pres">
      <dgm:prSet presAssocID="{FF535D45-A021-4631-8016-BD7FB525B681}" presName="connectorText" presStyleLbl="sibTrans1D1" presStyleIdx="4" presStyleCnt="8"/>
      <dgm:spPr/>
    </dgm:pt>
    <dgm:pt modelId="{14511F88-EDE0-4711-8FAC-A2751102EBE9}" type="pres">
      <dgm:prSet presAssocID="{FA43B487-EA01-432A-91CE-24C4C3B04D6E}" presName="node" presStyleLbl="node1" presStyleIdx="5" presStyleCnt="9">
        <dgm:presLayoutVars>
          <dgm:bulletEnabled val="1"/>
        </dgm:presLayoutVars>
      </dgm:prSet>
      <dgm:spPr/>
    </dgm:pt>
    <dgm:pt modelId="{2C4E2BD0-4B85-49B8-A774-EA2CE4F67CDF}" type="pres">
      <dgm:prSet presAssocID="{0A8500A8-4829-4388-BCD6-A08D606EDDE4}" presName="sibTrans" presStyleLbl="sibTrans1D1" presStyleIdx="5" presStyleCnt="8"/>
      <dgm:spPr/>
    </dgm:pt>
    <dgm:pt modelId="{E8432DB5-ABBD-44E9-9632-FA5A876F7E08}" type="pres">
      <dgm:prSet presAssocID="{0A8500A8-4829-4388-BCD6-A08D606EDDE4}" presName="connectorText" presStyleLbl="sibTrans1D1" presStyleIdx="5" presStyleCnt="8"/>
      <dgm:spPr/>
    </dgm:pt>
    <dgm:pt modelId="{04CCA36B-B21C-408F-80F1-962E42E15B98}" type="pres">
      <dgm:prSet presAssocID="{E873EB68-2DE5-49E0-8927-E48045E1675C}" presName="node" presStyleLbl="node1" presStyleIdx="6" presStyleCnt="9">
        <dgm:presLayoutVars>
          <dgm:bulletEnabled val="1"/>
        </dgm:presLayoutVars>
      </dgm:prSet>
      <dgm:spPr/>
    </dgm:pt>
    <dgm:pt modelId="{DF1FC61A-930A-4B6C-A68F-C9B26297FAC0}" type="pres">
      <dgm:prSet presAssocID="{8628CF1A-386B-41B4-B842-0BF0FC74A6C1}" presName="sibTrans" presStyleLbl="sibTrans1D1" presStyleIdx="6" presStyleCnt="8"/>
      <dgm:spPr/>
    </dgm:pt>
    <dgm:pt modelId="{C8922BF2-9CD1-4BEF-AD86-E8D0A0403318}" type="pres">
      <dgm:prSet presAssocID="{8628CF1A-386B-41B4-B842-0BF0FC74A6C1}" presName="connectorText" presStyleLbl="sibTrans1D1" presStyleIdx="6" presStyleCnt="8"/>
      <dgm:spPr/>
    </dgm:pt>
    <dgm:pt modelId="{03A47C85-DDEE-473C-91B3-39BD6957485C}" type="pres">
      <dgm:prSet presAssocID="{9AB6B767-78B2-43F5-8220-0058A9C332E1}" presName="node" presStyleLbl="node1" presStyleIdx="7" presStyleCnt="9">
        <dgm:presLayoutVars>
          <dgm:bulletEnabled val="1"/>
        </dgm:presLayoutVars>
      </dgm:prSet>
      <dgm:spPr/>
    </dgm:pt>
    <dgm:pt modelId="{CC3CC6A4-7664-4140-8250-181FAAD0B586}" type="pres">
      <dgm:prSet presAssocID="{D867E558-3F5A-4EB2-911F-F047379D1D36}" presName="sibTrans" presStyleLbl="sibTrans1D1" presStyleIdx="7" presStyleCnt="8"/>
      <dgm:spPr/>
    </dgm:pt>
    <dgm:pt modelId="{2A8BAAEA-26D5-43DD-975B-1934504B6E58}" type="pres">
      <dgm:prSet presAssocID="{D867E558-3F5A-4EB2-911F-F047379D1D36}" presName="connectorText" presStyleLbl="sibTrans1D1" presStyleIdx="7" presStyleCnt="8"/>
      <dgm:spPr/>
    </dgm:pt>
    <dgm:pt modelId="{7DFC6B04-4CB3-4005-B17E-5DDA3FE5EEF9}" type="pres">
      <dgm:prSet presAssocID="{D3376304-6BCA-4303-8EEF-C25E3851D9FE}" presName="node" presStyleLbl="node1" presStyleIdx="8" presStyleCnt="9">
        <dgm:presLayoutVars>
          <dgm:bulletEnabled val="1"/>
        </dgm:presLayoutVars>
      </dgm:prSet>
      <dgm:spPr/>
    </dgm:pt>
  </dgm:ptLst>
  <dgm:cxnLst>
    <dgm:cxn modelId="{F49F0A06-AA36-4B52-9BC5-186F8DC599ED}" type="presOf" srcId="{87D006DC-17CE-458A-837C-5A961FA81BE2}" destId="{83C0614C-E03A-4C0E-B342-A23BF07E6F9F}" srcOrd="0" destOrd="0" presId="urn:microsoft.com/office/officeart/2016/7/layout/RepeatingBendingProcessNew"/>
    <dgm:cxn modelId="{461CEF0C-110D-4ACE-9815-257259B19F55}" srcId="{87D006DC-17CE-458A-837C-5A961FA81BE2}" destId="{857558F9-3593-45C2-AF86-588A8705F65E}" srcOrd="1" destOrd="0" parTransId="{50FF4B6A-6B1E-4199-B0F6-1168C7837647}" sibTransId="{B7BB0DD6-FE23-47E4-BAD4-BE685F3995E3}"/>
    <dgm:cxn modelId="{181E2B35-AD59-4E42-A5A1-B9C0DC17A617}" srcId="{87D006DC-17CE-458A-837C-5A961FA81BE2}" destId="{9AB6B767-78B2-43F5-8220-0058A9C332E1}" srcOrd="7" destOrd="0" parTransId="{802E4128-2C02-4EDD-8370-C3E49433081C}" sibTransId="{D867E558-3F5A-4EB2-911F-F047379D1D36}"/>
    <dgm:cxn modelId="{E9749638-8482-49A1-8EE3-839C741725BB}" srcId="{87D006DC-17CE-458A-837C-5A961FA81BE2}" destId="{0C67C8ED-AA49-40D7-88DD-206CF2CF6F73}" srcOrd="4" destOrd="0" parTransId="{8B13D61A-DF26-42E8-8AF9-F54D71935EC5}" sibTransId="{FF535D45-A021-4631-8016-BD7FB525B681}"/>
    <dgm:cxn modelId="{785D833D-C78B-4E29-A373-D1076953A958}" type="presOf" srcId="{14EDB781-DC6E-4093-B3D0-4AAFDD934219}" destId="{93C3B1EA-0868-4E68-9578-872949BF2BEB}" srcOrd="0" destOrd="0" presId="urn:microsoft.com/office/officeart/2016/7/layout/RepeatingBendingProcessNew"/>
    <dgm:cxn modelId="{7469AF5D-2C9D-4CC5-92F7-1E82E007E93D}" type="presOf" srcId="{8628CF1A-386B-41B4-B842-0BF0FC74A6C1}" destId="{DF1FC61A-930A-4B6C-A68F-C9B26297FAC0}" srcOrd="0" destOrd="0" presId="urn:microsoft.com/office/officeart/2016/7/layout/RepeatingBendingProcessNew"/>
    <dgm:cxn modelId="{F83B6E5E-A748-4DAE-B4E1-BDAB08C881DB}" type="presOf" srcId="{D867E558-3F5A-4EB2-911F-F047379D1D36}" destId="{2A8BAAEA-26D5-43DD-975B-1934504B6E58}" srcOrd="1" destOrd="0" presId="urn:microsoft.com/office/officeart/2016/7/layout/RepeatingBendingProcessNew"/>
    <dgm:cxn modelId="{7ECD0861-CE4F-4521-8730-7982AD5B98F5}" type="presOf" srcId="{0A8500A8-4829-4388-BCD6-A08D606EDDE4}" destId="{E8432DB5-ABBD-44E9-9632-FA5A876F7E08}" srcOrd="1" destOrd="0" presId="urn:microsoft.com/office/officeart/2016/7/layout/RepeatingBendingProcessNew"/>
    <dgm:cxn modelId="{018FDE42-C135-4365-A647-A9E96ECB295D}" type="presOf" srcId="{E873EB68-2DE5-49E0-8927-E48045E1675C}" destId="{04CCA36B-B21C-408F-80F1-962E42E15B98}" srcOrd="0" destOrd="0" presId="urn:microsoft.com/office/officeart/2016/7/layout/RepeatingBendingProcessNew"/>
    <dgm:cxn modelId="{B5943F45-A502-4710-8C6D-BB37D3243A6F}" type="presOf" srcId="{B7BB0DD6-FE23-47E4-BAD4-BE685F3995E3}" destId="{D862F136-378E-4402-9CAF-848E80641A46}" srcOrd="1" destOrd="0" presId="urn:microsoft.com/office/officeart/2016/7/layout/RepeatingBendingProcessNew"/>
    <dgm:cxn modelId="{B019B665-028B-4B1A-8C23-A65C03BEE0B8}" type="presOf" srcId="{D867E558-3F5A-4EB2-911F-F047379D1D36}" destId="{CC3CC6A4-7664-4140-8250-181FAAD0B586}" srcOrd="0" destOrd="0" presId="urn:microsoft.com/office/officeart/2016/7/layout/RepeatingBendingProcessNew"/>
    <dgm:cxn modelId="{9EE7BA45-26FA-45B5-8D0A-99C0CD2C54AF}" type="presOf" srcId="{0A8500A8-4829-4388-BCD6-A08D606EDDE4}" destId="{2C4E2BD0-4B85-49B8-A774-EA2CE4F67CDF}" srcOrd="0" destOrd="0" presId="urn:microsoft.com/office/officeart/2016/7/layout/RepeatingBendingProcessNew"/>
    <dgm:cxn modelId="{79CDAB49-C4AB-47E0-AF7E-9ED10AD14F00}" type="presOf" srcId="{B20DCAF6-C59F-4933-AA5E-27F192B05F87}" destId="{E43A0977-DA32-437B-9AF4-967E339D91E9}" srcOrd="0" destOrd="0" presId="urn:microsoft.com/office/officeart/2016/7/layout/RepeatingBendingProcessNew"/>
    <dgm:cxn modelId="{67238351-80C7-4F84-ABEF-901636260D99}" type="presOf" srcId="{1FC764C1-7A1F-4E82-B861-9398916FF82D}" destId="{78ED51AA-BE1F-4D07-8CDD-AB3225AC3EC0}" srcOrd="1" destOrd="0" presId="urn:microsoft.com/office/officeart/2016/7/layout/RepeatingBendingProcessNew"/>
    <dgm:cxn modelId="{6DDF3655-E600-4EB7-B061-91E0836B0824}" type="presOf" srcId="{857558F9-3593-45C2-AF86-588A8705F65E}" destId="{6FBC933C-B04A-4191-87BA-AA62DCED7543}" srcOrd="0" destOrd="0" presId="urn:microsoft.com/office/officeart/2016/7/layout/RepeatingBendingProcessNew"/>
    <dgm:cxn modelId="{6A48A375-172C-48A7-850A-04E99FFAD4AB}" srcId="{87D006DC-17CE-458A-837C-5A961FA81BE2}" destId="{B20DCAF6-C59F-4933-AA5E-27F192B05F87}" srcOrd="3" destOrd="0" parTransId="{FDA788B3-6563-443B-A886-D618AFB64756}" sibTransId="{4AB0330C-2B3B-4447-A2E4-79DCF2E67F5A}"/>
    <dgm:cxn modelId="{5974FB75-6ABC-426A-B1E5-2379CC73DB06}" type="presOf" srcId="{1FC764C1-7A1F-4E82-B861-9398916FF82D}" destId="{D6A639A5-99C1-48A0-A801-227A82F77D19}" srcOrd="0" destOrd="0" presId="urn:microsoft.com/office/officeart/2016/7/layout/RepeatingBendingProcessNew"/>
    <dgm:cxn modelId="{870E2082-CE70-4712-B39E-1689198FA00F}" type="presOf" srcId="{8628CF1A-386B-41B4-B842-0BF0FC74A6C1}" destId="{C8922BF2-9CD1-4BEF-AD86-E8D0A0403318}" srcOrd="1" destOrd="0" presId="urn:microsoft.com/office/officeart/2016/7/layout/RepeatingBendingProcessNew"/>
    <dgm:cxn modelId="{A267BD85-9A31-4804-A6D7-A01D9A56CEAF}" type="presOf" srcId="{EC2B5AFE-19D0-40A8-851D-FD4AE5D03F36}" destId="{7AAB0070-AD92-4F0C-9641-B8C23475D8A2}" srcOrd="0" destOrd="0" presId="urn:microsoft.com/office/officeart/2016/7/layout/RepeatingBendingProcessNew"/>
    <dgm:cxn modelId="{1817C787-F1F8-410D-8BE5-7E752F780280}" srcId="{87D006DC-17CE-458A-837C-5A961FA81BE2}" destId="{FA43B487-EA01-432A-91CE-24C4C3B04D6E}" srcOrd="5" destOrd="0" parTransId="{E628AFB3-4A7E-4954-B3D2-E0D52DF8FF31}" sibTransId="{0A8500A8-4829-4388-BCD6-A08D606EDDE4}"/>
    <dgm:cxn modelId="{EF8BF789-C3EC-4956-91DF-8BF3279527ED}" type="presOf" srcId="{D3376304-6BCA-4303-8EEF-C25E3851D9FE}" destId="{7DFC6B04-4CB3-4005-B17E-5DDA3FE5EEF9}" srcOrd="0" destOrd="0" presId="urn:microsoft.com/office/officeart/2016/7/layout/RepeatingBendingProcessNew"/>
    <dgm:cxn modelId="{01029296-CE2C-4762-981C-C94745725CAA}" type="presOf" srcId="{4AB0330C-2B3B-4447-A2E4-79DCF2E67F5A}" destId="{6CDD1FD2-A21A-4854-9DEB-313E96E5978B}" srcOrd="1" destOrd="0" presId="urn:microsoft.com/office/officeart/2016/7/layout/RepeatingBendingProcessNew"/>
    <dgm:cxn modelId="{E7F1F49F-98EF-4D12-8674-CD8A9CE0C357}" type="presOf" srcId="{CB101801-ED8A-4FED-AEFE-DB3E99A3B6FF}" destId="{7799E086-9DD3-4114-94C9-AAAB208F2781}" srcOrd="0" destOrd="0" presId="urn:microsoft.com/office/officeart/2016/7/layout/RepeatingBendingProcessNew"/>
    <dgm:cxn modelId="{BAFCD7B5-74D3-4D90-AC7F-866A44E94C8C}" type="presOf" srcId="{FF535D45-A021-4631-8016-BD7FB525B681}" destId="{4667B5A1-3F04-48C1-9281-DDEAF06D8AA4}" srcOrd="1" destOrd="0" presId="urn:microsoft.com/office/officeart/2016/7/layout/RepeatingBendingProcessNew"/>
    <dgm:cxn modelId="{0CCAC8B8-8B70-40E3-B99F-871C59278B34}" type="presOf" srcId="{B7BB0DD6-FE23-47E4-BAD4-BE685F3995E3}" destId="{DBBA76F7-12D0-4D5D-A77C-B0BB011071B3}" srcOrd="0" destOrd="0" presId="urn:microsoft.com/office/officeart/2016/7/layout/RepeatingBendingProcessNew"/>
    <dgm:cxn modelId="{6B4B38B9-4AAB-41CF-B6B3-7E4B0140A67A}" type="presOf" srcId="{0C67C8ED-AA49-40D7-88DD-206CF2CF6F73}" destId="{A63C2D0A-ECCF-4665-A7DD-89E4EE54C663}" srcOrd="0" destOrd="0" presId="urn:microsoft.com/office/officeart/2016/7/layout/RepeatingBendingProcessNew"/>
    <dgm:cxn modelId="{E5A0CBB9-BF27-4F69-9394-6E1D2D6264FB}" type="presOf" srcId="{FF535D45-A021-4631-8016-BD7FB525B681}" destId="{A90CD032-BA1D-48DC-9290-CFB51DBEE3B4}" srcOrd="0" destOrd="0" presId="urn:microsoft.com/office/officeart/2016/7/layout/RepeatingBendingProcessNew"/>
    <dgm:cxn modelId="{B27322CE-E41D-43E2-93B9-4A3812C3FC1F}" type="presOf" srcId="{FA43B487-EA01-432A-91CE-24C4C3B04D6E}" destId="{14511F88-EDE0-4711-8FAC-A2751102EBE9}" srcOrd="0" destOrd="0" presId="urn:microsoft.com/office/officeart/2016/7/layout/RepeatingBendingProcessNew"/>
    <dgm:cxn modelId="{CE87E7D9-6129-4E32-810E-AD2D8440A877}" srcId="{87D006DC-17CE-458A-837C-5A961FA81BE2}" destId="{CB101801-ED8A-4FED-AEFE-DB3E99A3B6FF}" srcOrd="0" destOrd="0" parTransId="{ABF56F30-6562-4DE8-8F1F-697E6B40260D}" sibTransId="{EC2B5AFE-19D0-40A8-851D-FD4AE5D03F36}"/>
    <dgm:cxn modelId="{1E208EEE-1F67-4967-88BB-AB9BC0909517}" type="presOf" srcId="{4AB0330C-2B3B-4447-A2E4-79DCF2E67F5A}" destId="{6F4A64A7-5489-417C-B9DF-BF1E883CA1C5}" srcOrd="0" destOrd="0" presId="urn:microsoft.com/office/officeart/2016/7/layout/RepeatingBendingProcessNew"/>
    <dgm:cxn modelId="{E9E822F1-5A25-4543-829C-0C7F27201715}" type="presOf" srcId="{9AB6B767-78B2-43F5-8220-0058A9C332E1}" destId="{03A47C85-DDEE-473C-91B3-39BD6957485C}" srcOrd="0" destOrd="0" presId="urn:microsoft.com/office/officeart/2016/7/layout/RepeatingBendingProcessNew"/>
    <dgm:cxn modelId="{F76C46F4-F19A-4BE2-BAB7-0062FA77BE2E}" type="presOf" srcId="{EC2B5AFE-19D0-40A8-851D-FD4AE5D03F36}" destId="{4EB0FB99-689A-453C-AC84-9C284ADFC873}" srcOrd="1" destOrd="0" presId="urn:microsoft.com/office/officeart/2016/7/layout/RepeatingBendingProcessNew"/>
    <dgm:cxn modelId="{9E37B6F7-BDA3-48F8-A58C-519B76E747AE}" srcId="{87D006DC-17CE-458A-837C-5A961FA81BE2}" destId="{14EDB781-DC6E-4093-B3D0-4AAFDD934219}" srcOrd="2" destOrd="0" parTransId="{7AC6392E-D276-42CB-803D-85A12D3098F0}" sibTransId="{1FC764C1-7A1F-4E82-B861-9398916FF82D}"/>
    <dgm:cxn modelId="{F02991F9-B8B0-4CC5-940A-E092905B7EB1}" srcId="{87D006DC-17CE-458A-837C-5A961FA81BE2}" destId="{D3376304-6BCA-4303-8EEF-C25E3851D9FE}" srcOrd="8" destOrd="0" parTransId="{5BE18E38-C5FE-4E78-856E-E09437D8CD30}" sibTransId="{349F80C8-B527-4B78-85BC-7A7880D52A32}"/>
    <dgm:cxn modelId="{B92507FA-C9DD-4DCE-AFBF-241B7B32EDF9}" srcId="{87D006DC-17CE-458A-837C-5A961FA81BE2}" destId="{E873EB68-2DE5-49E0-8927-E48045E1675C}" srcOrd="6" destOrd="0" parTransId="{ADAA7322-85C9-48AE-8DC3-97437BC7F0AB}" sibTransId="{8628CF1A-386B-41B4-B842-0BF0FC74A6C1}"/>
    <dgm:cxn modelId="{CCFEADC0-29C4-493F-8997-424954A342FF}" type="presParOf" srcId="{83C0614C-E03A-4C0E-B342-A23BF07E6F9F}" destId="{7799E086-9DD3-4114-94C9-AAAB208F2781}" srcOrd="0" destOrd="0" presId="urn:microsoft.com/office/officeart/2016/7/layout/RepeatingBendingProcessNew"/>
    <dgm:cxn modelId="{22D556BD-27DD-4F13-9DA9-1E9440D7383B}" type="presParOf" srcId="{83C0614C-E03A-4C0E-B342-A23BF07E6F9F}" destId="{7AAB0070-AD92-4F0C-9641-B8C23475D8A2}" srcOrd="1" destOrd="0" presId="urn:microsoft.com/office/officeart/2016/7/layout/RepeatingBendingProcessNew"/>
    <dgm:cxn modelId="{52EBCA27-5F0D-4828-B6DE-31D522E10E04}" type="presParOf" srcId="{7AAB0070-AD92-4F0C-9641-B8C23475D8A2}" destId="{4EB0FB99-689A-453C-AC84-9C284ADFC873}" srcOrd="0" destOrd="0" presId="urn:microsoft.com/office/officeart/2016/7/layout/RepeatingBendingProcessNew"/>
    <dgm:cxn modelId="{800194C1-6270-48FD-B607-3987A55714DB}" type="presParOf" srcId="{83C0614C-E03A-4C0E-B342-A23BF07E6F9F}" destId="{6FBC933C-B04A-4191-87BA-AA62DCED7543}" srcOrd="2" destOrd="0" presId="urn:microsoft.com/office/officeart/2016/7/layout/RepeatingBendingProcessNew"/>
    <dgm:cxn modelId="{96204ECE-0C99-454B-8103-54E9802F39E0}" type="presParOf" srcId="{83C0614C-E03A-4C0E-B342-A23BF07E6F9F}" destId="{DBBA76F7-12D0-4D5D-A77C-B0BB011071B3}" srcOrd="3" destOrd="0" presId="urn:microsoft.com/office/officeart/2016/7/layout/RepeatingBendingProcessNew"/>
    <dgm:cxn modelId="{E27FF5C2-8DE1-4A10-9E8A-4E2E1D50A6D9}" type="presParOf" srcId="{DBBA76F7-12D0-4D5D-A77C-B0BB011071B3}" destId="{D862F136-378E-4402-9CAF-848E80641A46}" srcOrd="0" destOrd="0" presId="urn:microsoft.com/office/officeart/2016/7/layout/RepeatingBendingProcessNew"/>
    <dgm:cxn modelId="{B2E2F4C7-340F-40B1-A6FA-0EE1C86D8976}" type="presParOf" srcId="{83C0614C-E03A-4C0E-B342-A23BF07E6F9F}" destId="{93C3B1EA-0868-4E68-9578-872949BF2BEB}" srcOrd="4" destOrd="0" presId="urn:microsoft.com/office/officeart/2016/7/layout/RepeatingBendingProcessNew"/>
    <dgm:cxn modelId="{4458C7A8-5BD6-4917-8E14-F362A620E1C4}" type="presParOf" srcId="{83C0614C-E03A-4C0E-B342-A23BF07E6F9F}" destId="{D6A639A5-99C1-48A0-A801-227A82F77D19}" srcOrd="5" destOrd="0" presId="urn:microsoft.com/office/officeart/2016/7/layout/RepeatingBendingProcessNew"/>
    <dgm:cxn modelId="{2C5FD4BA-761B-4C1C-9FF8-1DF0F1EF979F}" type="presParOf" srcId="{D6A639A5-99C1-48A0-A801-227A82F77D19}" destId="{78ED51AA-BE1F-4D07-8CDD-AB3225AC3EC0}" srcOrd="0" destOrd="0" presId="urn:microsoft.com/office/officeart/2016/7/layout/RepeatingBendingProcessNew"/>
    <dgm:cxn modelId="{85520CF3-66F1-465A-A685-353B3E7333EC}" type="presParOf" srcId="{83C0614C-E03A-4C0E-B342-A23BF07E6F9F}" destId="{E43A0977-DA32-437B-9AF4-967E339D91E9}" srcOrd="6" destOrd="0" presId="urn:microsoft.com/office/officeart/2016/7/layout/RepeatingBendingProcessNew"/>
    <dgm:cxn modelId="{8A2EF753-8C91-4DE2-A6D6-222C09478896}" type="presParOf" srcId="{83C0614C-E03A-4C0E-B342-A23BF07E6F9F}" destId="{6F4A64A7-5489-417C-B9DF-BF1E883CA1C5}" srcOrd="7" destOrd="0" presId="urn:microsoft.com/office/officeart/2016/7/layout/RepeatingBendingProcessNew"/>
    <dgm:cxn modelId="{481AD355-AED0-44F0-B39E-8A6D26E6C40C}" type="presParOf" srcId="{6F4A64A7-5489-417C-B9DF-BF1E883CA1C5}" destId="{6CDD1FD2-A21A-4854-9DEB-313E96E5978B}" srcOrd="0" destOrd="0" presId="urn:microsoft.com/office/officeart/2016/7/layout/RepeatingBendingProcessNew"/>
    <dgm:cxn modelId="{E1275854-CB5F-4F44-BE3F-CA2C50C549F5}" type="presParOf" srcId="{83C0614C-E03A-4C0E-B342-A23BF07E6F9F}" destId="{A63C2D0A-ECCF-4665-A7DD-89E4EE54C663}" srcOrd="8" destOrd="0" presId="urn:microsoft.com/office/officeart/2016/7/layout/RepeatingBendingProcessNew"/>
    <dgm:cxn modelId="{6A35D437-F6E1-4698-83A4-9BE61BD2B6A2}" type="presParOf" srcId="{83C0614C-E03A-4C0E-B342-A23BF07E6F9F}" destId="{A90CD032-BA1D-48DC-9290-CFB51DBEE3B4}" srcOrd="9" destOrd="0" presId="urn:microsoft.com/office/officeart/2016/7/layout/RepeatingBendingProcessNew"/>
    <dgm:cxn modelId="{AAE4B0AE-467B-49B8-B8F2-0880FA02CFF5}" type="presParOf" srcId="{A90CD032-BA1D-48DC-9290-CFB51DBEE3B4}" destId="{4667B5A1-3F04-48C1-9281-DDEAF06D8AA4}" srcOrd="0" destOrd="0" presId="urn:microsoft.com/office/officeart/2016/7/layout/RepeatingBendingProcessNew"/>
    <dgm:cxn modelId="{0305A2CF-BECB-4762-A5B9-582B9CA2540C}" type="presParOf" srcId="{83C0614C-E03A-4C0E-B342-A23BF07E6F9F}" destId="{14511F88-EDE0-4711-8FAC-A2751102EBE9}" srcOrd="10" destOrd="0" presId="urn:microsoft.com/office/officeart/2016/7/layout/RepeatingBendingProcessNew"/>
    <dgm:cxn modelId="{835DC252-FF61-43E8-B6C6-0A26D3CB360F}" type="presParOf" srcId="{83C0614C-E03A-4C0E-B342-A23BF07E6F9F}" destId="{2C4E2BD0-4B85-49B8-A774-EA2CE4F67CDF}" srcOrd="11" destOrd="0" presId="urn:microsoft.com/office/officeart/2016/7/layout/RepeatingBendingProcessNew"/>
    <dgm:cxn modelId="{32C0B63B-24D3-4FF8-8AAB-D37DDFB107F2}" type="presParOf" srcId="{2C4E2BD0-4B85-49B8-A774-EA2CE4F67CDF}" destId="{E8432DB5-ABBD-44E9-9632-FA5A876F7E08}" srcOrd="0" destOrd="0" presId="urn:microsoft.com/office/officeart/2016/7/layout/RepeatingBendingProcessNew"/>
    <dgm:cxn modelId="{590F1497-5E48-4F4C-8B45-42FBAE54A257}" type="presParOf" srcId="{83C0614C-E03A-4C0E-B342-A23BF07E6F9F}" destId="{04CCA36B-B21C-408F-80F1-962E42E15B98}" srcOrd="12" destOrd="0" presId="urn:microsoft.com/office/officeart/2016/7/layout/RepeatingBendingProcessNew"/>
    <dgm:cxn modelId="{77A15F72-C8D5-4428-B948-AD3EB19D2311}" type="presParOf" srcId="{83C0614C-E03A-4C0E-B342-A23BF07E6F9F}" destId="{DF1FC61A-930A-4B6C-A68F-C9B26297FAC0}" srcOrd="13" destOrd="0" presId="urn:microsoft.com/office/officeart/2016/7/layout/RepeatingBendingProcessNew"/>
    <dgm:cxn modelId="{9249D83F-1FFC-45CB-9676-E7E3D75C16FB}" type="presParOf" srcId="{DF1FC61A-930A-4B6C-A68F-C9B26297FAC0}" destId="{C8922BF2-9CD1-4BEF-AD86-E8D0A0403318}" srcOrd="0" destOrd="0" presId="urn:microsoft.com/office/officeart/2016/7/layout/RepeatingBendingProcessNew"/>
    <dgm:cxn modelId="{170B4725-2CB8-4873-9D08-DBFB0BF58F7A}" type="presParOf" srcId="{83C0614C-E03A-4C0E-B342-A23BF07E6F9F}" destId="{03A47C85-DDEE-473C-91B3-39BD6957485C}" srcOrd="14" destOrd="0" presId="urn:microsoft.com/office/officeart/2016/7/layout/RepeatingBendingProcessNew"/>
    <dgm:cxn modelId="{672A2539-6E0D-4864-9CD4-57BE221C0A16}" type="presParOf" srcId="{83C0614C-E03A-4C0E-B342-A23BF07E6F9F}" destId="{CC3CC6A4-7664-4140-8250-181FAAD0B586}" srcOrd="15" destOrd="0" presId="urn:microsoft.com/office/officeart/2016/7/layout/RepeatingBendingProcessNew"/>
    <dgm:cxn modelId="{6388ED7D-0007-4D06-9F8E-EB3904BC5EB3}" type="presParOf" srcId="{CC3CC6A4-7664-4140-8250-181FAAD0B586}" destId="{2A8BAAEA-26D5-43DD-975B-1934504B6E58}" srcOrd="0" destOrd="0" presId="urn:microsoft.com/office/officeart/2016/7/layout/RepeatingBendingProcessNew"/>
    <dgm:cxn modelId="{6E4504CB-029C-4406-BF04-55CA667EFA21}" type="presParOf" srcId="{83C0614C-E03A-4C0E-B342-A23BF07E6F9F}" destId="{7DFC6B04-4CB3-4005-B17E-5DDA3FE5EEF9}" srcOrd="1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3085B-4DA8-4C9D-BAD6-DEF6132BE86C}">
      <dsp:nvSpPr>
        <dsp:cNvPr id="0" name=""/>
        <dsp:cNvSpPr/>
      </dsp:nvSpPr>
      <dsp:spPr>
        <a:xfrm>
          <a:off x="2524869" y="3156283"/>
          <a:ext cx="2229490" cy="1922209"/>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1333500">
            <a:lnSpc>
              <a:spcPct val="90000"/>
            </a:lnSpc>
            <a:spcBef>
              <a:spcPct val="0"/>
            </a:spcBef>
            <a:spcAft>
              <a:spcPct val="35000"/>
            </a:spcAft>
            <a:buNone/>
          </a:pPr>
          <a:r>
            <a:rPr lang="en-US" sz="3000" kern="1200"/>
            <a:t>Resource sharing</a:t>
          </a:r>
        </a:p>
      </dsp:txBody>
      <dsp:txXfrm>
        <a:off x="2870844" y="3454574"/>
        <a:ext cx="1537540" cy="1325627"/>
      </dsp:txXfrm>
    </dsp:sp>
    <dsp:sp modelId="{33423F0F-2A51-4E3A-9886-D32154767411}">
      <dsp:nvSpPr>
        <dsp:cNvPr id="0" name=""/>
        <dsp:cNvSpPr/>
      </dsp:nvSpPr>
      <dsp:spPr>
        <a:xfrm>
          <a:off x="2582788" y="4004899"/>
          <a:ext cx="261032" cy="224977"/>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2A6F51-9DF8-4A7E-8A16-1C1A75AAFA37}">
      <dsp:nvSpPr>
        <dsp:cNvPr id="0" name=""/>
        <dsp:cNvSpPr/>
      </dsp:nvSpPr>
      <dsp:spPr>
        <a:xfrm>
          <a:off x="619091" y="2123825"/>
          <a:ext cx="2229490" cy="1922209"/>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FFB826-D8DE-4BCA-B0EE-89163E54E882}">
      <dsp:nvSpPr>
        <dsp:cNvPr id="0" name=""/>
        <dsp:cNvSpPr/>
      </dsp:nvSpPr>
      <dsp:spPr>
        <a:xfrm>
          <a:off x="2136890" y="3792110"/>
          <a:ext cx="261032" cy="224977"/>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2647896"/>
              <a:satOff val="-1545"/>
              <a:lumOff val="-2392"/>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40876D-64C6-4872-AE7F-B0B08BF7BD08}">
      <dsp:nvSpPr>
        <dsp:cNvPr id="0" name=""/>
        <dsp:cNvSpPr/>
      </dsp:nvSpPr>
      <dsp:spPr>
        <a:xfrm>
          <a:off x="4424300" y="2100972"/>
          <a:ext cx="2229490" cy="1922209"/>
        </a:xfrm>
        <a:prstGeom prst="hexagon">
          <a:avLst>
            <a:gd name="adj" fmla="val 25000"/>
            <a:gd name="vf" fmla="val 115470"/>
          </a:avLst>
        </a:prstGeom>
        <a:solidFill>
          <a:schemeClr val="accent5">
            <a:hueOff val="6619741"/>
            <a:satOff val="-3863"/>
            <a:lumOff val="-5981"/>
            <a:alphaOff val="0"/>
          </a:schemeClr>
        </a:solidFill>
        <a:ln w="12700" cap="flat" cmpd="sng" algn="ctr">
          <a:solidFill>
            <a:schemeClr val="accent5">
              <a:hueOff val="6619741"/>
              <a:satOff val="-3863"/>
              <a:lumOff val="-5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1333500">
            <a:lnSpc>
              <a:spcPct val="90000"/>
            </a:lnSpc>
            <a:spcBef>
              <a:spcPct val="0"/>
            </a:spcBef>
            <a:spcAft>
              <a:spcPct val="35000"/>
            </a:spcAft>
            <a:buNone/>
          </a:pPr>
          <a:r>
            <a:rPr lang="en-US" sz="3000" kern="1200"/>
            <a:t>Stronger base of  advocates</a:t>
          </a:r>
        </a:p>
      </dsp:txBody>
      <dsp:txXfrm>
        <a:off x="4770275" y="2399263"/>
        <a:ext cx="1537540" cy="1325627"/>
      </dsp:txXfrm>
    </dsp:sp>
    <dsp:sp modelId="{8ABBE2FA-9376-47F3-81F7-DBB6EAB1156B}">
      <dsp:nvSpPr>
        <dsp:cNvPr id="0" name=""/>
        <dsp:cNvSpPr/>
      </dsp:nvSpPr>
      <dsp:spPr>
        <a:xfrm>
          <a:off x="5948446" y="3767226"/>
          <a:ext cx="261032" cy="224977"/>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5295792"/>
              <a:satOff val="-3090"/>
              <a:lumOff val="-4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7DDB48-2F7F-43BB-9A7B-2B18A53C2415}">
      <dsp:nvSpPr>
        <dsp:cNvPr id="0" name=""/>
        <dsp:cNvSpPr/>
      </dsp:nvSpPr>
      <dsp:spPr>
        <a:xfrm>
          <a:off x="6323730" y="3156283"/>
          <a:ext cx="2229490" cy="1922209"/>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5">
              <a:hueOff val="6619741"/>
              <a:satOff val="-3863"/>
              <a:lumOff val="-5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AAB0EB-F6CC-4495-97A3-38A4DABE9597}">
      <dsp:nvSpPr>
        <dsp:cNvPr id="0" name=""/>
        <dsp:cNvSpPr/>
      </dsp:nvSpPr>
      <dsp:spPr>
        <a:xfrm>
          <a:off x="6381650" y="4004899"/>
          <a:ext cx="261032" cy="224977"/>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7943689"/>
              <a:satOff val="-4635"/>
              <a:lumOff val="-7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1E9B86-96C7-44F0-85A4-9D078CBBB264}">
      <dsp:nvSpPr>
        <dsp:cNvPr id="0" name=""/>
        <dsp:cNvSpPr/>
      </dsp:nvSpPr>
      <dsp:spPr>
        <a:xfrm>
          <a:off x="2524869" y="1036008"/>
          <a:ext cx="2229490" cy="1922209"/>
        </a:xfrm>
        <a:prstGeom prst="hexagon">
          <a:avLst>
            <a:gd name="adj" fmla="val 25000"/>
            <a:gd name="vf" fmla="val 115470"/>
          </a:avLst>
        </a:prstGeom>
        <a:solidFill>
          <a:schemeClr val="accent5">
            <a:hueOff val="13239481"/>
            <a:satOff val="-7725"/>
            <a:lumOff val="-11961"/>
            <a:alphaOff val="0"/>
          </a:schemeClr>
        </a:solidFill>
        <a:ln w="12700" cap="flat" cmpd="sng" algn="ctr">
          <a:solidFill>
            <a:schemeClr val="accent5">
              <a:hueOff val="13239481"/>
              <a:satOff val="-7725"/>
              <a:lumOff val="-1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1333500">
            <a:lnSpc>
              <a:spcPct val="90000"/>
            </a:lnSpc>
            <a:spcBef>
              <a:spcPct val="0"/>
            </a:spcBef>
            <a:spcAft>
              <a:spcPct val="35000"/>
            </a:spcAft>
            <a:buNone/>
          </a:pPr>
          <a:r>
            <a:rPr lang="en-US" sz="3000" kern="1200"/>
            <a:t>Disrupt silos</a:t>
          </a:r>
        </a:p>
      </dsp:txBody>
      <dsp:txXfrm>
        <a:off x="2870844" y="1334299"/>
        <a:ext cx="1537540" cy="1325627"/>
      </dsp:txXfrm>
    </dsp:sp>
    <dsp:sp modelId="{5305A9CB-D33E-4814-8B75-113705ACB861}">
      <dsp:nvSpPr>
        <dsp:cNvPr id="0" name=""/>
        <dsp:cNvSpPr/>
      </dsp:nvSpPr>
      <dsp:spPr>
        <a:xfrm>
          <a:off x="4036321" y="1091875"/>
          <a:ext cx="261032" cy="224977"/>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10591585"/>
              <a:satOff val="-6180"/>
              <a:lumOff val="-9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A6766B-220B-4A39-AFA7-7DE21EB2CE8E}">
      <dsp:nvSpPr>
        <dsp:cNvPr id="0" name=""/>
        <dsp:cNvSpPr/>
      </dsp:nvSpPr>
      <dsp:spPr>
        <a:xfrm>
          <a:off x="4424300" y="0"/>
          <a:ext cx="2229490" cy="1922209"/>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5">
              <a:hueOff val="13239481"/>
              <a:satOff val="-7725"/>
              <a:lumOff val="-1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8FD632-8625-4348-8F05-72B5B45FD722}">
      <dsp:nvSpPr>
        <dsp:cNvPr id="0" name=""/>
        <dsp:cNvSpPr/>
      </dsp:nvSpPr>
      <dsp:spPr>
        <a:xfrm>
          <a:off x="4490153" y="844045"/>
          <a:ext cx="261032" cy="224977"/>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13239481"/>
              <a:satOff val="-7725"/>
              <a:lumOff val="-1196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F769D-7DA4-4593-A902-3AD1EE464B8C}">
      <dsp:nvSpPr>
        <dsp:cNvPr id="0" name=""/>
        <dsp:cNvSpPr/>
      </dsp:nvSpPr>
      <dsp:spPr>
        <a:xfrm>
          <a:off x="1316841" y="11932"/>
          <a:ext cx="1043469" cy="1043469"/>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E2AB09-B912-46DE-86F9-9DDEC921113E}">
      <dsp:nvSpPr>
        <dsp:cNvPr id="0" name=""/>
        <dsp:cNvSpPr/>
      </dsp:nvSpPr>
      <dsp:spPr>
        <a:xfrm>
          <a:off x="1535969" y="231060"/>
          <a:ext cx="605212" cy="6052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E3F2DE-E3F0-45FA-82EA-39C3B6EF742F}">
      <dsp:nvSpPr>
        <dsp:cNvPr id="0" name=""/>
        <dsp:cNvSpPr/>
      </dsp:nvSpPr>
      <dsp:spPr>
        <a:xfrm>
          <a:off x="2583910" y="11932"/>
          <a:ext cx="2459605" cy="1043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Understand community complexity.  </a:t>
          </a:r>
        </a:p>
      </dsp:txBody>
      <dsp:txXfrm>
        <a:off x="2583910" y="11932"/>
        <a:ext cx="2459605" cy="1043469"/>
      </dsp:txXfrm>
    </dsp:sp>
    <dsp:sp modelId="{D2530727-68CF-4823-A950-89DAE82FE7C5}">
      <dsp:nvSpPr>
        <dsp:cNvPr id="0" name=""/>
        <dsp:cNvSpPr/>
      </dsp:nvSpPr>
      <dsp:spPr>
        <a:xfrm>
          <a:off x="5472083" y="11932"/>
          <a:ext cx="1043469" cy="1043469"/>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BB4175-2F78-4DA0-8985-E5DE1522193A}">
      <dsp:nvSpPr>
        <dsp:cNvPr id="0" name=""/>
        <dsp:cNvSpPr/>
      </dsp:nvSpPr>
      <dsp:spPr>
        <a:xfrm>
          <a:off x="5691212" y="231060"/>
          <a:ext cx="605212" cy="6052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4C72D3-082C-479F-9592-97206305E293}">
      <dsp:nvSpPr>
        <dsp:cNvPr id="0" name=""/>
        <dsp:cNvSpPr/>
      </dsp:nvSpPr>
      <dsp:spPr>
        <a:xfrm>
          <a:off x="6739153" y="11932"/>
          <a:ext cx="2459605" cy="1043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Recognize community capabilities and needs. </a:t>
          </a:r>
        </a:p>
      </dsp:txBody>
      <dsp:txXfrm>
        <a:off x="6739153" y="11932"/>
        <a:ext cx="2459605" cy="1043469"/>
      </dsp:txXfrm>
    </dsp:sp>
    <dsp:sp modelId="{3B394764-CE5F-4128-8591-624B7330D52C}">
      <dsp:nvSpPr>
        <dsp:cNvPr id="0" name=""/>
        <dsp:cNvSpPr/>
      </dsp:nvSpPr>
      <dsp:spPr>
        <a:xfrm>
          <a:off x="1316841" y="1867865"/>
          <a:ext cx="1043469" cy="1043469"/>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40E8F7-071B-483A-8504-F55C7E3594D1}">
      <dsp:nvSpPr>
        <dsp:cNvPr id="0" name=""/>
        <dsp:cNvSpPr/>
      </dsp:nvSpPr>
      <dsp:spPr>
        <a:xfrm>
          <a:off x="1535969" y="2086993"/>
          <a:ext cx="605212" cy="6052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C629FF-0F48-4D3C-AEAD-A5F0BA7AB170}">
      <dsp:nvSpPr>
        <dsp:cNvPr id="0" name=""/>
        <dsp:cNvSpPr/>
      </dsp:nvSpPr>
      <dsp:spPr>
        <a:xfrm>
          <a:off x="2583910" y="1867865"/>
          <a:ext cx="2459605" cy="1043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Foster relationships with community leaders. </a:t>
          </a:r>
        </a:p>
      </dsp:txBody>
      <dsp:txXfrm>
        <a:off x="2583910" y="1867865"/>
        <a:ext cx="2459605" cy="1043469"/>
      </dsp:txXfrm>
    </dsp:sp>
    <dsp:sp modelId="{8D14667E-54A1-4992-AA6B-79031D78C779}">
      <dsp:nvSpPr>
        <dsp:cNvPr id="0" name=""/>
        <dsp:cNvSpPr/>
      </dsp:nvSpPr>
      <dsp:spPr>
        <a:xfrm>
          <a:off x="5472083" y="1867865"/>
          <a:ext cx="1043469" cy="1043469"/>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14D426-F069-490B-A1BE-A020FA3A7B55}">
      <dsp:nvSpPr>
        <dsp:cNvPr id="0" name=""/>
        <dsp:cNvSpPr/>
      </dsp:nvSpPr>
      <dsp:spPr>
        <a:xfrm>
          <a:off x="5691212" y="2086993"/>
          <a:ext cx="605212" cy="6052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72FE94-489D-407F-9FAD-ADB4D649483E}">
      <dsp:nvSpPr>
        <dsp:cNvPr id="0" name=""/>
        <dsp:cNvSpPr/>
      </dsp:nvSpPr>
      <dsp:spPr>
        <a:xfrm>
          <a:off x="6739153" y="1867865"/>
          <a:ext cx="2459605" cy="1043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Build and maintain partnerships. </a:t>
          </a:r>
        </a:p>
      </dsp:txBody>
      <dsp:txXfrm>
        <a:off x="6739153" y="1867865"/>
        <a:ext cx="2459605" cy="1043469"/>
      </dsp:txXfrm>
    </dsp:sp>
    <dsp:sp modelId="{F5D6BAA5-666D-408F-B606-240AC95FF5AC}">
      <dsp:nvSpPr>
        <dsp:cNvPr id="0" name=""/>
        <dsp:cNvSpPr/>
      </dsp:nvSpPr>
      <dsp:spPr>
        <a:xfrm>
          <a:off x="1316841" y="3723798"/>
          <a:ext cx="1043469" cy="1043469"/>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73D6CE-7E4C-46DC-8A0C-E0EB34310A86}">
      <dsp:nvSpPr>
        <dsp:cNvPr id="0" name=""/>
        <dsp:cNvSpPr/>
      </dsp:nvSpPr>
      <dsp:spPr>
        <a:xfrm>
          <a:off x="1535969" y="3942926"/>
          <a:ext cx="605212" cy="60521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1E589D-2F29-4589-989B-955ED3D7D8AF}">
      <dsp:nvSpPr>
        <dsp:cNvPr id="0" name=""/>
        <dsp:cNvSpPr/>
      </dsp:nvSpPr>
      <dsp:spPr>
        <a:xfrm>
          <a:off x="2583910" y="3723798"/>
          <a:ext cx="2459605" cy="1043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Empower local action. </a:t>
          </a:r>
        </a:p>
      </dsp:txBody>
      <dsp:txXfrm>
        <a:off x="2583910" y="3723798"/>
        <a:ext cx="2459605" cy="1043469"/>
      </dsp:txXfrm>
    </dsp:sp>
    <dsp:sp modelId="{B967835B-F3B9-4D08-896D-8346FEF942D9}">
      <dsp:nvSpPr>
        <dsp:cNvPr id="0" name=""/>
        <dsp:cNvSpPr/>
      </dsp:nvSpPr>
      <dsp:spPr>
        <a:xfrm>
          <a:off x="5472083" y="3723798"/>
          <a:ext cx="1043469" cy="1043469"/>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244359-34A4-456B-8A53-CD6F67C14769}">
      <dsp:nvSpPr>
        <dsp:cNvPr id="0" name=""/>
        <dsp:cNvSpPr/>
      </dsp:nvSpPr>
      <dsp:spPr>
        <a:xfrm>
          <a:off x="5691212" y="3942926"/>
          <a:ext cx="605212" cy="60521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256E99-DD9C-4BCE-9A0F-F3F903A6F4D7}">
      <dsp:nvSpPr>
        <dsp:cNvPr id="0" name=""/>
        <dsp:cNvSpPr/>
      </dsp:nvSpPr>
      <dsp:spPr>
        <a:xfrm>
          <a:off x="6739153" y="3723798"/>
          <a:ext cx="2459605" cy="1043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Leverage and strengthen social infrastructure, networks, and assets.</a:t>
          </a:r>
        </a:p>
      </dsp:txBody>
      <dsp:txXfrm>
        <a:off x="6739153" y="3723798"/>
        <a:ext cx="2459605" cy="10434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B7D86-B1FB-4C84-BB89-B9F9B1386952}">
      <dsp:nvSpPr>
        <dsp:cNvPr id="0" name=""/>
        <dsp:cNvSpPr/>
      </dsp:nvSpPr>
      <dsp:spPr>
        <a:xfrm>
          <a:off x="679050" y="792099"/>
          <a:ext cx="1887187" cy="1887187"/>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B6DE38-E0AA-4E78-8C14-968C9051993F}">
      <dsp:nvSpPr>
        <dsp:cNvPr id="0" name=""/>
        <dsp:cNvSpPr/>
      </dsp:nvSpPr>
      <dsp:spPr>
        <a:xfrm>
          <a:off x="1081237" y="1194287"/>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828854-B43A-43DA-BA96-335ED234B971}">
      <dsp:nvSpPr>
        <dsp:cNvPr id="0" name=""/>
        <dsp:cNvSpPr/>
      </dsp:nvSpPr>
      <dsp:spPr>
        <a:xfrm>
          <a:off x="75768" y="3267100"/>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1. </a:t>
          </a:r>
          <a:r>
            <a:rPr lang="en-US" sz="1700" i="1" kern="1200"/>
            <a:t>Process definitions</a:t>
          </a:r>
          <a:r>
            <a:rPr lang="en-US" sz="1700" kern="1200"/>
            <a:t> – referring to processes of change and adaptation,</a:t>
          </a:r>
        </a:p>
      </dsp:txBody>
      <dsp:txXfrm>
        <a:off x="75768" y="3267100"/>
        <a:ext cx="3093750" cy="720000"/>
      </dsp:txXfrm>
    </dsp:sp>
    <dsp:sp modelId="{92831DDE-6F82-4ABB-94E3-0514DCC8AC05}">
      <dsp:nvSpPr>
        <dsp:cNvPr id="0" name=""/>
        <dsp:cNvSpPr/>
      </dsp:nvSpPr>
      <dsp:spPr>
        <a:xfrm>
          <a:off x="4314206" y="792099"/>
          <a:ext cx="1887187" cy="1887187"/>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80BD37-9B0B-4A8D-9855-991A7161FA8F}">
      <dsp:nvSpPr>
        <dsp:cNvPr id="0" name=""/>
        <dsp:cNvSpPr/>
      </dsp:nvSpPr>
      <dsp:spPr>
        <a:xfrm>
          <a:off x="4716393" y="1194287"/>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C8D80A-63A4-4059-9C40-44E693A103F1}">
      <dsp:nvSpPr>
        <dsp:cNvPr id="0" name=""/>
        <dsp:cNvSpPr/>
      </dsp:nvSpPr>
      <dsp:spPr>
        <a:xfrm>
          <a:off x="3710925" y="3267100"/>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2.</a:t>
          </a:r>
          <a:r>
            <a:rPr lang="en-US" sz="1700" i="1" kern="1200"/>
            <a:t> Absence of adverse effects</a:t>
          </a:r>
          <a:r>
            <a:rPr lang="en-US" sz="1700" kern="1200"/>
            <a:t>- ability to maintain stable functioning, </a:t>
          </a:r>
        </a:p>
      </dsp:txBody>
      <dsp:txXfrm>
        <a:off x="3710925" y="3267100"/>
        <a:ext cx="3093750" cy="720000"/>
      </dsp:txXfrm>
    </dsp:sp>
    <dsp:sp modelId="{93715887-60F0-4110-A334-6377FD69BB45}">
      <dsp:nvSpPr>
        <dsp:cNvPr id="0" name=""/>
        <dsp:cNvSpPr/>
      </dsp:nvSpPr>
      <dsp:spPr>
        <a:xfrm>
          <a:off x="7949362" y="792099"/>
          <a:ext cx="1887187" cy="1887187"/>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0EF539-AD9D-4E38-8384-E5D91E4E4FC7}">
      <dsp:nvSpPr>
        <dsp:cNvPr id="0" name=""/>
        <dsp:cNvSpPr/>
      </dsp:nvSpPr>
      <dsp:spPr>
        <a:xfrm>
          <a:off x="8351550" y="1194287"/>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208E72-AE06-46A3-9C14-7409A0429E76}">
      <dsp:nvSpPr>
        <dsp:cNvPr id="0" name=""/>
        <dsp:cNvSpPr/>
      </dsp:nvSpPr>
      <dsp:spPr>
        <a:xfrm>
          <a:off x="7346081" y="3267100"/>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3. R</a:t>
          </a:r>
          <a:r>
            <a:rPr lang="en-US" sz="1700" i="1" kern="1200"/>
            <a:t>ange of attributes- the ability to respond to the emergency</a:t>
          </a:r>
          <a:r>
            <a:rPr lang="en-US" sz="1700" kern="1200"/>
            <a:t> </a:t>
          </a:r>
        </a:p>
      </dsp:txBody>
      <dsp:txXfrm>
        <a:off x="7346081" y="3267100"/>
        <a:ext cx="3093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B0070-AD92-4F0C-9641-B8C23475D8A2}">
      <dsp:nvSpPr>
        <dsp:cNvPr id="0" name=""/>
        <dsp:cNvSpPr/>
      </dsp:nvSpPr>
      <dsp:spPr>
        <a:xfrm>
          <a:off x="1497448" y="1102799"/>
          <a:ext cx="313313" cy="91440"/>
        </a:xfrm>
        <a:custGeom>
          <a:avLst/>
          <a:gdLst/>
          <a:ahLst/>
          <a:cxnLst/>
          <a:rect l="0" t="0" r="0" b="0"/>
          <a:pathLst>
            <a:path>
              <a:moveTo>
                <a:pt x="0" y="45720"/>
              </a:moveTo>
              <a:lnTo>
                <a:pt x="31331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45507" y="1146800"/>
        <a:ext cx="17195" cy="3439"/>
      </dsp:txXfrm>
    </dsp:sp>
    <dsp:sp modelId="{7799E086-9DD3-4114-94C9-AAAB208F2781}">
      <dsp:nvSpPr>
        <dsp:cNvPr id="0" name=""/>
        <dsp:cNvSpPr/>
      </dsp:nvSpPr>
      <dsp:spPr>
        <a:xfrm>
          <a:off x="3972" y="699936"/>
          <a:ext cx="1495276" cy="897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70" tIns="76910" rIns="73270" bIns="76910" numCol="1" spcCol="1270" anchor="ctr" anchorCtr="0">
          <a:noAutofit/>
        </a:bodyPr>
        <a:lstStyle/>
        <a:p>
          <a:pPr marL="0" lvl="0" indent="0" algn="ctr" defTabSz="577850">
            <a:lnSpc>
              <a:spcPct val="90000"/>
            </a:lnSpc>
            <a:spcBef>
              <a:spcPct val="0"/>
            </a:spcBef>
            <a:spcAft>
              <a:spcPct val="35000"/>
            </a:spcAft>
            <a:buNone/>
          </a:pPr>
          <a:r>
            <a:rPr lang="en-US" sz="1300" b="1" kern="1200"/>
            <a:t>Local knowledge</a:t>
          </a:r>
          <a:endParaRPr lang="en-US" sz="1300" kern="1200"/>
        </a:p>
      </dsp:txBody>
      <dsp:txXfrm>
        <a:off x="3972" y="699936"/>
        <a:ext cx="1495276" cy="897165"/>
      </dsp:txXfrm>
    </dsp:sp>
    <dsp:sp modelId="{DBBA76F7-12D0-4D5D-A77C-B0BB011071B3}">
      <dsp:nvSpPr>
        <dsp:cNvPr id="0" name=""/>
        <dsp:cNvSpPr/>
      </dsp:nvSpPr>
      <dsp:spPr>
        <a:xfrm>
          <a:off x="3336638" y="1102799"/>
          <a:ext cx="313313" cy="91440"/>
        </a:xfrm>
        <a:custGeom>
          <a:avLst/>
          <a:gdLst/>
          <a:ahLst/>
          <a:cxnLst/>
          <a:rect l="0" t="0" r="0" b="0"/>
          <a:pathLst>
            <a:path>
              <a:moveTo>
                <a:pt x="0" y="45720"/>
              </a:moveTo>
              <a:lnTo>
                <a:pt x="31331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84697" y="1146800"/>
        <a:ext cx="17195" cy="3439"/>
      </dsp:txXfrm>
    </dsp:sp>
    <dsp:sp modelId="{6FBC933C-B04A-4191-87BA-AA62DCED7543}">
      <dsp:nvSpPr>
        <dsp:cNvPr id="0" name=""/>
        <dsp:cNvSpPr/>
      </dsp:nvSpPr>
      <dsp:spPr>
        <a:xfrm>
          <a:off x="1843161" y="699936"/>
          <a:ext cx="1495276" cy="897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70" tIns="76910" rIns="73270" bIns="76910" numCol="1" spcCol="1270" anchor="ctr" anchorCtr="0">
          <a:noAutofit/>
        </a:bodyPr>
        <a:lstStyle/>
        <a:p>
          <a:pPr marL="0" lvl="0" indent="0" algn="ctr" defTabSz="577850">
            <a:lnSpc>
              <a:spcPct val="90000"/>
            </a:lnSpc>
            <a:spcBef>
              <a:spcPct val="0"/>
            </a:spcBef>
            <a:spcAft>
              <a:spcPct val="35000"/>
            </a:spcAft>
            <a:buNone/>
          </a:pPr>
          <a:r>
            <a:rPr lang="en-US" sz="1300" b="1" kern="1200"/>
            <a:t>Community networks and relationships</a:t>
          </a:r>
          <a:endParaRPr lang="en-US" sz="1300" kern="1200"/>
        </a:p>
      </dsp:txBody>
      <dsp:txXfrm>
        <a:off x="1843161" y="699936"/>
        <a:ext cx="1495276" cy="897165"/>
      </dsp:txXfrm>
    </dsp:sp>
    <dsp:sp modelId="{D6A639A5-99C1-48A0-A801-227A82F77D19}">
      <dsp:nvSpPr>
        <dsp:cNvPr id="0" name=""/>
        <dsp:cNvSpPr/>
      </dsp:nvSpPr>
      <dsp:spPr>
        <a:xfrm>
          <a:off x="751610" y="1595302"/>
          <a:ext cx="3678379" cy="313313"/>
        </a:xfrm>
        <a:custGeom>
          <a:avLst/>
          <a:gdLst/>
          <a:ahLst/>
          <a:cxnLst/>
          <a:rect l="0" t="0" r="0" b="0"/>
          <a:pathLst>
            <a:path>
              <a:moveTo>
                <a:pt x="3678379" y="0"/>
              </a:moveTo>
              <a:lnTo>
                <a:pt x="3678379" y="173756"/>
              </a:lnTo>
              <a:lnTo>
                <a:pt x="0" y="173756"/>
              </a:lnTo>
              <a:lnTo>
                <a:pt x="0" y="313313"/>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98439" y="1750239"/>
        <a:ext cx="184721" cy="3439"/>
      </dsp:txXfrm>
    </dsp:sp>
    <dsp:sp modelId="{93C3B1EA-0868-4E68-9578-872949BF2BEB}">
      <dsp:nvSpPr>
        <dsp:cNvPr id="0" name=""/>
        <dsp:cNvSpPr/>
      </dsp:nvSpPr>
      <dsp:spPr>
        <a:xfrm>
          <a:off x="3682351" y="699936"/>
          <a:ext cx="1495276" cy="897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70" tIns="76910" rIns="73270" bIns="76910" numCol="1" spcCol="1270" anchor="ctr" anchorCtr="0">
          <a:noAutofit/>
        </a:bodyPr>
        <a:lstStyle/>
        <a:p>
          <a:pPr marL="0" lvl="0" indent="0" algn="ctr" defTabSz="577850">
            <a:lnSpc>
              <a:spcPct val="90000"/>
            </a:lnSpc>
            <a:spcBef>
              <a:spcPct val="0"/>
            </a:spcBef>
            <a:spcAft>
              <a:spcPct val="35000"/>
            </a:spcAft>
            <a:buNone/>
          </a:pPr>
          <a:r>
            <a:rPr lang="en-US" sz="1300" b="1" kern="1200"/>
            <a:t>Communication</a:t>
          </a:r>
          <a:endParaRPr lang="en-US" sz="1300" kern="1200"/>
        </a:p>
      </dsp:txBody>
      <dsp:txXfrm>
        <a:off x="3682351" y="699936"/>
        <a:ext cx="1495276" cy="897165"/>
      </dsp:txXfrm>
    </dsp:sp>
    <dsp:sp modelId="{6F4A64A7-5489-417C-B9DF-BF1E883CA1C5}">
      <dsp:nvSpPr>
        <dsp:cNvPr id="0" name=""/>
        <dsp:cNvSpPr/>
      </dsp:nvSpPr>
      <dsp:spPr>
        <a:xfrm>
          <a:off x="1497448" y="2343879"/>
          <a:ext cx="313313" cy="91440"/>
        </a:xfrm>
        <a:custGeom>
          <a:avLst/>
          <a:gdLst/>
          <a:ahLst/>
          <a:cxnLst/>
          <a:rect l="0" t="0" r="0" b="0"/>
          <a:pathLst>
            <a:path>
              <a:moveTo>
                <a:pt x="0" y="45720"/>
              </a:moveTo>
              <a:lnTo>
                <a:pt x="31331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45507" y="2387879"/>
        <a:ext cx="17195" cy="3439"/>
      </dsp:txXfrm>
    </dsp:sp>
    <dsp:sp modelId="{E43A0977-DA32-437B-9AF4-967E339D91E9}">
      <dsp:nvSpPr>
        <dsp:cNvPr id="0" name=""/>
        <dsp:cNvSpPr/>
      </dsp:nvSpPr>
      <dsp:spPr>
        <a:xfrm>
          <a:off x="3972" y="1941016"/>
          <a:ext cx="1495276" cy="897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70" tIns="76910" rIns="73270" bIns="76910" numCol="1" spcCol="1270" anchor="ctr" anchorCtr="0">
          <a:noAutofit/>
        </a:bodyPr>
        <a:lstStyle/>
        <a:p>
          <a:pPr marL="0" lvl="0" indent="0" algn="ctr" defTabSz="577850" rtl="0">
            <a:lnSpc>
              <a:spcPct val="90000"/>
            </a:lnSpc>
            <a:spcBef>
              <a:spcPct val="0"/>
            </a:spcBef>
            <a:spcAft>
              <a:spcPct val="35000"/>
            </a:spcAft>
            <a:buNone/>
          </a:pPr>
          <a:r>
            <a:rPr lang="en-US" sz="1300" b="1" kern="1200"/>
            <a:t>Health: </a:t>
          </a:r>
          <a:endParaRPr lang="en-US" sz="1300" b="0" kern="1200">
            <a:latin typeface="Gill Sans MT" panose="020B0502020104020203"/>
          </a:endParaRPr>
        </a:p>
      </dsp:txBody>
      <dsp:txXfrm>
        <a:off x="3972" y="1941016"/>
        <a:ext cx="1495276" cy="897165"/>
      </dsp:txXfrm>
    </dsp:sp>
    <dsp:sp modelId="{A90CD032-BA1D-48DC-9290-CFB51DBEE3B4}">
      <dsp:nvSpPr>
        <dsp:cNvPr id="0" name=""/>
        <dsp:cNvSpPr/>
      </dsp:nvSpPr>
      <dsp:spPr>
        <a:xfrm>
          <a:off x="3336638" y="2343879"/>
          <a:ext cx="313313" cy="91440"/>
        </a:xfrm>
        <a:custGeom>
          <a:avLst/>
          <a:gdLst/>
          <a:ahLst/>
          <a:cxnLst/>
          <a:rect l="0" t="0" r="0" b="0"/>
          <a:pathLst>
            <a:path>
              <a:moveTo>
                <a:pt x="0" y="45720"/>
              </a:moveTo>
              <a:lnTo>
                <a:pt x="31331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84697" y="2387879"/>
        <a:ext cx="17195" cy="3439"/>
      </dsp:txXfrm>
    </dsp:sp>
    <dsp:sp modelId="{A63C2D0A-ECCF-4665-A7DD-89E4EE54C663}">
      <dsp:nvSpPr>
        <dsp:cNvPr id="0" name=""/>
        <dsp:cNvSpPr/>
      </dsp:nvSpPr>
      <dsp:spPr>
        <a:xfrm>
          <a:off x="1843161" y="1941016"/>
          <a:ext cx="1495276" cy="897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70" tIns="76910" rIns="73270" bIns="76910" numCol="1" spcCol="1270" anchor="ctr" anchorCtr="0">
          <a:noAutofit/>
        </a:bodyPr>
        <a:lstStyle/>
        <a:p>
          <a:pPr marL="0" lvl="0" indent="0" algn="ctr" defTabSz="577850">
            <a:lnSpc>
              <a:spcPct val="90000"/>
            </a:lnSpc>
            <a:spcBef>
              <a:spcPct val="0"/>
            </a:spcBef>
            <a:spcAft>
              <a:spcPct val="35000"/>
            </a:spcAft>
            <a:buNone/>
          </a:pPr>
          <a:r>
            <a:rPr lang="en-US" sz="1300" b="1" kern="1200"/>
            <a:t>Governance/ leadership</a:t>
          </a:r>
          <a:endParaRPr lang="en-US" sz="1300" kern="1200"/>
        </a:p>
      </dsp:txBody>
      <dsp:txXfrm>
        <a:off x="1843161" y="1941016"/>
        <a:ext cx="1495276" cy="897165"/>
      </dsp:txXfrm>
    </dsp:sp>
    <dsp:sp modelId="{2C4E2BD0-4B85-49B8-A774-EA2CE4F67CDF}">
      <dsp:nvSpPr>
        <dsp:cNvPr id="0" name=""/>
        <dsp:cNvSpPr/>
      </dsp:nvSpPr>
      <dsp:spPr>
        <a:xfrm>
          <a:off x="751610" y="2836381"/>
          <a:ext cx="3678379" cy="313313"/>
        </a:xfrm>
        <a:custGeom>
          <a:avLst/>
          <a:gdLst/>
          <a:ahLst/>
          <a:cxnLst/>
          <a:rect l="0" t="0" r="0" b="0"/>
          <a:pathLst>
            <a:path>
              <a:moveTo>
                <a:pt x="3678379" y="0"/>
              </a:moveTo>
              <a:lnTo>
                <a:pt x="3678379" y="173756"/>
              </a:lnTo>
              <a:lnTo>
                <a:pt x="0" y="173756"/>
              </a:lnTo>
              <a:lnTo>
                <a:pt x="0" y="313313"/>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98439" y="2991319"/>
        <a:ext cx="184721" cy="3439"/>
      </dsp:txXfrm>
    </dsp:sp>
    <dsp:sp modelId="{14511F88-EDE0-4711-8FAC-A2751102EBE9}">
      <dsp:nvSpPr>
        <dsp:cNvPr id="0" name=""/>
        <dsp:cNvSpPr/>
      </dsp:nvSpPr>
      <dsp:spPr>
        <a:xfrm>
          <a:off x="3682351" y="1941016"/>
          <a:ext cx="1495276" cy="897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70" tIns="76910" rIns="73270" bIns="76910" numCol="1" spcCol="1270" anchor="ctr" anchorCtr="0">
          <a:noAutofit/>
        </a:bodyPr>
        <a:lstStyle/>
        <a:p>
          <a:pPr marL="0" lvl="0" indent="0" algn="ctr" defTabSz="577850">
            <a:lnSpc>
              <a:spcPct val="90000"/>
            </a:lnSpc>
            <a:spcBef>
              <a:spcPct val="0"/>
            </a:spcBef>
            <a:spcAft>
              <a:spcPct val="35000"/>
            </a:spcAft>
            <a:buNone/>
          </a:pPr>
          <a:r>
            <a:rPr lang="en-US" sz="1300" b="1" kern="1200"/>
            <a:t>Resources</a:t>
          </a:r>
          <a:endParaRPr lang="en-US" sz="1300" kern="1200"/>
        </a:p>
      </dsp:txBody>
      <dsp:txXfrm>
        <a:off x="3682351" y="1941016"/>
        <a:ext cx="1495276" cy="897165"/>
      </dsp:txXfrm>
    </dsp:sp>
    <dsp:sp modelId="{DF1FC61A-930A-4B6C-A68F-C9B26297FAC0}">
      <dsp:nvSpPr>
        <dsp:cNvPr id="0" name=""/>
        <dsp:cNvSpPr/>
      </dsp:nvSpPr>
      <dsp:spPr>
        <a:xfrm>
          <a:off x="1497448" y="3584958"/>
          <a:ext cx="313313" cy="91440"/>
        </a:xfrm>
        <a:custGeom>
          <a:avLst/>
          <a:gdLst/>
          <a:ahLst/>
          <a:cxnLst/>
          <a:rect l="0" t="0" r="0" b="0"/>
          <a:pathLst>
            <a:path>
              <a:moveTo>
                <a:pt x="0" y="45720"/>
              </a:moveTo>
              <a:lnTo>
                <a:pt x="31331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45507" y="3628958"/>
        <a:ext cx="17195" cy="3439"/>
      </dsp:txXfrm>
    </dsp:sp>
    <dsp:sp modelId="{04CCA36B-B21C-408F-80F1-962E42E15B98}">
      <dsp:nvSpPr>
        <dsp:cNvPr id="0" name=""/>
        <dsp:cNvSpPr/>
      </dsp:nvSpPr>
      <dsp:spPr>
        <a:xfrm>
          <a:off x="3972" y="3182095"/>
          <a:ext cx="1495276" cy="897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70" tIns="76910" rIns="73270" bIns="76910" numCol="1" spcCol="1270" anchor="ctr" anchorCtr="0">
          <a:noAutofit/>
        </a:bodyPr>
        <a:lstStyle/>
        <a:p>
          <a:pPr marL="0" lvl="0" indent="0" algn="ctr" defTabSz="577850">
            <a:lnSpc>
              <a:spcPct val="90000"/>
            </a:lnSpc>
            <a:spcBef>
              <a:spcPct val="0"/>
            </a:spcBef>
            <a:spcAft>
              <a:spcPct val="35000"/>
            </a:spcAft>
            <a:buNone/>
          </a:pPr>
          <a:r>
            <a:rPr lang="en-US" sz="1300" b="1" kern="1200"/>
            <a:t>Economic investment</a:t>
          </a:r>
          <a:endParaRPr lang="en-US" sz="1300" kern="1200"/>
        </a:p>
      </dsp:txBody>
      <dsp:txXfrm>
        <a:off x="3972" y="3182095"/>
        <a:ext cx="1495276" cy="897165"/>
      </dsp:txXfrm>
    </dsp:sp>
    <dsp:sp modelId="{CC3CC6A4-7664-4140-8250-181FAAD0B586}">
      <dsp:nvSpPr>
        <dsp:cNvPr id="0" name=""/>
        <dsp:cNvSpPr/>
      </dsp:nvSpPr>
      <dsp:spPr>
        <a:xfrm>
          <a:off x="3336638" y="3584958"/>
          <a:ext cx="313313" cy="91440"/>
        </a:xfrm>
        <a:custGeom>
          <a:avLst/>
          <a:gdLst/>
          <a:ahLst/>
          <a:cxnLst/>
          <a:rect l="0" t="0" r="0" b="0"/>
          <a:pathLst>
            <a:path>
              <a:moveTo>
                <a:pt x="0" y="45720"/>
              </a:moveTo>
              <a:lnTo>
                <a:pt x="31331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84697" y="3628958"/>
        <a:ext cx="17195" cy="3439"/>
      </dsp:txXfrm>
    </dsp:sp>
    <dsp:sp modelId="{03A47C85-DDEE-473C-91B3-39BD6957485C}">
      <dsp:nvSpPr>
        <dsp:cNvPr id="0" name=""/>
        <dsp:cNvSpPr/>
      </dsp:nvSpPr>
      <dsp:spPr>
        <a:xfrm>
          <a:off x="1843161" y="3182095"/>
          <a:ext cx="1495276" cy="897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70" tIns="76910" rIns="73270" bIns="76910" numCol="1" spcCol="1270" anchor="ctr" anchorCtr="0">
          <a:noAutofit/>
        </a:bodyPr>
        <a:lstStyle/>
        <a:p>
          <a:pPr marL="0" lvl="0" indent="0" algn="ctr" defTabSz="577850">
            <a:lnSpc>
              <a:spcPct val="90000"/>
            </a:lnSpc>
            <a:spcBef>
              <a:spcPct val="0"/>
            </a:spcBef>
            <a:spcAft>
              <a:spcPct val="35000"/>
            </a:spcAft>
            <a:buNone/>
          </a:pPr>
          <a:r>
            <a:rPr lang="en-US" sz="1300" b="1" kern="1200"/>
            <a:t>Preparedness</a:t>
          </a:r>
          <a:endParaRPr lang="en-US" sz="1300" kern="1200"/>
        </a:p>
      </dsp:txBody>
      <dsp:txXfrm>
        <a:off x="1843161" y="3182095"/>
        <a:ext cx="1495276" cy="897165"/>
      </dsp:txXfrm>
    </dsp:sp>
    <dsp:sp modelId="{7DFC6B04-4CB3-4005-B17E-5DDA3FE5EEF9}">
      <dsp:nvSpPr>
        <dsp:cNvPr id="0" name=""/>
        <dsp:cNvSpPr/>
      </dsp:nvSpPr>
      <dsp:spPr>
        <a:xfrm>
          <a:off x="3682351" y="3182095"/>
          <a:ext cx="1495276" cy="897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70" tIns="76910" rIns="73270" bIns="76910" numCol="1" spcCol="1270" anchor="ctr" anchorCtr="0">
          <a:noAutofit/>
        </a:bodyPr>
        <a:lstStyle/>
        <a:p>
          <a:pPr marL="0" lvl="0" indent="0" algn="ctr" defTabSz="577850">
            <a:lnSpc>
              <a:spcPct val="90000"/>
            </a:lnSpc>
            <a:spcBef>
              <a:spcPct val="0"/>
            </a:spcBef>
            <a:spcAft>
              <a:spcPct val="35000"/>
            </a:spcAft>
            <a:buNone/>
          </a:pPr>
          <a:r>
            <a:rPr lang="en-US" sz="1300" b="1" kern="1200"/>
            <a:t>Mental Outlook</a:t>
          </a:r>
          <a:endParaRPr lang="en-US" sz="1300" kern="1200"/>
        </a:p>
      </dsp:txBody>
      <dsp:txXfrm>
        <a:off x="3682351" y="3182095"/>
        <a:ext cx="1495276" cy="897165"/>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5361D-8A15-445B-8D16-A2B75F20AD73}"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01F08C-EECB-44B1-9CF9-43D1E6EF1365}" type="slidenum">
              <a:rPr lang="en-US" smtClean="0"/>
              <a:t>‹#›</a:t>
            </a:fld>
            <a:endParaRPr lang="en-US"/>
          </a:p>
        </p:txBody>
      </p:sp>
    </p:spTree>
    <p:extLst>
      <p:ext uri="{BB962C8B-B14F-4D97-AF65-F5344CB8AC3E}">
        <p14:creationId xmlns:p14="http://schemas.microsoft.com/office/powerpoint/2010/main" val="3198707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01F08C-EECB-44B1-9CF9-43D1E6EF1365}" type="slidenum">
              <a:rPr lang="en-US" smtClean="0"/>
              <a:t>1</a:t>
            </a:fld>
            <a:endParaRPr lang="en-US"/>
          </a:p>
        </p:txBody>
      </p:sp>
    </p:spTree>
    <p:extLst>
      <p:ext uri="{BB962C8B-B14F-4D97-AF65-F5344CB8AC3E}">
        <p14:creationId xmlns:p14="http://schemas.microsoft.com/office/powerpoint/2010/main" val="192331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Jasmine</a:t>
            </a:r>
          </a:p>
          <a:p>
            <a:endParaRPr lang="en-US"/>
          </a:p>
          <a:p>
            <a:r>
              <a:rPr lang="en-US"/>
              <a:t>Health inequities are defined as … </a:t>
            </a:r>
            <a:endParaRPr lang="en-US">
              <a:cs typeface="Calibri"/>
            </a:endParaRPr>
          </a:p>
          <a:p>
            <a:endParaRPr lang="en-US"/>
          </a:p>
          <a:p>
            <a:r>
              <a:rPr lang="en-US"/>
              <a:t>This term is often used interchangeably with health disparities. The two terms overlap, but they're not necessarily the same. With health disparities, we're just talking about health differences that may or may not be the result of injustice.</a:t>
            </a:r>
            <a:endParaRPr lang="en-US">
              <a:cs typeface="Calibri" panose="020F0502020204030204"/>
            </a:endParaRPr>
          </a:p>
          <a:p>
            <a:r>
              <a:rPr lang="en-US"/>
              <a:t>  </a:t>
            </a:r>
            <a:endParaRPr lang="en-US">
              <a:cs typeface="Calibri" panose="020F0502020204030204"/>
            </a:endParaRPr>
          </a:p>
          <a:p>
            <a:pPr marL="171450" indent="-171450">
              <a:buFont typeface="Arial,Sans-Serif"/>
              <a:buChar char="•"/>
            </a:pPr>
            <a:r>
              <a:rPr lang="en-US"/>
              <a:t>When we use the language of health inequities vs health disparities, we are not simply talking about differences. We are talking about differences that exist within a broader structural context due to  institutional, </a:t>
            </a:r>
            <a:r>
              <a:rPr lang="en-US" i="1"/>
              <a:t>systematic </a:t>
            </a:r>
            <a:r>
              <a:rPr lang="en-US"/>
              <a:t>and historical factors.  </a:t>
            </a:r>
            <a:endParaRPr lang="en-US">
              <a:cs typeface="Calibri"/>
            </a:endParaRPr>
          </a:p>
          <a:p>
            <a:pPr marL="171450" indent="-171450">
              <a:buFont typeface="Arial,Sans-Serif"/>
              <a:buChar char="•"/>
            </a:pPr>
            <a:r>
              <a:rPr lang="en-US"/>
              <a:t>We are acknowledging the potential actor(s) that (are not just closely linked with but) create this gap / inequity  </a:t>
            </a:r>
            <a:endParaRPr lang="en-US">
              <a:cs typeface="Calibri"/>
            </a:endParaRPr>
          </a:p>
          <a:p>
            <a:pPr marL="171450" indent="-171450">
              <a:buFont typeface="Arial,Sans-Serif"/>
              <a:buChar char="•"/>
            </a:pPr>
            <a:r>
              <a:rPr lang="en-US"/>
              <a:t>And what is really key here is that we are, also, explicitly acknowledging that these are not merely differences that are preventable, but are unjust </a:t>
            </a:r>
            <a:r>
              <a:rPr lang="en-US" i="1"/>
              <a:t>and</a:t>
            </a:r>
            <a:r>
              <a:rPr lang="en-US"/>
              <a:t> </a:t>
            </a:r>
            <a:r>
              <a:rPr lang="en-US" i="0"/>
              <a:t>we can do something about them. </a:t>
            </a:r>
            <a:r>
              <a:rPr lang="en-US"/>
              <a:t>Meaning, they </a:t>
            </a:r>
            <a:r>
              <a:rPr lang="en-US" i="0"/>
              <a:t>are actionable</a:t>
            </a:r>
            <a:r>
              <a:rPr lang="en-US"/>
              <a:t>.  </a:t>
            </a:r>
            <a:endParaRPr lang="en-US">
              <a:cs typeface="Calibri"/>
            </a:endParaRPr>
          </a:p>
          <a:p>
            <a:r>
              <a:rPr lang="en-US"/>
              <a:t>  </a:t>
            </a:r>
            <a:endParaRPr lang="en-US">
              <a:cs typeface="Calibri"/>
            </a:endParaRPr>
          </a:p>
          <a:p>
            <a:r>
              <a:rPr lang="en-US"/>
              <a:t>This is different from health disparities because, technically, we could say that not all health disparities are unjust. For example, if we look at cancer rates among older adults versus adolescents. Due to the cumulative impacts of environment, experience, etc. over the life course, older adults (a 75 year old) are going to be more susceptible like conditions like cancer than youth (let’s say a 7 year old). Correct? That is a health disparity, but not necessarily a health inequity because it doesn’t point to systematic factors or imbalances in political power in the same way.  </a:t>
            </a:r>
          </a:p>
          <a:p>
            <a:r>
              <a:rPr lang="en-US"/>
              <a:t>  </a:t>
            </a:r>
            <a:endParaRPr lang="en-US">
              <a:cs typeface="Calibri"/>
            </a:endParaRPr>
          </a:p>
          <a:p>
            <a:r>
              <a:rPr lang="en-US"/>
              <a:t>However, a disparity that exists between older black adults and older white adults that makes cancer more prevalent among older black adults would be considered a health inequity because we’re then talking about systematic differences due to the construct of race.</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981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en-US"/>
              <a:t>Jasmine</a:t>
            </a:r>
          </a:p>
          <a:p>
            <a:pPr marL="0" indent="0">
              <a:buFontTx/>
              <a:buNone/>
              <a:defRPr/>
            </a:pPr>
            <a:endParaRPr lang="en-US"/>
          </a:p>
          <a:p>
            <a:pPr marL="171450" indent="-171450">
              <a:buFontTx/>
              <a:buChar char="-"/>
              <a:defRPr/>
            </a:pPr>
            <a:r>
              <a:rPr lang="en-US"/>
              <a:t>In order to address health inequity, we have to engage with and address its root causes. These can be defined as ….</a:t>
            </a:r>
            <a:endParaRPr lang="en-US">
              <a:cs typeface="Calibri"/>
            </a:endParaRPr>
          </a:p>
          <a:p>
            <a:pPr marL="171450" indent="-171450">
              <a:buFontTx/>
              <a:buChar char="-"/>
              <a:defRPr/>
            </a:pPr>
            <a:r>
              <a:rPr lang="en-US"/>
              <a:t>These are different from SDOH, which are the results of…. </a:t>
            </a:r>
            <a:endParaRPr lang="en-US">
              <a:cs typeface="Calibri"/>
            </a:endParaRPr>
          </a:p>
          <a:p>
            <a:pPr>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895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Jasmine</a:t>
            </a:r>
            <a:endParaRPr lang="en-US"/>
          </a:p>
          <a:p>
            <a:endParaRPr lang="en-US" b="1"/>
          </a:p>
          <a:p>
            <a:pPr marL="171450" indent="-171450">
              <a:buFont typeface="Arial"/>
              <a:buChar char="•"/>
            </a:pPr>
            <a:r>
              <a:rPr lang="en-US"/>
              <a:t>To give you a visual, we can also consider this image from </a:t>
            </a:r>
            <a:r>
              <a:rPr lang="en-US" err="1"/>
              <a:t>HRiA</a:t>
            </a:r>
            <a:r>
              <a:rPr lang="en-US"/>
              <a:t> that depicts how we move from the root causes to the adverse health outcomes we often across populations.</a:t>
            </a:r>
            <a:endParaRPr lang="en-US">
              <a:cs typeface="Calibri"/>
            </a:endParaRPr>
          </a:p>
          <a:p>
            <a:pPr marL="171450" indent="-171450">
              <a:buFont typeface="Arial"/>
              <a:buChar char="•"/>
            </a:pPr>
            <a:r>
              <a:rPr lang="en-US"/>
              <a:t>Deep in the soil we see underlying systems and narratives – which we're not going to get into today. At the roots of the tree, you can see what are just a handful of root causes. We then work up through the trunk of the tree to consider living conditions, or </a:t>
            </a:r>
            <a:r>
              <a:rPr lang="en-US" err="1"/>
              <a:t>SDoH</a:t>
            </a:r>
            <a:r>
              <a:rPr lang="en-US"/>
              <a:t>. We move further up the tree to the branches which represent health behaviors that are shaped by </a:t>
            </a:r>
            <a:r>
              <a:rPr lang="en-US" err="1"/>
              <a:t>SDoH</a:t>
            </a:r>
            <a:r>
              <a:rPr lang="en-US"/>
              <a:t>, e.g. smoking, substance use, etc. At then we get to the adverse health outcomes often shaped by these behaviors at the leaves.</a:t>
            </a:r>
            <a:endParaRPr lang="en-US">
              <a:cs typeface="Calibri"/>
            </a:endParaRPr>
          </a:p>
          <a:p>
            <a:pPr marL="171450" indent="-171450">
              <a:buFont typeface="Arial"/>
              <a:buChar char="•"/>
            </a:pPr>
            <a:endParaRPr lang="en-US" i="0"/>
          </a:p>
          <a:p>
            <a:pPr>
              <a:buFont typeface="Arial"/>
              <a:buChar char="•"/>
            </a:pPr>
            <a:r>
              <a:rPr lang="en-US">
                <a:cs typeface="Calibri" panose="020F0502020204030204"/>
              </a:rPr>
              <a:t>Taking a couple by example, you might consider how racism through redlining set up barriers that prevented Black and Brown people from being able to take out loans for homeownership. How this, among other injustices, leads to poor access to affordable housing, environmental racism, wherein Black and Brown neighborhoods become the targets for toxic waste sites. This then leads to toxic environments – </a:t>
            </a:r>
            <a:r>
              <a:rPr lang="en-US"/>
              <a:t>or adverse community environments, which we'll talk to later - </a:t>
            </a:r>
            <a:r>
              <a:rPr lang="en-US">
                <a:cs typeface="Calibri" panose="020F0502020204030204"/>
              </a:rPr>
              <a:t>toxic stress. This can result in high rates of asthma and other respiratory illnesses. And toxic stress can lead to subsequent poor health behaviors, like smoking, and adverse health outcomes, like cancer. These impacts then become intergenerational. So much so that, in the case of redlining, we came to see that "</a:t>
            </a:r>
            <a:r>
              <a:rPr lang="en-US"/>
              <a:t>there was a higher prevalence of COVID-19 risk factors in historically “redlined” neighborhoods </a:t>
            </a:r>
            <a:r>
              <a:rPr lang="en-US">
                <a:cs typeface="Calibri" panose="020F0502020204030204"/>
              </a:rPr>
              <a:t>". So, here we see how root causes create health inequities across the communities we serve.</a:t>
            </a:r>
          </a:p>
          <a:p>
            <a:pPr marL="171450" indent="-171450">
              <a:buFont typeface="Arial"/>
              <a:buChar char="•"/>
            </a:pPr>
            <a:endParaRPr lang="en-US">
              <a:cs typeface="Calibri" panose="020F0502020204030204"/>
            </a:endParaRPr>
          </a:p>
          <a:p>
            <a:pPr marL="171450" indent="-171450">
              <a:buFont typeface="Arial"/>
              <a:buChar char="•"/>
            </a:pPr>
            <a:r>
              <a:rPr lang="en-US">
                <a:cs typeface="Calibri" panose="020F0502020204030204"/>
              </a:rPr>
              <a:t>Considering class – you might consider capitalism and how that creates different class positions. Those class positions then denote differing levels of political power, access to resources, etc. A wealthy neighborhood might have a better built environment (more green space, higher level of safety and walkability, more access to healthy food and grocery stores). A neighborhood with less economic capital and political power might lack these things. Additionally, as has often been the case historically, they might become the target for waste sites that pollute the air and environment. You may then see higher rates of asthma and other poor health behaviors and outcomes that emerge.</a:t>
            </a:r>
          </a:p>
          <a:p>
            <a:pPr marL="171450" indent="-171450">
              <a:buFont typeface="Arial"/>
              <a:buChar char="•"/>
            </a:pPr>
            <a:endParaRPr lang="en-US"/>
          </a:p>
          <a:p>
            <a:pPr marL="171450" indent="-171450">
              <a:buFont typeface="Arial"/>
              <a:buChar char="•"/>
            </a:pPr>
            <a:r>
              <a:rPr lang="en-US"/>
              <a:t>This list is by no means exhaustive</a:t>
            </a:r>
            <a:r>
              <a:rPr lang="en-US" i="0"/>
              <a:t>, </a:t>
            </a:r>
            <a:r>
              <a:rPr lang="en-US"/>
              <a:t>there are many other systems </a:t>
            </a:r>
            <a:r>
              <a:rPr lang="en-US" i="0"/>
              <a:t>at play in society, </a:t>
            </a:r>
            <a:r>
              <a:rPr lang="en-US"/>
              <a:t>but these are some of </a:t>
            </a:r>
            <a:r>
              <a:rPr lang="en-US" i="0"/>
              <a:t>the more</a:t>
            </a:r>
            <a:r>
              <a:rPr lang="en-US"/>
              <a:t> prominent and pervasive ones</a:t>
            </a:r>
            <a:r>
              <a:rPr lang="en-US" i="0"/>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748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t>Think about a project you are currently working on.</a:t>
            </a:r>
          </a:p>
          <a:p>
            <a:pPr marL="171450" indent="-171450">
              <a:lnSpc>
                <a:spcPct val="90000"/>
              </a:lnSpc>
              <a:spcBef>
                <a:spcPts val="1000"/>
              </a:spcBef>
              <a:buFont typeface="Arial"/>
              <a:buChar char="•"/>
            </a:pPr>
            <a:r>
              <a:rPr lang="en-US"/>
              <a:t>What communities does that project serve?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3F089-180F-4616-B968-5679D04C083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013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11:10am</a:t>
            </a:r>
          </a:p>
          <a:p>
            <a:endParaRPr lang="en-US"/>
          </a:p>
          <a:p>
            <a:r>
              <a:rPr lang="en-US">
                <a:cs typeface="Calibri"/>
              </a:rPr>
              <a:t>Jasmine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501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Jasmine</a:t>
            </a:r>
          </a:p>
          <a:p>
            <a:endParaRPr lang="en-US"/>
          </a:p>
          <a:p>
            <a:r>
              <a:rPr lang="en-US"/>
              <a:t>Central to advancing Health Equity are communities. Now, communities are not monoliths. When we talk about communities, we might mean different things. We might mean the actual geographical context in which people live and reside, like a neighborhood, a town or a city. We might mean the actual community </a:t>
            </a:r>
            <a:r>
              <a:rPr lang="en-US" i="1"/>
              <a:t>members</a:t>
            </a:r>
            <a:r>
              <a:rPr lang="en-US"/>
              <a:t>, defined as a community by their shared context and conditions. We, also, might mean specific populations who, regardless of location, are bound by shared histories, cultures and experiences.</a:t>
            </a:r>
            <a:endParaRPr lang="en-US">
              <a:cs typeface="Calibri"/>
            </a:endParaRPr>
          </a:p>
          <a:p>
            <a:endParaRPr lang="en-US"/>
          </a:p>
          <a:p>
            <a:r>
              <a:rPr lang="en-US"/>
              <a:t>People and communities are at the center of the work we do around equity.</a:t>
            </a:r>
            <a:endParaRPr lang="en-US">
              <a:cs typeface="Calibri"/>
            </a:endParaRPr>
          </a:p>
          <a:p>
            <a:endParaRPr lang="en-US"/>
          </a:p>
          <a:p>
            <a:r>
              <a:rPr lang="en-US"/>
              <a:t>And so, harkening back to our definition: health equity requires that we value all individuals and populations / communities equally; that we acknowledge and rectify historical injustices (faced by different communities); and that we distribute resources according to need (because different communities have different needs).</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10AC8-22A5-48F4-9739-B32D5957A77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767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Jasmine</a:t>
            </a:r>
          </a:p>
          <a:p>
            <a:endParaRPr lang="en-US">
              <a:cs typeface="Calibri"/>
            </a:endParaRPr>
          </a:p>
          <a:p>
            <a:r>
              <a:rPr lang="en-US">
                <a:cs typeface="Calibri"/>
              </a:rPr>
              <a:t>One way we can engage more with our communities for the advancement of health equity is through developing cross-sector coalitions and partnerships.</a:t>
            </a:r>
          </a:p>
          <a:p>
            <a:endParaRPr lang="en-US">
              <a:cs typeface="Calibri"/>
            </a:endParaRPr>
          </a:p>
          <a:p>
            <a:r>
              <a:rPr lang="en-US">
                <a:cs typeface="Calibri"/>
              </a:rPr>
              <a:t>You'll find that the deepest root causes impact multiple different sectors. We in public health, as well as in many different fields, have a tendency to work in silos, even while seeking to address the same issues. Disrupting these silos across sectors and building coalitions and partnerships, can help us to 1) better diagnose the problems that we are all facing, 2) better understand the intricacies and nuances of those problems and 3) come up with more effective solutions for addressing them.</a:t>
            </a:r>
          </a:p>
          <a:p>
            <a:endParaRPr lang="en-US">
              <a:cs typeface="Calibri"/>
            </a:endParaRPr>
          </a:p>
          <a:p>
            <a:r>
              <a:rPr lang="en-US">
                <a:cs typeface="Calibri"/>
              </a:rPr>
              <a:t>Cross-sector coalitions allow for the sharing of resources like information and data; skills and expertise; funding; and even additional partners via shared networks that can be leveraged by the collective to achieve the same ends.</a:t>
            </a:r>
          </a:p>
          <a:p>
            <a:endParaRPr lang="en-US">
              <a:cs typeface="Calibri"/>
            </a:endParaRPr>
          </a:p>
          <a:p>
            <a:r>
              <a:rPr lang="en-US">
                <a:cs typeface="Calibri"/>
              </a:rPr>
              <a:t>We cannot do this work alone or in silos.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10AC8-22A5-48F4-9739-B32D5957A77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09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Jasmine</a:t>
            </a:r>
          </a:p>
          <a:p>
            <a:endParaRPr lang="en-US">
              <a:cs typeface="Calibri"/>
            </a:endParaRPr>
          </a:p>
          <a:p>
            <a:r>
              <a:rPr lang="en-US">
                <a:cs typeface="Calibri"/>
              </a:rPr>
              <a:t>Another important aspect of community engagement is who you are including. Community engagement is often thought about in terms of community organizations, which are important, but we also have to think about the actual community members we're  serving.</a:t>
            </a:r>
          </a:p>
          <a:p>
            <a:endParaRPr lang="en-US">
              <a:cs typeface="Calibri"/>
            </a:endParaRPr>
          </a:p>
          <a:p>
            <a:r>
              <a:rPr lang="en-US">
                <a:cs typeface="Calibri"/>
              </a:rPr>
              <a:t>Because it is community members and residents that are at the center of our work, it is community members who need to be at the table when planning or making decisions about issues that concern them.</a:t>
            </a:r>
            <a:endParaRPr lang="en-US"/>
          </a:p>
          <a:p>
            <a:endParaRPr lang="en-US">
              <a:cs typeface="Calibri" panose="020F0502020204030204"/>
            </a:endParaRPr>
          </a:p>
          <a:p>
            <a:r>
              <a:rPr lang="en-US">
                <a:cs typeface="Calibri" panose="020F0502020204030204"/>
              </a:rPr>
              <a:t>Take a look at some of the bubbles here. Consider who is usually at the table when decisions are made that can impact a community. Who is often missing, why and how they can be brought to the table to share their knowledge and expertise.</a:t>
            </a:r>
          </a:p>
          <a:p>
            <a:endParaRPr lang="en-US">
              <a:cs typeface="Calibri" panose="020F0502020204030204"/>
            </a:endParaRPr>
          </a:p>
          <a:p>
            <a:r>
              <a:rPr lang="en-US">
                <a:cs typeface="Calibri" panose="020F0502020204030204"/>
              </a:rPr>
              <a:t>Beyond community organization, what subgroups within your communities bring their own unique perspectives, experiences and expertise as residents and people who are directly impacted by the decisions made in and for their community.</a:t>
            </a:r>
          </a:p>
          <a:p>
            <a:endParaRPr lang="en-US"/>
          </a:p>
          <a:p>
            <a:r>
              <a:rPr lang="en-US"/>
              <a:t>For example, are the people at the table diverse in terms of:</a:t>
            </a:r>
            <a:endParaRPr lang="en-US">
              <a:cs typeface="Calibri" panose="020F0502020204030204"/>
            </a:endParaRPr>
          </a:p>
          <a:p>
            <a:pPr marL="171450" indent="-171450">
              <a:buFontTx/>
              <a:buChar char="-"/>
            </a:pPr>
            <a:r>
              <a:rPr lang="en-US"/>
              <a:t>Race and ethnicity</a:t>
            </a:r>
            <a:endParaRPr lang="en-US">
              <a:cs typeface="Calibri" panose="020F0502020204030204"/>
            </a:endParaRPr>
          </a:p>
          <a:p>
            <a:pPr marL="171450" indent="-171450">
              <a:buFontTx/>
              <a:buChar char="-"/>
            </a:pPr>
            <a:r>
              <a:rPr lang="en-US"/>
              <a:t>Differing income backgrounds</a:t>
            </a:r>
            <a:endParaRPr lang="en-US">
              <a:cs typeface="Calibri" panose="020F0502020204030204"/>
            </a:endParaRPr>
          </a:p>
          <a:p>
            <a:pPr marL="171450" indent="-171450">
              <a:buFontTx/>
              <a:buChar char="-"/>
            </a:pPr>
            <a:r>
              <a:rPr lang="en-US"/>
              <a:t>Sexuality and gender</a:t>
            </a:r>
            <a:endParaRPr lang="en-US">
              <a:cs typeface="Calibri" panose="020F0502020204030204"/>
            </a:endParaRPr>
          </a:p>
          <a:p>
            <a:pPr marL="171450" indent="-171450">
              <a:buFontTx/>
              <a:buChar char="-"/>
            </a:pPr>
            <a:r>
              <a:rPr lang="en-US"/>
              <a:t>Age</a:t>
            </a:r>
            <a:endParaRPr lang="en-US">
              <a:cs typeface="Calibri" panose="020F0502020204030204"/>
            </a:endParaRPr>
          </a:p>
          <a:p>
            <a:pPr marL="171450" indent="-171450">
              <a:buFontTx/>
              <a:buChar char="-"/>
            </a:pPr>
            <a:r>
              <a:rPr lang="en-US"/>
              <a:t>Ability Status</a:t>
            </a:r>
            <a:endParaRPr lang="en-US">
              <a:cs typeface="Calibri" panose="020F0502020204030204"/>
            </a:endParaRPr>
          </a:p>
          <a:p>
            <a:pPr marL="171450" indent="-171450">
              <a:buChar char="-"/>
            </a:pPr>
            <a:r>
              <a:rPr lang="en-US">
                <a:cs typeface="Calibri" panose="020F0502020204030204"/>
              </a:rPr>
              <a:t>And more?</a:t>
            </a:r>
          </a:p>
          <a:p>
            <a:endParaRPr lang="en-US"/>
          </a:p>
          <a:p>
            <a:r>
              <a:rPr lang="en-US"/>
              <a:t>How can we bring them to the table? What are the barriers they might face to coming to the table? (e.g. transportation, childcare, etc.)</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103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11:10am</a:t>
            </a:r>
          </a:p>
          <a:p>
            <a:endParaRPr lang="en-US"/>
          </a:p>
          <a:p>
            <a:r>
              <a:rPr lang="en-US">
                <a:cs typeface="Calibri"/>
              </a:rPr>
              <a:t>Jasmine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349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cs typeface="Calibri"/>
              </a:rPr>
              <a:t>Hassa</a:t>
            </a:r>
          </a:p>
          <a:p>
            <a:endParaRPr lang="en-US" b="1">
              <a:cs typeface="Calibri"/>
            </a:endParaRPr>
          </a:p>
          <a:p>
            <a:r>
              <a:rPr lang="en-US" b="1">
                <a:cs typeface="Calibri"/>
              </a:rPr>
              <a:t>MAPP - </a:t>
            </a:r>
            <a:r>
              <a:rPr lang="en-US"/>
              <a:t>The assessments include the </a:t>
            </a:r>
            <a:r>
              <a:rPr lang="en-US" b="1"/>
              <a:t>Community Partner Assessment, Community Status Assessment, </a:t>
            </a:r>
            <a:r>
              <a:rPr lang="en-US"/>
              <a:t>and</a:t>
            </a:r>
            <a:r>
              <a:rPr lang="en-US" b="1"/>
              <a:t> Community Context Assessment.</a:t>
            </a:r>
            <a:endParaRPr lang="en-US" b="1">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1FDB7-EA46-45BC-8A56-F7436A83A5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951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71FDB7-EA46-45BC-8A56-F7436A83A5F6}" type="slidenum">
              <a:rPr lang="en-US" smtClean="0"/>
              <a:t>2</a:t>
            </a:fld>
            <a:endParaRPr lang="en-US"/>
          </a:p>
        </p:txBody>
      </p:sp>
    </p:spTree>
    <p:extLst>
      <p:ext uri="{BB962C8B-B14F-4D97-AF65-F5344CB8AC3E}">
        <p14:creationId xmlns:p14="http://schemas.microsoft.com/office/powerpoint/2010/main" val="1185554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71FDB7-EA46-45BC-8A56-F7436A83A5F6}" type="slidenum">
              <a:rPr lang="en-US" smtClean="0"/>
              <a:t>27</a:t>
            </a:fld>
            <a:endParaRPr lang="en-US"/>
          </a:p>
        </p:txBody>
      </p:sp>
    </p:spTree>
    <p:extLst>
      <p:ext uri="{BB962C8B-B14F-4D97-AF65-F5344CB8AC3E}">
        <p14:creationId xmlns:p14="http://schemas.microsoft.com/office/powerpoint/2010/main" val="1120670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1FDB7-EA46-45BC-8A56-F7436A83A5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121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71FDB7-EA46-45BC-8A56-F7436A83A5F6}" type="slidenum">
              <a:rPr lang="en-US" smtClean="0"/>
              <a:t>29</a:t>
            </a:fld>
            <a:endParaRPr lang="en-US"/>
          </a:p>
        </p:txBody>
      </p:sp>
    </p:spTree>
    <p:extLst>
      <p:ext uri="{BB962C8B-B14F-4D97-AF65-F5344CB8AC3E}">
        <p14:creationId xmlns:p14="http://schemas.microsoft.com/office/powerpoint/2010/main" val="4105029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71FDB7-EA46-45BC-8A56-F7436A83A5F6}" type="slidenum">
              <a:rPr lang="en-US" smtClean="0"/>
              <a:t>30</a:t>
            </a:fld>
            <a:endParaRPr lang="en-US"/>
          </a:p>
        </p:txBody>
      </p:sp>
    </p:spTree>
    <p:extLst>
      <p:ext uri="{BB962C8B-B14F-4D97-AF65-F5344CB8AC3E}">
        <p14:creationId xmlns:p14="http://schemas.microsoft.com/office/powerpoint/2010/main" val="4134546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71FDB7-EA46-45BC-8A56-F7436A83A5F6}" type="slidenum">
              <a:rPr lang="en-US" smtClean="0"/>
              <a:t>31</a:t>
            </a:fld>
            <a:endParaRPr lang="en-US"/>
          </a:p>
        </p:txBody>
      </p:sp>
    </p:spTree>
    <p:extLst>
      <p:ext uri="{BB962C8B-B14F-4D97-AF65-F5344CB8AC3E}">
        <p14:creationId xmlns:p14="http://schemas.microsoft.com/office/powerpoint/2010/main" val="1267435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01F08C-EECB-44B1-9CF9-43D1E6EF1365}" type="slidenum">
              <a:rPr lang="en-US" smtClean="0"/>
              <a:t>36</a:t>
            </a:fld>
            <a:endParaRPr lang="en-US"/>
          </a:p>
        </p:txBody>
      </p:sp>
    </p:spTree>
    <p:extLst>
      <p:ext uri="{BB962C8B-B14F-4D97-AF65-F5344CB8AC3E}">
        <p14:creationId xmlns:p14="http://schemas.microsoft.com/office/powerpoint/2010/main" val="2816804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71FDB7-EA46-45BC-8A56-F7436A83A5F6}" type="slidenum">
              <a:rPr lang="en-US" smtClean="0"/>
              <a:t>38</a:t>
            </a:fld>
            <a:endParaRPr lang="en-US"/>
          </a:p>
        </p:txBody>
      </p:sp>
    </p:spTree>
    <p:extLst>
      <p:ext uri="{BB962C8B-B14F-4D97-AF65-F5344CB8AC3E}">
        <p14:creationId xmlns:p14="http://schemas.microsoft.com/office/powerpoint/2010/main" val="3787735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71FDB7-EA46-45BC-8A56-F7436A83A5F6}" type="slidenum">
              <a:rPr lang="en-US" smtClean="0"/>
              <a:t>39</a:t>
            </a:fld>
            <a:endParaRPr lang="en-US"/>
          </a:p>
        </p:txBody>
      </p:sp>
    </p:spTree>
    <p:extLst>
      <p:ext uri="{BB962C8B-B14F-4D97-AF65-F5344CB8AC3E}">
        <p14:creationId xmlns:p14="http://schemas.microsoft.com/office/powerpoint/2010/main" val="2977884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1FDB7-EA46-45BC-8A56-F7436A83A5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9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How does the general population minimize their exposure to particulate matter?
https://www.polleverywhere.com/free_text_polls/Dkmw2yBE3Tm4wFjz82YDH</a:t>
            </a:r>
          </a:p>
        </p:txBody>
      </p:sp>
      <p:sp>
        <p:nvSpPr>
          <p:cNvPr id="4" name="Slide Number Placeholder 3"/>
          <p:cNvSpPr>
            <a:spLocks noGrp="1"/>
          </p:cNvSpPr>
          <p:nvPr>
            <p:ph type="sldNum" sz="quarter" idx="5"/>
          </p:nvPr>
        </p:nvSpPr>
        <p:spPr/>
        <p:txBody>
          <a:bodyPr/>
          <a:lstStyle/>
          <a:p>
            <a:fld id="{ED01F08C-EECB-44B1-9CF9-43D1E6EF1365}" type="slidenum">
              <a:rPr lang="en-US" smtClean="0"/>
              <a:t>41</a:t>
            </a:fld>
            <a:endParaRPr lang="en-US"/>
          </a:p>
        </p:txBody>
      </p:sp>
      <p:sp>
        <p:nvSpPr>
          <p:cNvPr id="5" name="TextBox 4">
            <a:extLst>
              <a:ext uri="{FF2B5EF4-FFF2-40B4-BE49-F238E27FC236}">
                <a16:creationId xmlns:a16="http://schemas.microsoft.com/office/drawing/2014/main" id="{585AF555-4676-A89F-E27A-90CCE532B43E}"/>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78350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71FDB7-EA46-45BC-8A56-F7436A83A5F6}" type="slidenum">
              <a:rPr lang="en-US" smtClean="0"/>
              <a:t>3</a:t>
            </a:fld>
            <a:endParaRPr lang="en-US"/>
          </a:p>
        </p:txBody>
      </p:sp>
    </p:spTree>
    <p:extLst>
      <p:ext uri="{BB962C8B-B14F-4D97-AF65-F5344CB8AC3E}">
        <p14:creationId xmlns:p14="http://schemas.microsoft.com/office/powerpoint/2010/main" val="2967021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Who is most likely to be exposed to poor air quality?
https://www.polleverywhere.com/free_text_polls/UvQEeTnMV0yVxirkyS3go</a:t>
            </a:r>
          </a:p>
        </p:txBody>
      </p:sp>
      <p:sp>
        <p:nvSpPr>
          <p:cNvPr id="4" name="Slide Number Placeholder 3"/>
          <p:cNvSpPr>
            <a:spLocks noGrp="1"/>
          </p:cNvSpPr>
          <p:nvPr>
            <p:ph type="sldNum" sz="quarter" idx="5"/>
          </p:nvPr>
        </p:nvSpPr>
        <p:spPr/>
        <p:txBody>
          <a:bodyPr/>
          <a:lstStyle/>
          <a:p>
            <a:fld id="{ED01F08C-EECB-44B1-9CF9-43D1E6EF1365}" type="slidenum">
              <a:rPr lang="en-US" smtClean="0"/>
              <a:t>43</a:t>
            </a:fld>
            <a:endParaRPr lang="en-US"/>
          </a:p>
        </p:txBody>
      </p:sp>
      <p:sp>
        <p:nvSpPr>
          <p:cNvPr id="5" name="TextBox 4">
            <a:extLst>
              <a:ext uri="{FF2B5EF4-FFF2-40B4-BE49-F238E27FC236}">
                <a16:creationId xmlns:a16="http://schemas.microsoft.com/office/drawing/2014/main" id="{B5D8534C-D035-9A20-B0FF-0496E7D34D13}"/>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57208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Who in your community would be most likely to experience negative health effects from poor air quality?
https://www.polleverywhere.com/free_text_polls/yDxBQoFSjzsD6xmqqZVUN</a:t>
            </a:r>
          </a:p>
        </p:txBody>
      </p:sp>
      <p:sp>
        <p:nvSpPr>
          <p:cNvPr id="4" name="Slide Number Placeholder 3"/>
          <p:cNvSpPr>
            <a:spLocks noGrp="1"/>
          </p:cNvSpPr>
          <p:nvPr>
            <p:ph type="sldNum" sz="quarter" idx="5"/>
          </p:nvPr>
        </p:nvSpPr>
        <p:spPr/>
        <p:txBody>
          <a:bodyPr/>
          <a:lstStyle/>
          <a:p>
            <a:fld id="{ED01F08C-EECB-44B1-9CF9-43D1E6EF1365}" type="slidenum">
              <a:rPr lang="en-US" smtClean="0"/>
              <a:t>44</a:t>
            </a:fld>
            <a:endParaRPr lang="en-US"/>
          </a:p>
        </p:txBody>
      </p:sp>
      <p:sp>
        <p:nvSpPr>
          <p:cNvPr id="5" name="TextBox 4">
            <a:extLst>
              <a:ext uri="{FF2B5EF4-FFF2-40B4-BE49-F238E27FC236}">
                <a16:creationId xmlns:a16="http://schemas.microsoft.com/office/drawing/2014/main" id="{F3BA5321-6E84-6489-CB66-FDA56CD080B6}"/>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34492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How would you notify groups most at risk that air quality is unhealthily or hazardous?
https://www.polleverywhere.com/free_text_polls/cV0BlnM35I5kWVWqV30IL</a:t>
            </a:r>
          </a:p>
        </p:txBody>
      </p:sp>
      <p:sp>
        <p:nvSpPr>
          <p:cNvPr id="4" name="Slide Number Placeholder 3"/>
          <p:cNvSpPr>
            <a:spLocks noGrp="1"/>
          </p:cNvSpPr>
          <p:nvPr>
            <p:ph type="sldNum" sz="quarter" idx="5"/>
          </p:nvPr>
        </p:nvSpPr>
        <p:spPr/>
        <p:txBody>
          <a:bodyPr/>
          <a:lstStyle/>
          <a:p>
            <a:fld id="{ED01F08C-EECB-44B1-9CF9-43D1E6EF1365}" type="slidenum">
              <a:rPr lang="en-US" smtClean="0"/>
              <a:t>46</a:t>
            </a:fld>
            <a:endParaRPr lang="en-US"/>
          </a:p>
        </p:txBody>
      </p:sp>
      <p:sp>
        <p:nvSpPr>
          <p:cNvPr id="5" name="TextBox 4">
            <a:extLst>
              <a:ext uri="{FF2B5EF4-FFF2-40B4-BE49-F238E27FC236}">
                <a16:creationId xmlns:a16="http://schemas.microsoft.com/office/drawing/2014/main" id="{11E108C4-310E-A844-637F-B5CCDF64B1A2}"/>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82296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mitigation strategies could you support to minimize harm?
https://www.polleverywhere.com/free_text_polls/HRgnNK7IvbGZiPbM8lAXJ</a:t>
            </a:r>
          </a:p>
        </p:txBody>
      </p:sp>
      <p:sp>
        <p:nvSpPr>
          <p:cNvPr id="4" name="Slide Number Placeholder 3"/>
          <p:cNvSpPr>
            <a:spLocks noGrp="1"/>
          </p:cNvSpPr>
          <p:nvPr>
            <p:ph type="sldNum" sz="quarter" idx="5"/>
          </p:nvPr>
        </p:nvSpPr>
        <p:spPr/>
        <p:txBody>
          <a:bodyPr/>
          <a:lstStyle/>
          <a:p>
            <a:fld id="{ED01F08C-EECB-44B1-9CF9-43D1E6EF1365}" type="slidenum">
              <a:rPr lang="en-US" smtClean="0"/>
              <a:t>48</a:t>
            </a:fld>
            <a:endParaRPr lang="en-US"/>
          </a:p>
        </p:txBody>
      </p:sp>
      <p:sp>
        <p:nvSpPr>
          <p:cNvPr id="5" name="TextBox 4">
            <a:extLst>
              <a:ext uri="{FF2B5EF4-FFF2-40B4-BE49-F238E27FC236}">
                <a16:creationId xmlns:a16="http://schemas.microsoft.com/office/drawing/2014/main" id="{255A7042-0BAA-088D-8E0E-045429BA8640}"/>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81695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01F08C-EECB-44B1-9CF9-43D1E6EF1365}" type="slidenum">
              <a:rPr lang="en-US" smtClean="0"/>
              <a:t>49</a:t>
            </a:fld>
            <a:endParaRPr lang="en-US"/>
          </a:p>
        </p:txBody>
      </p:sp>
    </p:spTree>
    <p:extLst>
      <p:ext uri="{BB962C8B-B14F-4D97-AF65-F5344CB8AC3E}">
        <p14:creationId xmlns:p14="http://schemas.microsoft.com/office/powerpoint/2010/main" val="467323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01F08C-EECB-44B1-9CF9-43D1E6EF1365}" type="slidenum">
              <a:rPr lang="en-US" smtClean="0"/>
              <a:t>50</a:t>
            </a:fld>
            <a:endParaRPr lang="en-US"/>
          </a:p>
        </p:txBody>
      </p:sp>
    </p:spTree>
    <p:extLst>
      <p:ext uri="{BB962C8B-B14F-4D97-AF65-F5344CB8AC3E}">
        <p14:creationId xmlns:p14="http://schemas.microsoft.com/office/powerpoint/2010/main" val="3583553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LHD TTA Request Form</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https://deloittesurvey.deloitte.com/Community/se/3FC11B262D627D13</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FC71FDB7-EA46-45BC-8A56-F7436A83A5F6}" type="slidenum">
              <a:rPr lang="en-US" smtClean="0"/>
              <a:t>51</a:t>
            </a:fld>
            <a:endParaRPr lang="en-US"/>
          </a:p>
        </p:txBody>
      </p:sp>
    </p:spTree>
    <p:extLst>
      <p:ext uri="{BB962C8B-B14F-4D97-AF65-F5344CB8AC3E}">
        <p14:creationId xmlns:p14="http://schemas.microsoft.com/office/powerpoint/2010/main" val="2122680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71FDB7-EA46-45BC-8A56-F7436A83A5F6}" type="slidenum">
              <a:rPr lang="en-US" smtClean="0"/>
              <a:t>52</a:t>
            </a:fld>
            <a:endParaRPr lang="en-US"/>
          </a:p>
        </p:txBody>
      </p:sp>
    </p:spTree>
    <p:extLst>
      <p:ext uri="{BB962C8B-B14F-4D97-AF65-F5344CB8AC3E}">
        <p14:creationId xmlns:p14="http://schemas.microsoft.com/office/powerpoint/2010/main" val="54989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71FDB7-EA46-45BC-8A56-F7436A83A5F6}" type="slidenum">
              <a:rPr lang="en-US" smtClean="0"/>
              <a:t>4</a:t>
            </a:fld>
            <a:endParaRPr lang="en-US"/>
          </a:p>
        </p:txBody>
      </p:sp>
    </p:spTree>
    <p:extLst>
      <p:ext uri="{BB962C8B-B14F-4D97-AF65-F5344CB8AC3E}">
        <p14:creationId xmlns:p14="http://schemas.microsoft.com/office/powerpoint/2010/main" val="896194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711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271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Jasmine</a:t>
            </a:r>
          </a:p>
          <a:p>
            <a:endParaRPr lang="en-US"/>
          </a:p>
          <a:p>
            <a:r>
              <a:rPr lang="en-US">
                <a:cs typeface="Calibri"/>
              </a:rPr>
              <a:t>Audience Engagement: What do you think of when you think of health equity? Can I get a definition?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175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892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Jasmine</a:t>
            </a:r>
          </a:p>
          <a:p>
            <a:endParaRPr lang="en-US"/>
          </a:p>
          <a:p>
            <a:r>
              <a:rPr lang="en-US"/>
              <a:t>This graphic, I’m sure many of you have seen, just further illustrates what we mean by equity and what we’re aiming for. For a long time, we as a country have been focused on equality. This idea that everybody deserves the exact same thing. Equity recognizes that not everybody </a:t>
            </a:r>
            <a:r>
              <a:rPr lang="en-US" i="1"/>
              <a:t>needs</a:t>
            </a:r>
            <a:r>
              <a:rPr lang="en-US" i="0"/>
              <a:t> the exact same things because not everybody </a:t>
            </a:r>
            <a:r>
              <a:rPr lang="en-US" i="1"/>
              <a:t>has </a:t>
            </a:r>
            <a:r>
              <a:rPr lang="en-US" i="0"/>
              <a:t>the same barriers or is starting from the same place.</a:t>
            </a:r>
            <a:endParaRPr lang="en-US">
              <a:cs typeface="Calibri"/>
            </a:endParaRPr>
          </a:p>
          <a:p>
            <a:endParaRPr lang="en-US"/>
          </a:p>
          <a:p>
            <a:r>
              <a:rPr lang="en-US"/>
              <a:t>And then I want to, also, call your attention to the right two images as well that depict justice and inclusion. Equity is both a process and an outcome, but it is not the only outcome we are striving for. It is not our end goal. It both requires and necessitates the conditions for justice, full inclusion of all people in society, and liberation. We don’t want to just help people to overcome barriers and the challenges that they face. We want to get to a point where we’ve removed those barriers completely. This is what will allow us to get to a place where we have that “assurance of conditions” that Dr. Jones describes in her work.</a:t>
            </a:r>
            <a:endParaRPr lang="en-US">
              <a:cs typeface="Calibri"/>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Next slide, please.</a:t>
            </a:r>
            <a:endParaRPr lang="en-US">
              <a:cs typeface="Calibri"/>
            </a:endParaRPr>
          </a:p>
          <a:p>
            <a:endParaRPr lang="en-US">
              <a:cs typeface="Calibri"/>
            </a:endParaRPr>
          </a:p>
          <a:p>
            <a:r>
              <a:rPr lang="en-US"/>
              <a:t>Audience Engagement: ask for 1-2 definitions of health equity</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64AFC-F668-4369-8D6E-BDDE175DB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535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4" name="Picture 3" descr="Logos of the U.S. Department of Health and Human Services and the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118529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Calibri" pitchFamily="34" charset="0"/>
              </a:defRPr>
            </a:lvl1pPr>
          </a:lstStyle>
          <a:p>
            <a:endParaRPr lang="en-US"/>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9600" y="120203"/>
            <a:ext cx="9204101" cy="461665"/>
          </a:xfrm>
          <a:prstGeom prst="rect">
            <a:avLst/>
          </a:prstGeom>
          <a:noFill/>
        </p:spPr>
        <p:txBody>
          <a:bodyPr wrap="square" rtlCol="0">
            <a:spAutoFit/>
          </a:bodyPr>
          <a:lstStyle/>
          <a:p>
            <a:r>
              <a:rPr lang="en-US" sz="2400" b="1">
                <a:solidFill>
                  <a:schemeClr val="tx2"/>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258284718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a:t>Bottom band: NCIRD</a:t>
            </a:r>
          </a:p>
        </p:txBody>
      </p:sp>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tx1"/>
                </a:solidFill>
              </a:defRPr>
            </a:lvl1pPr>
            <a:lvl2pPr>
              <a:buClr>
                <a:srgbClr val="B2A97E"/>
              </a:buClr>
              <a:defRPr sz="2667">
                <a:solidFill>
                  <a:schemeClr val="tx1"/>
                </a:solidFill>
              </a:defRPr>
            </a:lvl2pPr>
            <a:lvl3pPr>
              <a:buClr>
                <a:srgbClr val="594F40"/>
              </a:buClr>
              <a:defRPr sz="2667">
                <a:solidFill>
                  <a:schemeClr val="tx1"/>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054420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Tree>
    <p:extLst>
      <p:ext uri="{BB962C8B-B14F-4D97-AF65-F5344CB8AC3E}">
        <p14:creationId xmlns:p14="http://schemas.microsoft.com/office/powerpoint/2010/main" val="157605862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9998954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783">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594" lvl="0" indent="-228594">
              <a:lnSpc>
                <a:spcPct val="130000"/>
              </a:lnSpc>
            </a:pPr>
            <a:r>
              <a:rPr lang="en-US"/>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1" baseline="0" dirty="0">
                <a:solidFill>
                  <a:schemeClr val="accent5">
                    <a:lumMod val="60000"/>
                    <a:lumOff val="40000"/>
                  </a:schemeClr>
                </a:solidFill>
                <a:ea typeface="Nexa Black" charset="0"/>
                <a:cs typeface="Nexa Black" charset="0"/>
              </a:defRPr>
            </a:lvl1pPr>
          </a:lstStyle>
          <a:p>
            <a:pPr marL="228594" lvl="0" indent="-228594"/>
            <a:r>
              <a:rPr lang="en-US"/>
              <a:t>BREADCRUMBS</a:t>
            </a:r>
          </a:p>
        </p:txBody>
      </p:sp>
    </p:spTree>
    <p:extLst>
      <p:ext uri="{BB962C8B-B14F-4D97-AF65-F5344CB8AC3E}">
        <p14:creationId xmlns:p14="http://schemas.microsoft.com/office/powerpoint/2010/main" val="353026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1F1A39-A1F2-4571-9EDB-809212F49CCE}"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B2257-4909-4E3B-B9A4-E05CED6D8B9D}" type="slidenum">
              <a:rPr lang="en-US" smtClean="0"/>
              <a:t>‹#›</a:t>
            </a:fld>
            <a:endParaRPr lang="en-US"/>
          </a:p>
        </p:txBody>
      </p:sp>
    </p:spTree>
    <p:extLst>
      <p:ext uri="{BB962C8B-B14F-4D97-AF65-F5344CB8AC3E}">
        <p14:creationId xmlns:p14="http://schemas.microsoft.com/office/powerpoint/2010/main" val="952394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sp>
        <p:nvSpPr>
          <p:cNvPr id="8" name="Rectangle 7"/>
          <p:cNvSpPr/>
          <p:nvPr/>
        </p:nvSpPr>
        <p:spPr>
          <a:xfrm>
            <a:off x="0" y="-1"/>
            <a:ext cx="12192000" cy="4680855"/>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Subtitle 2"/>
          <p:cNvSpPr>
            <a:spLocks noGrp="1"/>
          </p:cNvSpPr>
          <p:nvPr>
            <p:ph type="subTitle" idx="1" hasCustomPrompt="1"/>
          </p:nvPr>
        </p:nvSpPr>
        <p:spPr>
          <a:xfrm>
            <a:off x="838200" y="2587528"/>
            <a:ext cx="10515600" cy="809188"/>
          </a:xfrm>
        </p:spPr>
        <p:txBody>
          <a:bodyPr>
            <a:noAutofit/>
          </a:bodyPr>
          <a:lstStyle>
            <a:lvl1pPr marL="0" indent="0" algn="l">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p>
        </p:txBody>
      </p:sp>
      <p:sp>
        <p:nvSpPr>
          <p:cNvPr id="4" name="Date Placeholder 3"/>
          <p:cNvSpPr>
            <a:spLocks noGrp="1"/>
          </p:cNvSpPr>
          <p:nvPr>
            <p:ph type="dt" sz="half" idx="10"/>
          </p:nvPr>
        </p:nvSpPr>
        <p:spPr/>
        <p:txBody>
          <a:bodyPr/>
          <a:lstStyle/>
          <a:p>
            <a:fld id="{20299D5E-B0E9-463A-893C-3322F3B6E33B}"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pPr/>
              <a:t>‹#›</a:t>
            </a:fld>
            <a:endParaRPr lang="en-US"/>
          </a:p>
        </p:txBody>
      </p:sp>
      <p:sp>
        <p:nvSpPr>
          <p:cNvPr id="7" name="Title Placeholder 1"/>
          <p:cNvSpPr>
            <a:spLocks noGrp="1"/>
          </p:cNvSpPr>
          <p:nvPr>
            <p:ph type="title" hasCustomPrompt="1"/>
          </p:nvPr>
        </p:nvSpPr>
        <p:spPr>
          <a:xfrm>
            <a:off x="838200" y="1008595"/>
            <a:ext cx="10515600" cy="1325563"/>
          </a:xfrm>
          <a:prstGeom prst="rect">
            <a:avLst/>
          </a:prstGeom>
        </p:spPr>
        <p:txBody>
          <a:bodyPr vert="horz" lIns="91440" tIns="45720" rIns="91440" bIns="45720" rtlCol="0" anchor="ctr">
            <a:noAutofit/>
          </a:bodyPr>
          <a:lstStyle>
            <a:lvl1pPr>
              <a:defRPr sz="6000">
                <a:solidFill>
                  <a:schemeClr val="bg1"/>
                </a:solidFill>
              </a:defRPr>
            </a:lvl1pPr>
          </a:lstStyle>
          <a:p>
            <a:r>
              <a:rPr lang="en-US"/>
              <a:t>Master title</a:t>
            </a:r>
          </a:p>
        </p:txBody>
      </p:sp>
      <p:sp>
        <p:nvSpPr>
          <p:cNvPr id="9" name="Text Placeholder 8"/>
          <p:cNvSpPr>
            <a:spLocks noGrp="1"/>
          </p:cNvSpPr>
          <p:nvPr>
            <p:ph type="body" sz="quarter" idx="13" hasCustomPrompt="1"/>
          </p:nvPr>
        </p:nvSpPr>
        <p:spPr>
          <a:xfrm>
            <a:off x="838200" y="4934226"/>
            <a:ext cx="10515600" cy="1051708"/>
          </a:xfrm>
        </p:spPr>
        <p:txBody>
          <a:bodyPr anchor="ctr">
            <a:noAutofit/>
          </a:bodyPr>
          <a:lstStyle>
            <a:lvl1pPr marL="0" indent="0" algn="r">
              <a:buFontTx/>
              <a:buNone/>
              <a:defRPr sz="2800" baseline="0"/>
            </a:lvl1pPr>
            <a:lvl2pPr marL="457200" indent="0" algn="r">
              <a:buFontTx/>
              <a:buNone/>
              <a:defRPr/>
            </a:lvl2pPr>
            <a:lvl3pPr marL="914400" indent="0" algn="r">
              <a:buFontTx/>
              <a:buNone/>
              <a:defRPr/>
            </a:lvl3pPr>
            <a:lvl4pPr marL="1371600" indent="0" algn="r">
              <a:buFontTx/>
              <a:buNone/>
              <a:defRPr/>
            </a:lvl4pPr>
            <a:lvl5pPr marL="1828800" indent="0" algn="r">
              <a:buFontTx/>
              <a:buNone/>
              <a:defRPr/>
            </a:lvl5pPr>
          </a:lstStyle>
          <a:p>
            <a:pPr lvl="0"/>
            <a:r>
              <a:rPr lang="en-US"/>
              <a:t>Click to edit author names</a:t>
            </a:r>
          </a:p>
          <a:p>
            <a:pPr lvl="0"/>
            <a:r>
              <a:rPr lang="en-US"/>
              <a:t>Click to edit date</a:t>
            </a:r>
          </a:p>
        </p:txBody>
      </p:sp>
    </p:spTree>
    <p:extLst>
      <p:ext uri="{BB962C8B-B14F-4D97-AF65-F5344CB8AC3E}">
        <p14:creationId xmlns:p14="http://schemas.microsoft.com/office/powerpoint/2010/main" val="1688636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4400"/>
          </a:xfrm>
        </p:spPr>
        <p:txBody>
          <a:bodyPr/>
          <a:lstStyle/>
          <a:p>
            <a:r>
              <a:rPr lang="en-US"/>
              <a:t>Click to edit Master title style</a:t>
            </a:r>
          </a:p>
        </p:txBody>
      </p:sp>
      <p:sp>
        <p:nvSpPr>
          <p:cNvPr id="3" name="Content Placeholder 2"/>
          <p:cNvSpPr>
            <a:spLocks noGrp="1"/>
          </p:cNvSpPr>
          <p:nvPr>
            <p:ph idx="1"/>
          </p:nvPr>
        </p:nvSpPr>
        <p:spPr>
          <a:xfrm>
            <a:off x="838200" y="1397763"/>
            <a:ext cx="10515600" cy="4779200"/>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99D5E-B0E9-463A-893C-3322F3B6E33B}"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pPr/>
              <a:t>‹#›</a:t>
            </a:fld>
            <a:endParaRPr lang="en-US"/>
          </a:p>
        </p:txBody>
      </p:sp>
      <p:pic>
        <p:nvPicPr>
          <p:cNvPr id="12" name="Picture 11"/>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9" name="Group 8"/>
          <p:cNvGrpSpPr/>
          <p:nvPr/>
        </p:nvGrpSpPr>
        <p:grpSpPr>
          <a:xfrm>
            <a:off x="1" y="-2"/>
            <a:ext cx="12192000" cy="246889"/>
            <a:chOff x="1" y="-2"/>
            <a:chExt cx="9144000" cy="246889"/>
          </a:xfrm>
        </p:grpSpPr>
        <p:sp>
          <p:nvSpPr>
            <p:cNvPr id="10" name="Rectangle 9"/>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7612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299D5E-B0E9-463A-893C-3322F3B6E33B}"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pPr/>
              <a:t>‹#›</a:t>
            </a:fld>
            <a:endParaRPr lang="en-US"/>
          </a:p>
        </p:txBody>
      </p:sp>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9" name="Group 8"/>
          <p:cNvGrpSpPr/>
          <p:nvPr/>
        </p:nvGrpSpPr>
        <p:grpSpPr>
          <a:xfrm>
            <a:off x="1" y="-2"/>
            <a:ext cx="12192000" cy="246889"/>
            <a:chOff x="1" y="-2"/>
            <a:chExt cx="9144000" cy="246889"/>
          </a:xfrm>
        </p:grpSpPr>
        <p:sp>
          <p:nvSpPr>
            <p:cNvPr id="10" name="Rectangle 9"/>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9602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4400"/>
          </a:xfrm>
        </p:spPr>
        <p:txBody>
          <a:bodyPr/>
          <a:lstStyle/>
          <a:p>
            <a:r>
              <a:rPr lang="en-US"/>
              <a:t>Click to edit Master title style</a:t>
            </a:r>
          </a:p>
        </p:txBody>
      </p:sp>
      <p:sp>
        <p:nvSpPr>
          <p:cNvPr id="3" name="Content Placeholder 2"/>
          <p:cNvSpPr>
            <a:spLocks noGrp="1"/>
          </p:cNvSpPr>
          <p:nvPr>
            <p:ph sz="half" idx="1"/>
          </p:nvPr>
        </p:nvSpPr>
        <p:spPr>
          <a:xfrm>
            <a:off x="838200" y="1397765"/>
            <a:ext cx="5181600" cy="4779198"/>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97765"/>
            <a:ext cx="5181600" cy="4779198"/>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299D5E-B0E9-463A-893C-3322F3B6E33B}"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3937-5A05-4E1D-8394-81D5E38E121A}" type="slidenum">
              <a:rPr lang="en-US" smtClean="0"/>
              <a:pPr/>
              <a:t>‹#›</a:t>
            </a:fld>
            <a:endParaRPr lang="en-US"/>
          </a:p>
        </p:txBody>
      </p:sp>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10" name="Group 9"/>
          <p:cNvGrpSpPr/>
          <p:nvPr/>
        </p:nvGrpSpPr>
        <p:grpSpPr>
          <a:xfrm>
            <a:off x="1" y="-2"/>
            <a:ext cx="12192000" cy="246889"/>
            <a:chOff x="1" y="-2"/>
            <a:chExt cx="9144000" cy="246889"/>
          </a:xfrm>
        </p:grpSpPr>
        <p:sp>
          <p:nvSpPr>
            <p:cNvPr id="12" name="Rectangle 11"/>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5371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914400"/>
          </a:xfrm>
        </p:spPr>
        <p:txBody>
          <a:bodyPr/>
          <a:lstStyle/>
          <a:p>
            <a:r>
              <a:rPr lang="en-US"/>
              <a:t>Click to edit Master title style</a:t>
            </a:r>
          </a:p>
        </p:txBody>
      </p:sp>
      <p:sp>
        <p:nvSpPr>
          <p:cNvPr id="3" name="Text Placeholder 2"/>
          <p:cNvSpPr>
            <a:spLocks noGrp="1"/>
          </p:cNvSpPr>
          <p:nvPr>
            <p:ph type="body" idx="1"/>
          </p:nvPr>
        </p:nvSpPr>
        <p:spPr>
          <a:xfrm>
            <a:off x="839789" y="1397765"/>
            <a:ext cx="5157787" cy="792776"/>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08781"/>
            <a:ext cx="5157787" cy="3880883"/>
          </a:xfrm>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397765"/>
            <a:ext cx="5183188" cy="792776"/>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08781"/>
            <a:ext cx="5183188" cy="3880883"/>
          </a:xfrm>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299D5E-B0E9-463A-893C-3322F3B6E33B}"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73937-5A05-4E1D-8394-81D5E38E121A}" type="slidenum">
              <a:rPr lang="en-US" smtClean="0"/>
              <a:pPr/>
              <a:t>‹#›</a:t>
            </a:fld>
            <a:endParaRPr lang="en-US"/>
          </a:p>
        </p:txBody>
      </p:sp>
      <p:pic>
        <p:nvPicPr>
          <p:cNvPr id="13" name="Picture 12"/>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12" name="Group 11"/>
          <p:cNvGrpSpPr/>
          <p:nvPr/>
        </p:nvGrpSpPr>
        <p:grpSpPr>
          <a:xfrm>
            <a:off x="1" y="-2"/>
            <a:ext cx="12192000" cy="246889"/>
            <a:chOff x="1" y="-2"/>
            <a:chExt cx="9144000" cy="246889"/>
          </a:xfrm>
        </p:grpSpPr>
        <p:sp>
          <p:nvSpPr>
            <p:cNvPr id="14" name="Rectangle 13"/>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703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44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0299D5E-B0E9-463A-893C-3322F3B6E33B}"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73937-5A05-4E1D-8394-81D5E38E121A}" type="slidenum">
              <a:rPr lang="en-US" smtClean="0"/>
              <a:pPr/>
              <a:t>‹#›</a:t>
            </a:fld>
            <a:endParaRPr lang="en-US"/>
          </a:p>
        </p:txBody>
      </p:sp>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8" name="Group 7"/>
          <p:cNvGrpSpPr/>
          <p:nvPr/>
        </p:nvGrpSpPr>
        <p:grpSpPr>
          <a:xfrm>
            <a:off x="1" y="-2"/>
            <a:ext cx="12192000" cy="246889"/>
            <a:chOff x="1" y="-2"/>
            <a:chExt cx="9144000" cy="246889"/>
          </a:xfrm>
        </p:grpSpPr>
        <p:sp>
          <p:nvSpPr>
            <p:cNvPr id="9" name="Rectangle 8"/>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36499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299D5E-B0E9-463A-893C-3322F3B6E33B}"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73937-5A05-4E1D-8394-81D5E38E121A}" type="slidenum">
              <a:rPr lang="en-US" smtClean="0"/>
              <a:pPr/>
              <a:t>‹#›</a:t>
            </a:fld>
            <a:endParaRPr lang="en-US"/>
          </a:p>
        </p:txBody>
      </p:sp>
      <p:pic>
        <p:nvPicPr>
          <p:cNvPr id="8" name="Picture 7"/>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7" name="Group 6"/>
          <p:cNvGrpSpPr/>
          <p:nvPr/>
        </p:nvGrpSpPr>
        <p:grpSpPr>
          <a:xfrm>
            <a:off x="1" y="-2"/>
            <a:ext cx="12192000" cy="246889"/>
            <a:chOff x="1" y="-2"/>
            <a:chExt cx="9144000" cy="246889"/>
          </a:xfrm>
        </p:grpSpPr>
        <p:sp>
          <p:nvSpPr>
            <p:cNvPr id="9" name="Rectangle 8"/>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9859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299D5E-B0E9-463A-893C-3322F3B6E33B}"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3937-5A05-4E1D-8394-81D5E38E121A}" type="slidenum">
              <a:rPr lang="en-US" smtClean="0"/>
              <a:pPr/>
              <a:t>‹#›</a:t>
            </a:fld>
            <a:endParaRPr lang="en-US"/>
          </a:p>
        </p:txBody>
      </p:sp>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10" name="Group 9"/>
          <p:cNvGrpSpPr/>
          <p:nvPr/>
        </p:nvGrpSpPr>
        <p:grpSpPr>
          <a:xfrm>
            <a:off x="1" y="-2"/>
            <a:ext cx="12192000" cy="246889"/>
            <a:chOff x="1" y="-2"/>
            <a:chExt cx="9144000" cy="246889"/>
          </a:xfrm>
        </p:grpSpPr>
        <p:sp>
          <p:nvSpPr>
            <p:cNvPr id="12" name="Rectangle 11"/>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43224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299D5E-B0E9-463A-893C-3322F3B6E33B}"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3937-5A05-4E1D-8394-81D5E38E121A}" type="slidenum">
              <a:rPr lang="en-US" smtClean="0"/>
              <a:pPr/>
              <a:t>‹#›</a:t>
            </a:fld>
            <a:endParaRPr lang="en-US"/>
          </a:p>
        </p:txBody>
      </p:sp>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10" name="Group 9"/>
          <p:cNvGrpSpPr/>
          <p:nvPr/>
        </p:nvGrpSpPr>
        <p:grpSpPr>
          <a:xfrm>
            <a:off x="1" y="-2"/>
            <a:ext cx="12192000" cy="246889"/>
            <a:chOff x="1" y="-2"/>
            <a:chExt cx="9144000" cy="246889"/>
          </a:xfrm>
        </p:grpSpPr>
        <p:sp>
          <p:nvSpPr>
            <p:cNvPr id="12" name="Rectangle 11"/>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7552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4400"/>
          </a:xfrm>
        </p:spPr>
        <p:txBody>
          <a:bodyPr/>
          <a:lstStyle/>
          <a:p>
            <a:r>
              <a:rPr lang="en-US"/>
              <a:t>Click to edit Master title style</a:t>
            </a:r>
          </a:p>
        </p:txBody>
      </p:sp>
      <p:sp>
        <p:nvSpPr>
          <p:cNvPr id="3" name="Vertical Text Placeholder 2"/>
          <p:cNvSpPr>
            <a:spLocks noGrp="1"/>
          </p:cNvSpPr>
          <p:nvPr>
            <p:ph type="body" orient="vert" idx="1"/>
          </p:nvPr>
        </p:nvSpPr>
        <p:spPr>
          <a:xfrm>
            <a:off x="838200" y="1397765"/>
            <a:ext cx="10515600" cy="4779198"/>
          </a:xfrm>
        </p:spPr>
        <p:txBody>
          <a:bodyPr vert="eaVert"/>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99D5E-B0E9-463A-893C-3322F3B6E33B}"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pPr/>
              <a:t>‹#›</a:t>
            </a:fld>
            <a:endParaRPr lang="en-US"/>
          </a:p>
        </p:txBody>
      </p:sp>
      <p:pic>
        <p:nvPicPr>
          <p:cNvPr id="10" name="Picture 9"/>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9" name="Group 8"/>
          <p:cNvGrpSpPr/>
          <p:nvPr/>
        </p:nvGrpSpPr>
        <p:grpSpPr>
          <a:xfrm>
            <a:off x="1" y="-2"/>
            <a:ext cx="12192000" cy="246889"/>
            <a:chOff x="1" y="-2"/>
            <a:chExt cx="9144000" cy="246889"/>
          </a:xfrm>
        </p:grpSpPr>
        <p:sp>
          <p:nvSpPr>
            <p:cNvPr id="11" name="Rectangle 10"/>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8845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99D5E-B0E9-463A-893C-3322F3B6E33B}"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pPr/>
              <a:t>‹#›</a:t>
            </a:fld>
            <a:endParaRPr lang="en-US"/>
          </a:p>
        </p:txBody>
      </p:sp>
      <p:pic>
        <p:nvPicPr>
          <p:cNvPr id="10" name="Picture 9"/>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9" name="Group 8"/>
          <p:cNvGrpSpPr/>
          <p:nvPr/>
        </p:nvGrpSpPr>
        <p:grpSpPr>
          <a:xfrm>
            <a:off x="1" y="-2"/>
            <a:ext cx="12192000" cy="246889"/>
            <a:chOff x="1" y="-2"/>
            <a:chExt cx="9144000" cy="246889"/>
          </a:xfrm>
        </p:grpSpPr>
        <p:sp>
          <p:nvSpPr>
            <p:cNvPr id="11" name="Rectangle 10"/>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521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sp>
        <p:nvSpPr>
          <p:cNvPr id="8" name="Rectangle 7"/>
          <p:cNvSpPr/>
          <p:nvPr/>
        </p:nvSpPr>
        <p:spPr>
          <a:xfrm>
            <a:off x="0" y="-1"/>
            <a:ext cx="12192000" cy="4680855"/>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3" name="Subtitle 2"/>
          <p:cNvSpPr>
            <a:spLocks noGrp="1"/>
          </p:cNvSpPr>
          <p:nvPr>
            <p:ph type="subTitle" idx="1" hasCustomPrompt="1"/>
          </p:nvPr>
        </p:nvSpPr>
        <p:spPr>
          <a:xfrm>
            <a:off x="838200" y="2587528"/>
            <a:ext cx="10515600" cy="809188"/>
          </a:xfrm>
        </p:spPr>
        <p:txBody>
          <a:bodyPr>
            <a:noAutofit/>
          </a:bodyPr>
          <a:lstStyle>
            <a:lvl1pPr marL="0" indent="0" algn="l">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p>
        </p:txBody>
      </p:sp>
      <p:sp>
        <p:nvSpPr>
          <p:cNvPr id="4" name="Date Placeholder 3"/>
          <p:cNvSpPr>
            <a:spLocks noGrp="1"/>
          </p:cNvSpPr>
          <p:nvPr>
            <p:ph type="dt" sz="half" idx="10"/>
          </p:nvPr>
        </p:nvSpPr>
        <p:spPr/>
        <p:txBody>
          <a:bodyPr/>
          <a:lstStyle/>
          <a:p>
            <a:fld id="{20299D5E-B0E9-463A-893C-3322F3B6E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sp>
        <p:nvSpPr>
          <p:cNvPr id="7" name="Title Placeholder 1"/>
          <p:cNvSpPr>
            <a:spLocks noGrp="1"/>
          </p:cNvSpPr>
          <p:nvPr>
            <p:ph type="title" hasCustomPrompt="1"/>
          </p:nvPr>
        </p:nvSpPr>
        <p:spPr>
          <a:xfrm>
            <a:off x="838200" y="1008595"/>
            <a:ext cx="10515600" cy="1325563"/>
          </a:xfrm>
          <a:prstGeom prst="rect">
            <a:avLst/>
          </a:prstGeom>
        </p:spPr>
        <p:txBody>
          <a:bodyPr vert="horz" lIns="91440" tIns="45720" rIns="91440" bIns="45720" rtlCol="0" anchor="ctr">
            <a:noAutofit/>
          </a:bodyPr>
          <a:lstStyle>
            <a:lvl1pPr>
              <a:defRPr sz="6000">
                <a:solidFill>
                  <a:schemeClr val="bg1"/>
                </a:solidFill>
              </a:defRPr>
            </a:lvl1pPr>
          </a:lstStyle>
          <a:p>
            <a:r>
              <a:rPr lang="en-US"/>
              <a:t>Master title</a:t>
            </a:r>
          </a:p>
        </p:txBody>
      </p:sp>
      <p:sp>
        <p:nvSpPr>
          <p:cNvPr id="9" name="Text Placeholder 8"/>
          <p:cNvSpPr>
            <a:spLocks noGrp="1"/>
          </p:cNvSpPr>
          <p:nvPr>
            <p:ph type="body" sz="quarter" idx="13" hasCustomPrompt="1"/>
          </p:nvPr>
        </p:nvSpPr>
        <p:spPr>
          <a:xfrm>
            <a:off x="838200" y="4934226"/>
            <a:ext cx="10515600" cy="1051708"/>
          </a:xfrm>
        </p:spPr>
        <p:txBody>
          <a:bodyPr anchor="ctr">
            <a:noAutofit/>
          </a:bodyPr>
          <a:lstStyle>
            <a:lvl1pPr marL="0" indent="0" algn="r">
              <a:buFontTx/>
              <a:buNone/>
              <a:defRPr sz="2800" baseline="0"/>
            </a:lvl1pPr>
            <a:lvl2pPr marL="457200" indent="0" algn="r">
              <a:buFontTx/>
              <a:buNone/>
              <a:defRPr/>
            </a:lvl2pPr>
            <a:lvl3pPr marL="914400" indent="0" algn="r">
              <a:buFontTx/>
              <a:buNone/>
              <a:defRPr/>
            </a:lvl3pPr>
            <a:lvl4pPr marL="1371600" indent="0" algn="r">
              <a:buFontTx/>
              <a:buNone/>
              <a:defRPr/>
            </a:lvl4pPr>
            <a:lvl5pPr marL="1828800" indent="0" algn="r">
              <a:buFontTx/>
              <a:buNone/>
              <a:defRPr/>
            </a:lvl5pPr>
          </a:lstStyle>
          <a:p>
            <a:pPr lvl="0"/>
            <a:r>
              <a:rPr lang="en-US"/>
              <a:t>Click to edit author names</a:t>
            </a:r>
          </a:p>
          <a:p>
            <a:pPr lvl="0"/>
            <a:r>
              <a:rPr lang="en-US"/>
              <a:t>Click to edit date</a:t>
            </a:r>
          </a:p>
        </p:txBody>
      </p:sp>
    </p:spTree>
    <p:extLst>
      <p:ext uri="{BB962C8B-B14F-4D97-AF65-F5344CB8AC3E}">
        <p14:creationId xmlns:p14="http://schemas.microsoft.com/office/powerpoint/2010/main" val="115262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4400"/>
          </a:xfrm>
        </p:spPr>
        <p:txBody>
          <a:bodyPr/>
          <a:lstStyle/>
          <a:p>
            <a:r>
              <a:rPr lang="en-US"/>
              <a:t>Click to edit Master title style</a:t>
            </a:r>
          </a:p>
        </p:txBody>
      </p:sp>
      <p:sp>
        <p:nvSpPr>
          <p:cNvPr id="3" name="Content Placeholder 2"/>
          <p:cNvSpPr>
            <a:spLocks noGrp="1"/>
          </p:cNvSpPr>
          <p:nvPr>
            <p:ph idx="1"/>
          </p:nvPr>
        </p:nvSpPr>
        <p:spPr>
          <a:xfrm>
            <a:off x="838200" y="1397763"/>
            <a:ext cx="10515600" cy="4779200"/>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99D5E-B0E9-463A-893C-3322F3B6E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pic>
        <p:nvPicPr>
          <p:cNvPr id="12" name="Picture 11"/>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9" name="Group 8"/>
          <p:cNvGrpSpPr/>
          <p:nvPr/>
        </p:nvGrpSpPr>
        <p:grpSpPr>
          <a:xfrm>
            <a:off x="1" y="-2"/>
            <a:ext cx="12192000" cy="246889"/>
            <a:chOff x="1" y="-2"/>
            <a:chExt cx="9144000" cy="246889"/>
          </a:xfrm>
        </p:grpSpPr>
        <p:sp>
          <p:nvSpPr>
            <p:cNvPr id="10" name="Rectangle 9"/>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32371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299D5E-B0E9-463A-893C-3322F3B6E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9" name="Group 8"/>
          <p:cNvGrpSpPr/>
          <p:nvPr/>
        </p:nvGrpSpPr>
        <p:grpSpPr>
          <a:xfrm>
            <a:off x="1" y="-2"/>
            <a:ext cx="12192000" cy="246889"/>
            <a:chOff x="1" y="-2"/>
            <a:chExt cx="9144000" cy="246889"/>
          </a:xfrm>
        </p:grpSpPr>
        <p:sp>
          <p:nvSpPr>
            <p:cNvPr id="10" name="Rectangle 9"/>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887706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4400"/>
          </a:xfrm>
        </p:spPr>
        <p:txBody>
          <a:bodyPr/>
          <a:lstStyle/>
          <a:p>
            <a:r>
              <a:rPr lang="en-US"/>
              <a:t>Click to edit Master title style</a:t>
            </a:r>
          </a:p>
        </p:txBody>
      </p:sp>
      <p:sp>
        <p:nvSpPr>
          <p:cNvPr id="3" name="Content Placeholder 2"/>
          <p:cNvSpPr>
            <a:spLocks noGrp="1"/>
          </p:cNvSpPr>
          <p:nvPr>
            <p:ph sz="half" idx="1"/>
          </p:nvPr>
        </p:nvSpPr>
        <p:spPr>
          <a:xfrm>
            <a:off x="838200" y="1397765"/>
            <a:ext cx="5181600" cy="4779198"/>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97765"/>
            <a:ext cx="5181600" cy="4779198"/>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299D5E-B0E9-463A-893C-3322F3B6E33B}"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3937-5A05-4E1D-8394-81D5E38E121A}" type="slidenum">
              <a:rPr lang="en-US" smtClean="0"/>
              <a:t>‹#›</a:t>
            </a:fld>
            <a:endParaRPr lang="en-US"/>
          </a:p>
        </p:txBody>
      </p:sp>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10" name="Group 9"/>
          <p:cNvGrpSpPr/>
          <p:nvPr/>
        </p:nvGrpSpPr>
        <p:grpSpPr>
          <a:xfrm>
            <a:off x="1" y="-2"/>
            <a:ext cx="12192000" cy="246889"/>
            <a:chOff x="1" y="-2"/>
            <a:chExt cx="9144000" cy="246889"/>
          </a:xfrm>
        </p:grpSpPr>
        <p:sp>
          <p:nvSpPr>
            <p:cNvPr id="12" name="Rectangle 11"/>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807489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914400"/>
          </a:xfrm>
        </p:spPr>
        <p:txBody>
          <a:bodyPr/>
          <a:lstStyle/>
          <a:p>
            <a:r>
              <a:rPr lang="en-US"/>
              <a:t>Click to edit Master title style</a:t>
            </a:r>
          </a:p>
        </p:txBody>
      </p:sp>
      <p:sp>
        <p:nvSpPr>
          <p:cNvPr id="3" name="Text Placeholder 2"/>
          <p:cNvSpPr>
            <a:spLocks noGrp="1"/>
          </p:cNvSpPr>
          <p:nvPr>
            <p:ph type="body" idx="1"/>
          </p:nvPr>
        </p:nvSpPr>
        <p:spPr>
          <a:xfrm>
            <a:off x="839789" y="1397765"/>
            <a:ext cx="5157787" cy="792776"/>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08781"/>
            <a:ext cx="5157787" cy="3880883"/>
          </a:xfrm>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397765"/>
            <a:ext cx="5183188" cy="792776"/>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08781"/>
            <a:ext cx="5183188" cy="3880883"/>
          </a:xfrm>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299D5E-B0E9-463A-893C-3322F3B6E33B}"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73937-5A05-4E1D-8394-81D5E38E121A}" type="slidenum">
              <a:rPr lang="en-US" smtClean="0"/>
              <a:t>‹#›</a:t>
            </a:fld>
            <a:endParaRPr lang="en-US"/>
          </a:p>
        </p:txBody>
      </p:sp>
      <p:pic>
        <p:nvPicPr>
          <p:cNvPr id="13" name="Picture 12"/>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12" name="Group 11"/>
          <p:cNvGrpSpPr/>
          <p:nvPr/>
        </p:nvGrpSpPr>
        <p:grpSpPr>
          <a:xfrm>
            <a:off x="1" y="-2"/>
            <a:ext cx="12192000" cy="246889"/>
            <a:chOff x="1" y="-2"/>
            <a:chExt cx="9144000" cy="246889"/>
          </a:xfrm>
        </p:grpSpPr>
        <p:sp>
          <p:nvSpPr>
            <p:cNvPr id="14" name="Rectangle 13"/>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43311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44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0299D5E-B0E9-463A-893C-3322F3B6E33B}"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73937-5A05-4E1D-8394-81D5E38E121A}" type="slidenum">
              <a:rPr lang="en-US" smtClean="0"/>
              <a:t>‹#›</a:t>
            </a:fld>
            <a:endParaRPr lang="en-US"/>
          </a:p>
        </p:txBody>
      </p:sp>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8" name="Group 7"/>
          <p:cNvGrpSpPr/>
          <p:nvPr/>
        </p:nvGrpSpPr>
        <p:grpSpPr>
          <a:xfrm>
            <a:off x="1" y="-2"/>
            <a:ext cx="12192000" cy="246889"/>
            <a:chOff x="1" y="-2"/>
            <a:chExt cx="9144000" cy="246889"/>
          </a:xfrm>
        </p:grpSpPr>
        <p:sp>
          <p:nvSpPr>
            <p:cNvPr id="9" name="Rectangle 8"/>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797980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299D5E-B0E9-463A-893C-3322F3B6E33B}"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73937-5A05-4E1D-8394-81D5E38E121A}" type="slidenum">
              <a:rPr lang="en-US" smtClean="0"/>
              <a:t>‹#›</a:t>
            </a:fld>
            <a:endParaRPr lang="en-US"/>
          </a:p>
        </p:txBody>
      </p:sp>
      <p:pic>
        <p:nvPicPr>
          <p:cNvPr id="8" name="Picture 7"/>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7" name="Group 6"/>
          <p:cNvGrpSpPr/>
          <p:nvPr/>
        </p:nvGrpSpPr>
        <p:grpSpPr>
          <a:xfrm>
            <a:off x="1" y="-2"/>
            <a:ext cx="12192000" cy="246889"/>
            <a:chOff x="1" y="-2"/>
            <a:chExt cx="9144000" cy="246889"/>
          </a:xfrm>
        </p:grpSpPr>
        <p:sp>
          <p:nvSpPr>
            <p:cNvPr id="9" name="Rectangle 8"/>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870718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299D5E-B0E9-463A-893C-3322F3B6E33B}"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3937-5A05-4E1D-8394-81D5E38E121A}" type="slidenum">
              <a:rPr lang="en-US" smtClean="0"/>
              <a:t>‹#›</a:t>
            </a:fld>
            <a:endParaRPr lang="en-US"/>
          </a:p>
        </p:txBody>
      </p:sp>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10" name="Group 9"/>
          <p:cNvGrpSpPr/>
          <p:nvPr/>
        </p:nvGrpSpPr>
        <p:grpSpPr>
          <a:xfrm>
            <a:off x="1" y="-2"/>
            <a:ext cx="12192000" cy="246889"/>
            <a:chOff x="1" y="-2"/>
            <a:chExt cx="9144000" cy="246889"/>
          </a:xfrm>
        </p:grpSpPr>
        <p:sp>
          <p:nvSpPr>
            <p:cNvPr id="12" name="Rectangle 11"/>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215492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299D5E-B0E9-463A-893C-3322F3B6E33B}"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3937-5A05-4E1D-8394-81D5E38E121A}" type="slidenum">
              <a:rPr lang="en-US" smtClean="0"/>
              <a:t>‹#›</a:t>
            </a:fld>
            <a:endParaRPr lang="en-US"/>
          </a:p>
        </p:txBody>
      </p:sp>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10" name="Group 9"/>
          <p:cNvGrpSpPr/>
          <p:nvPr/>
        </p:nvGrpSpPr>
        <p:grpSpPr>
          <a:xfrm>
            <a:off x="1" y="-2"/>
            <a:ext cx="12192000" cy="246889"/>
            <a:chOff x="1" y="-2"/>
            <a:chExt cx="9144000" cy="246889"/>
          </a:xfrm>
        </p:grpSpPr>
        <p:sp>
          <p:nvSpPr>
            <p:cNvPr id="12" name="Rectangle 11"/>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241929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4400"/>
          </a:xfrm>
        </p:spPr>
        <p:txBody>
          <a:bodyPr/>
          <a:lstStyle/>
          <a:p>
            <a:r>
              <a:rPr lang="en-US"/>
              <a:t>Click to edit Master title style</a:t>
            </a:r>
          </a:p>
        </p:txBody>
      </p:sp>
      <p:sp>
        <p:nvSpPr>
          <p:cNvPr id="3" name="Vertical Text Placeholder 2"/>
          <p:cNvSpPr>
            <a:spLocks noGrp="1"/>
          </p:cNvSpPr>
          <p:nvPr>
            <p:ph type="body" orient="vert" idx="1"/>
          </p:nvPr>
        </p:nvSpPr>
        <p:spPr>
          <a:xfrm>
            <a:off x="838200" y="1397765"/>
            <a:ext cx="10515600" cy="4779198"/>
          </a:xfrm>
        </p:spPr>
        <p:txBody>
          <a:bodyPr vert="eaVert"/>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99D5E-B0E9-463A-893C-3322F3B6E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pic>
        <p:nvPicPr>
          <p:cNvPr id="10" name="Picture 9"/>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9" name="Group 8"/>
          <p:cNvGrpSpPr/>
          <p:nvPr/>
        </p:nvGrpSpPr>
        <p:grpSpPr>
          <a:xfrm>
            <a:off x="1" y="-2"/>
            <a:ext cx="12192000" cy="246889"/>
            <a:chOff x="1" y="-2"/>
            <a:chExt cx="9144000" cy="246889"/>
          </a:xfrm>
        </p:grpSpPr>
        <p:sp>
          <p:nvSpPr>
            <p:cNvPr id="11" name="Rectangle 10"/>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793022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99D5E-B0E9-463A-893C-3322F3B6E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pic>
        <p:nvPicPr>
          <p:cNvPr id="10" name="Picture 9"/>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9" name="Group 8"/>
          <p:cNvGrpSpPr/>
          <p:nvPr/>
        </p:nvGrpSpPr>
        <p:grpSpPr>
          <a:xfrm>
            <a:off x="1" y="-2"/>
            <a:ext cx="12192000" cy="246889"/>
            <a:chOff x="1" y="-2"/>
            <a:chExt cx="9144000" cy="246889"/>
          </a:xfrm>
        </p:grpSpPr>
        <p:sp>
          <p:nvSpPr>
            <p:cNvPr id="11" name="Rectangle 10"/>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290242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AE7D7377-0B4D-430F-8254-36CF0F30BB66}"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08E35-96DE-4B1F-9A9C-4AE7C9B95C6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625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8" name="Rectangle 7"/>
          <p:cNvSpPr/>
          <p:nvPr/>
        </p:nvSpPr>
        <p:spPr>
          <a:xfrm>
            <a:off x="0" y="1"/>
            <a:ext cx="12192000" cy="4680855"/>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3" name="Subtitle 2"/>
          <p:cNvSpPr>
            <a:spLocks noGrp="1"/>
          </p:cNvSpPr>
          <p:nvPr>
            <p:ph type="subTitle" idx="1" hasCustomPrompt="1"/>
          </p:nvPr>
        </p:nvSpPr>
        <p:spPr>
          <a:xfrm>
            <a:off x="838200" y="2587529"/>
            <a:ext cx="10515600" cy="809188"/>
          </a:xfrm>
        </p:spPr>
        <p:txBody>
          <a:bodyPr>
            <a:noAutofit/>
          </a:bodyPr>
          <a:lstStyle>
            <a:lvl1pPr marL="0" indent="0" algn="l">
              <a:buNone/>
              <a:defRPr sz="4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Master subtitle style</a:t>
            </a:r>
          </a:p>
        </p:txBody>
      </p:sp>
      <p:sp>
        <p:nvSpPr>
          <p:cNvPr id="4" name="Date Placeholder 3"/>
          <p:cNvSpPr>
            <a:spLocks noGrp="1"/>
          </p:cNvSpPr>
          <p:nvPr>
            <p:ph type="dt" sz="half" idx="10"/>
          </p:nvPr>
        </p:nvSpPr>
        <p:spPr/>
        <p:txBody>
          <a:bodyPr/>
          <a:lstStyle/>
          <a:p>
            <a:fld id="{20299D5E-B0E9-463A-893C-3322F3B6E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sp>
        <p:nvSpPr>
          <p:cNvPr id="7" name="Title Placeholder 1"/>
          <p:cNvSpPr>
            <a:spLocks noGrp="1"/>
          </p:cNvSpPr>
          <p:nvPr>
            <p:ph type="title" hasCustomPrompt="1"/>
          </p:nvPr>
        </p:nvSpPr>
        <p:spPr>
          <a:xfrm>
            <a:off x="838200" y="1008597"/>
            <a:ext cx="10515600" cy="1325563"/>
          </a:xfrm>
          <a:prstGeom prst="rect">
            <a:avLst/>
          </a:prstGeom>
        </p:spPr>
        <p:txBody>
          <a:bodyPr vert="horz" lIns="91440" tIns="45720" rIns="91440" bIns="45720" rtlCol="0" anchor="ctr">
            <a:noAutofit/>
          </a:bodyPr>
          <a:lstStyle>
            <a:lvl1pPr>
              <a:defRPr sz="6000">
                <a:solidFill>
                  <a:schemeClr val="bg1"/>
                </a:solidFill>
              </a:defRPr>
            </a:lvl1pPr>
          </a:lstStyle>
          <a:p>
            <a:r>
              <a:rPr lang="en-US"/>
              <a:t>Master title</a:t>
            </a:r>
          </a:p>
        </p:txBody>
      </p:sp>
      <p:sp>
        <p:nvSpPr>
          <p:cNvPr id="9" name="Text Placeholder 8"/>
          <p:cNvSpPr>
            <a:spLocks noGrp="1"/>
          </p:cNvSpPr>
          <p:nvPr>
            <p:ph type="body" sz="quarter" idx="13" hasCustomPrompt="1"/>
          </p:nvPr>
        </p:nvSpPr>
        <p:spPr>
          <a:xfrm>
            <a:off x="838200" y="4934227"/>
            <a:ext cx="10515600" cy="1051708"/>
          </a:xfrm>
        </p:spPr>
        <p:txBody>
          <a:bodyPr anchor="ctr">
            <a:noAutofit/>
          </a:bodyPr>
          <a:lstStyle>
            <a:lvl1pPr marL="0" indent="0" algn="r">
              <a:buFontTx/>
              <a:buNone/>
              <a:defRPr sz="2800" baseline="0"/>
            </a:lvl1pPr>
            <a:lvl2pPr marL="457189" indent="0" algn="r">
              <a:buFontTx/>
              <a:buNone/>
              <a:defRPr/>
            </a:lvl2pPr>
            <a:lvl3pPr marL="914377" indent="0" algn="r">
              <a:buFontTx/>
              <a:buNone/>
              <a:defRPr/>
            </a:lvl3pPr>
            <a:lvl4pPr marL="1371566" indent="0" algn="r">
              <a:buFontTx/>
              <a:buNone/>
              <a:defRPr/>
            </a:lvl4pPr>
            <a:lvl5pPr marL="1828754" indent="0" algn="r">
              <a:buFontTx/>
              <a:buNone/>
              <a:defRPr/>
            </a:lvl5pPr>
          </a:lstStyle>
          <a:p>
            <a:pPr lvl="0"/>
            <a:r>
              <a:rPr lang="en-US"/>
              <a:t>Click to edit author names</a:t>
            </a:r>
          </a:p>
          <a:p>
            <a:pPr lvl="0"/>
            <a:r>
              <a:rPr lang="en-US"/>
              <a:t>Click to edit date</a:t>
            </a:r>
          </a:p>
        </p:txBody>
      </p:sp>
      <p:pic>
        <p:nvPicPr>
          <p:cNvPr id="10" name="Picture 9" descr="A picture containing clipart&#10;&#10;Description automatically generated">
            <a:extLst>
              <a:ext uri="{FF2B5EF4-FFF2-40B4-BE49-F238E27FC236}">
                <a16:creationId xmlns:a16="http://schemas.microsoft.com/office/drawing/2014/main" id="{77470DD8-F71C-4EA0-9F14-613E8E597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7"/>
            <a:ext cx="1171975" cy="313307"/>
          </a:xfrm>
          <a:prstGeom prst="rect">
            <a:avLst/>
          </a:prstGeom>
        </p:spPr>
      </p:pic>
    </p:spTree>
    <p:extLst>
      <p:ext uri="{BB962C8B-B14F-4D97-AF65-F5344CB8AC3E}">
        <p14:creationId xmlns:p14="http://schemas.microsoft.com/office/powerpoint/2010/main" val="29123757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4400"/>
          </a:xfrm>
        </p:spPr>
        <p:txBody>
          <a:bodyPr/>
          <a:lstStyle/>
          <a:p>
            <a:r>
              <a:rPr lang="en-US"/>
              <a:t>Click to edit Master title style</a:t>
            </a:r>
          </a:p>
        </p:txBody>
      </p:sp>
      <p:sp>
        <p:nvSpPr>
          <p:cNvPr id="3" name="Content Placeholder 2"/>
          <p:cNvSpPr>
            <a:spLocks noGrp="1"/>
          </p:cNvSpPr>
          <p:nvPr>
            <p:ph idx="1"/>
          </p:nvPr>
        </p:nvSpPr>
        <p:spPr>
          <a:xfrm>
            <a:off x="838200" y="1397763"/>
            <a:ext cx="10515600" cy="4779200"/>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99D5E-B0E9-463A-893C-3322F3B6E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grpSp>
        <p:nvGrpSpPr>
          <p:cNvPr id="9" name="Group 8"/>
          <p:cNvGrpSpPr/>
          <p:nvPr/>
        </p:nvGrpSpPr>
        <p:grpSpPr>
          <a:xfrm>
            <a:off x="1" y="-1"/>
            <a:ext cx="12192000" cy="246889"/>
            <a:chOff x="1" y="-2"/>
            <a:chExt cx="9144000" cy="246889"/>
          </a:xfrm>
        </p:grpSpPr>
        <p:sp>
          <p:nvSpPr>
            <p:cNvPr id="10" name="Rectangle 9"/>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descr="A picture containing clipart&#10;&#10;Description automatically generated">
            <a:extLst>
              <a:ext uri="{FF2B5EF4-FFF2-40B4-BE49-F238E27FC236}">
                <a16:creationId xmlns:a16="http://schemas.microsoft.com/office/drawing/2014/main" id="{4A63321D-85BF-4EDC-852B-F64963A4AD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7"/>
            <a:ext cx="1171975" cy="313307"/>
          </a:xfrm>
          <a:prstGeom prst="rect">
            <a:avLst/>
          </a:prstGeom>
        </p:spPr>
      </p:pic>
    </p:spTree>
    <p:extLst>
      <p:ext uri="{BB962C8B-B14F-4D97-AF65-F5344CB8AC3E}">
        <p14:creationId xmlns:p14="http://schemas.microsoft.com/office/powerpoint/2010/main" val="15544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8"/>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299D5E-B0E9-463A-893C-3322F3B6E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grpSp>
        <p:nvGrpSpPr>
          <p:cNvPr id="9" name="Group 8"/>
          <p:cNvGrpSpPr/>
          <p:nvPr/>
        </p:nvGrpSpPr>
        <p:grpSpPr>
          <a:xfrm>
            <a:off x="1" y="-1"/>
            <a:ext cx="12192000" cy="246889"/>
            <a:chOff x="1" y="-2"/>
            <a:chExt cx="9144000" cy="246889"/>
          </a:xfrm>
        </p:grpSpPr>
        <p:sp>
          <p:nvSpPr>
            <p:cNvPr id="10" name="Rectangle 9"/>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8" name="Picture 17" descr="A picture containing clipart&#10;&#10;Description automatically generated">
            <a:extLst>
              <a:ext uri="{FF2B5EF4-FFF2-40B4-BE49-F238E27FC236}">
                <a16:creationId xmlns:a16="http://schemas.microsoft.com/office/drawing/2014/main" id="{593D4767-445C-40CD-849A-DFC4D47DB5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7"/>
            <a:ext cx="1171975" cy="313307"/>
          </a:xfrm>
          <a:prstGeom prst="rect">
            <a:avLst/>
          </a:prstGeom>
        </p:spPr>
      </p:pic>
    </p:spTree>
    <p:extLst>
      <p:ext uri="{BB962C8B-B14F-4D97-AF65-F5344CB8AC3E}">
        <p14:creationId xmlns:p14="http://schemas.microsoft.com/office/powerpoint/2010/main" val="17430000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914400"/>
          </a:xfrm>
        </p:spPr>
        <p:txBody>
          <a:bodyPr/>
          <a:lstStyle/>
          <a:p>
            <a:r>
              <a:rPr lang="en-US"/>
              <a:t>Click to edit Master title style</a:t>
            </a:r>
          </a:p>
        </p:txBody>
      </p:sp>
      <p:sp>
        <p:nvSpPr>
          <p:cNvPr id="3" name="Content Placeholder 2"/>
          <p:cNvSpPr>
            <a:spLocks noGrp="1"/>
          </p:cNvSpPr>
          <p:nvPr>
            <p:ph sz="half" idx="1"/>
          </p:nvPr>
        </p:nvSpPr>
        <p:spPr>
          <a:xfrm>
            <a:off x="838200" y="1397766"/>
            <a:ext cx="5181600" cy="4779199"/>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97766"/>
            <a:ext cx="5181600" cy="4779199"/>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299D5E-B0E9-463A-893C-3322F3B6E33B}"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3937-5A05-4E1D-8394-81D5E38E121A}" type="slidenum">
              <a:rPr lang="en-US" smtClean="0"/>
              <a:t>‹#›</a:t>
            </a:fld>
            <a:endParaRPr lang="en-US"/>
          </a:p>
        </p:txBody>
      </p:sp>
      <p:grpSp>
        <p:nvGrpSpPr>
          <p:cNvPr id="10" name="Group 9"/>
          <p:cNvGrpSpPr/>
          <p:nvPr/>
        </p:nvGrpSpPr>
        <p:grpSpPr>
          <a:xfrm>
            <a:off x="1" y="-1"/>
            <a:ext cx="12192000" cy="246889"/>
            <a:chOff x="1" y="-2"/>
            <a:chExt cx="9144000" cy="246889"/>
          </a:xfrm>
        </p:grpSpPr>
        <p:sp>
          <p:nvSpPr>
            <p:cNvPr id="12" name="Rectangle 11"/>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8" name="Picture 17" descr="A picture containing clipart&#10;&#10;Description automatically generated">
            <a:extLst>
              <a:ext uri="{FF2B5EF4-FFF2-40B4-BE49-F238E27FC236}">
                <a16:creationId xmlns:a16="http://schemas.microsoft.com/office/drawing/2014/main" id="{0CD6CD68-5012-430F-AA3D-D0D9350AC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6356355"/>
            <a:ext cx="1389688" cy="371509"/>
          </a:xfrm>
          <a:prstGeom prst="rect">
            <a:avLst/>
          </a:prstGeom>
        </p:spPr>
      </p:pic>
    </p:spTree>
    <p:extLst>
      <p:ext uri="{BB962C8B-B14F-4D97-AF65-F5344CB8AC3E}">
        <p14:creationId xmlns:p14="http://schemas.microsoft.com/office/powerpoint/2010/main" val="25863155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914400"/>
          </a:xfrm>
        </p:spPr>
        <p:txBody>
          <a:bodyPr/>
          <a:lstStyle/>
          <a:p>
            <a:r>
              <a:rPr lang="en-US"/>
              <a:t>Click to edit Master title style</a:t>
            </a:r>
          </a:p>
        </p:txBody>
      </p:sp>
      <p:sp>
        <p:nvSpPr>
          <p:cNvPr id="3" name="Text Placeholder 2"/>
          <p:cNvSpPr>
            <a:spLocks noGrp="1"/>
          </p:cNvSpPr>
          <p:nvPr>
            <p:ph type="body" idx="1"/>
          </p:nvPr>
        </p:nvSpPr>
        <p:spPr>
          <a:xfrm>
            <a:off x="839789" y="1397765"/>
            <a:ext cx="5157787" cy="792776"/>
          </a:xfrm>
        </p:spPr>
        <p:txBody>
          <a:bodyPr anchor="b">
            <a:noAutofit/>
          </a:bodyPr>
          <a:lstStyle>
            <a:lvl1pPr marL="0" indent="0">
              <a:buNone/>
              <a:defRPr sz="28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08784"/>
            <a:ext cx="5157787" cy="3880883"/>
          </a:xfrm>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397765"/>
            <a:ext cx="5183188" cy="792776"/>
          </a:xfrm>
        </p:spPr>
        <p:txBody>
          <a:bodyPr anchor="b">
            <a:noAutofit/>
          </a:bodyPr>
          <a:lstStyle>
            <a:lvl1pPr marL="0" indent="0">
              <a:buNone/>
              <a:defRPr sz="28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308784"/>
            <a:ext cx="5183188" cy="3880883"/>
          </a:xfrm>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299D5E-B0E9-463A-893C-3322F3B6E33B}"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73937-5A05-4E1D-8394-81D5E38E121A}" type="slidenum">
              <a:rPr lang="en-US" smtClean="0"/>
              <a:t>‹#›</a:t>
            </a:fld>
            <a:endParaRPr lang="en-US"/>
          </a:p>
        </p:txBody>
      </p:sp>
      <p:grpSp>
        <p:nvGrpSpPr>
          <p:cNvPr id="12" name="Group 11"/>
          <p:cNvGrpSpPr/>
          <p:nvPr/>
        </p:nvGrpSpPr>
        <p:grpSpPr>
          <a:xfrm>
            <a:off x="1" y="-1"/>
            <a:ext cx="12192000" cy="246889"/>
            <a:chOff x="1" y="-2"/>
            <a:chExt cx="9144000" cy="246889"/>
          </a:xfrm>
        </p:grpSpPr>
        <p:sp>
          <p:nvSpPr>
            <p:cNvPr id="14" name="Rectangle 13"/>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21" name="Picture 20" descr="A picture containing clipart&#10;&#10;Description automatically generated">
            <a:extLst>
              <a:ext uri="{FF2B5EF4-FFF2-40B4-BE49-F238E27FC236}">
                <a16:creationId xmlns:a16="http://schemas.microsoft.com/office/drawing/2014/main" id="{BC7E750D-88EF-4BCD-9584-AAA1EFE101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7"/>
            <a:ext cx="1171975" cy="313307"/>
          </a:xfrm>
          <a:prstGeom prst="rect">
            <a:avLst/>
          </a:prstGeom>
        </p:spPr>
      </p:pic>
    </p:spTree>
    <p:extLst>
      <p:ext uri="{BB962C8B-B14F-4D97-AF65-F5344CB8AC3E}">
        <p14:creationId xmlns:p14="http://schemas.microsoft.com/office/powerpoint/2010/main" val="1264869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9144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0299D5E-B0E9-463A-893C-3322F3B6E33B}"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73937-5A05-4E1D-8394-81D5E38E121A}" type="slidenum">
              <a:rPr lang="en-US" smtClean="0"/>
              <a:t>‹#›</a:t>
            </a:fld>
            <a:endParaRPr lang="en-US"/>
          </a:p>
        </p:txBody>
      </p:sp>
      <p:grpSp>
        <p:nvGrpSpPr>
          <p:cNvPr id="8" name="Group 7"/>
          <p:cNvGrpSpPr/>
          <p:nvPr/>
        </p:nvGrpSpPr>
        <p:grpSpPr>
          <a:xfrm>
            <a:off x="1" y="-1"/>
            <a:ext cx="12192000" cy="246889"/>
            <a:chOff x="1" y="-2"/>
            <a:chExt cx="9144000" cy="246889"/>
          </a:xfrm>
        </p:grpSpPr>
        <p:sp>
          <p:nvSpPr>
            <p:cNvPr id="9" name="Rectangle 8"/>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descr="A picture containing clipart&#10;&#10;Description automatically generated">
            <a:extLst>
              <a:ext uri="{FF2B5EF4-FFF2-40B4-BE49-F238E27FC236}">
                <a16:creationId xmlns:a16="http://schemas.microsoft.com/office/drawing/2014/main" id="{6A784285-7749-4A28-B1E7-D53878372C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7"/>
            <a:ext cx="1171975" cy="313307"/>
          </a:xfrm>
          <a:prstGeom prst="rect">
            <a:avLst/>
          </a:prstGeom>
        </p:spPr>
      </p:pic>
    </p:spTree>
    <p:extLst>
      <p:ext uri="{BB962C8B-B14F-4D97-AF65-F5344CB8AC3E}">
        <p14:creationId xmlns:p14="http://schemas.microsoft.com/office/powerpoint/2010/main" val="16742252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8" name="Rectangle 7"/>
          <p:cNvSpPr/>
          <p:nvPr/>
        </p:nvSpPr>
        <p:spPr>
          <a:xfrm>
            <a:off x="0" y="-1"/>
            <a:ext cx="12192000" cy="4680855"/>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3" name="Subtitle 2"/>
          <p:cNvSpPr>
            <a:spLocks noGrp="1"/>
          </p:cNvSpPr>
          <p:nvPr>
            <p:ph type="subTitle" idx="1" hasCustomPrompt="1"/>
          </p:nvPr>
        </p:nvSpPr>
        <p:spPr>
          <a:xfrm>
            <a:off x="838200" y="2587528"/>
            <a:ext cx="10515600" cy="809188"/>
          </a:xfrm>
        </p:spPr>
        <p:txBody>
          <a:bodyPr>
            <a:noAutofit/>
          </a:bodyPr>
          <a:lstStyle>
            <a:lvl1pPr marL="0" indent="0" algn="l">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p>
        </p:txBody>
      </p:sp>
      <p:sp>
        <p:nvSpPr>
          <p:cNvPr id="4" name="Date Placeholder 3"/>
          <p:cNvSpPr>
            <a:spLocks noGrp="1"/>
          </p:cNvSpPr>
          <p:nvPr>
            <p:ph type="dt" sz="half" idx="10"/>
          </p:nvPr>
        </p:nvSpPr>
        <p:spPr/>
        <p:txBody>
          <a:bodyPr/>
          <a:lstStyle/>
          <a:p>
            <a:fld id="{20299D5E-B0E9-463A-893C-3322F3B6E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sp>
        <p:nvSpPr>
          <p:cNvPr id="7" name="Title Placeholder 1"/>
          <p:cNvSpPr>
            <a:spLocks noGrp="1"/>
          </p:cNvSpPr>
          <p:nvPr>
            <p:ph type="title" hasCustomPrompt="1"/>
          </p:nvPr>
        </p:nvSpPr>
        <p:spPr>
          <a:xfrm>
            <a:off x="838200" y="1008597"/>
            <a:ext cx="10515600" cy="1325563"/>
          </a:xfrm>
          <a:prstGeom prst="rect">
            <a:avLst/>
          </a:prstGeom>
        </p:spPr>
        <p:txBody>
          <a:bodyPr vert="horz" lIns="91440" tIns="45720" rIns="91440" bIns="45720" rtlCol="0" anchor="ctr">
            <a:noAutofit/>
          </a:bodyPr>
          <a:lstStyle>
            <a:lvl1pPr>
              <a:defRPr sz="6000">
                <a:solidFill>
                  <a:schemeClr val="bg1"/>
                </a:solidFill>
              </a:defRPr>
            </a:lvl1pPr>
          </a:lstStyle>
          <a:p>
            <a:r>
              <a:rPr lang="en-US"/>
              <a:t>Master title</a:t>
            </a:r>
          </a:p>
        </p:txBody>
      </p:sp>
      <p:sp>
        <p:nvSpPr>
          <p:cNvPr id="9" name="Text Placeholder 8"/>
          <p:cNvSpPr>
            <a:spLocks noGrp="1"/>
          </p:cNvSpPr>
          <p:nvPr>
            <p:ph type="body" sz="quarter" idx="13" hasCustomPrompt="1"/>
          </p:nvPr>
        </p:nvSpPr>
        <p:spPr>
          <a:xfrm>
            <a:off x="838200" y="4934226"/>
            <a:ext cx="10515600" cy="1051708"/>
          </a:xfrm>
        </p:spPr>
        <p:txBody>
          <a:bodyPr anchor="ctr">
            <a:noAutofit/>
          </a:bodyPr>
          <a:lstStyle>
            <a:lvl1pPr marL="0" indent="0" algn="r">
              <a:buFontTx/>
              <a:buNone/>
              <a:defRPr sz="2800" baseline="0"/>
            </a:lvl1pPr>
            <a:lvl2pPr marL="457200" indent="0" algn="r">
              <a:buFontTx/>
              <a:buNone/>
              <a:defRPr/>
            </a:lvl2pPr>
            <a:lvl3pPr marL="914400" indent="0" algn="r">
              <a:buFontTx/>
              <a:buNone/>
              <a:defRPr/>
            </a:lvl3pPr>
            <a:lvl4pPr marL="1371600" indent="0" algn="r">
              <a:buFontTx/>
              <a:buNone/>
              <a:defRPr/>
            </a:lvl4pPr>
            <a:lvl5pPr marL="1828800" indent="0" algn="r">
              <a:buFontTx/>
              <a:buNone/>
              <a:defRPr/>
            </a:lvl5pPr>
          </a:lstStyle>
          <a:p>
            <a:pPr lvl="0"/>
            <a:r>
              <a:rPr lang="en-US"/>
              <a:t>Click to edit author names</a:t>
            </a:r>
          </a:p>
          <a:p>
            <a:pPr lvl="0"/>
            <a:r>
              <a:rPr lang="en-US"/>
              <a:t>Click to edit date</a:t>
            </a:r>
          </a:p>
        </p:txBody>
      </p:sp>
      <p:pic>
        <p:nvPicPr>
          <p:cNvPr id="10" name="Picture 9" descr="A picture containing clipart&#10;&#10;Description automatically generated">
            <a:extLst>
              <a:ext uri="{FF2B5EF4-FFF2-40B4-BE49-F238E27FC236}">
                <a16:creationId xmlns:a16="http://schemas.microsoft.com/office/drawing/2014/main" id="{77470DD8-F71C-4EA0-9F14-613E8E597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6"/>
            <a:ext cx="1171974" cy="313307"/>
          </a:xfrm>
          <a:prstGeom prst="rect">
            <a:avLst/>
          </a:prstGeom>
        </p:spPr>
      </p:pic>
    </p:spTree>
    <p:extLst>
      <p:ext uri="{BB962C8B-B14F-4D97-AF65-F5344CB8AC3E}">
        <p14:creationId xmlns:p14="http://schemas.microsoft.com/office/powerpoint/2010/main" val="3224378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44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0299D5E-B0E9-463A-893C-3322F3B6E33B}"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73937-5A05-4E1D-8394-81D5E38E121A}" type="slidenum">
              <a:rPr lang="en-US" smtClean="0"/>
              <a:t>‹#›</a:t>
            </a:fld>
            <a:endParaRPr lang="en-US"/>
          </a:p>
        </p:txBody>
      </p:sp>
      <p:grpSp>
        <p:nvGrpSpPr>
          <p:cNvPr id="8" name="Group 7"/>
          <p:cNvGrpSpPr/>
          <p:nvPr/>
        </p:nvGrpSpPr>
        <p:grpSpPr>
          <a:xfrm>
            <a:off x="1" y="-2"/>
            <a:ext cx="12192000" cy="246889"/>
            <a:chOff x="1" y="-2"/>
            <a:chExt cx="9144000" cy="246889"/>
          </a:xfrm>
        </p:grpSpPr>
        <p:sp>
          <p:nvSpPr>
            <p:cNvPr id="9" name="Rectangle 8"/>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descr="A picture containing clipart&#10;&#10;Description automatically generated">
            <a:extLst>
              <a:ext uri="{FF2B5EF4-FFF2-40B4-BE49-F238E27FC236}">
                <a16:creationId xmlns:a16="http://schemas.microsoft.com/office/drawing/2014/main" id="{6A784285-7749-4A28-B1E7-D53878372C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6"/>
            <a:ext cx="1171974" cy="313307"/>
          </a:xfrm>
          <a:prstGeom prst="rect">
            <a:avLst/>
          </a:prstGeom>
        </p:spPr>
      </p:pic>
    </p:spTree>
    <p:extLst>
      <p:ext uri="{BB962C8B-B14F-4D97-AF65-F5344CB8AC3E}">
        <p14:creationId xmlns:p14="http://schemas.microsoft.com/office/powerpoint/2010/main" val="2299270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299D5E-B0E9-463A-893C-3322F3B6E33B}"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73937-5A05-4E1D-8394-81D5E38E121A}" type="slidenum">
              <a:rPr lang="en-US" smtClean="0"/>
              <a:t>‹#›</a:t>
            </a:fld>
            <a:endParaRPr lang="en-US"/>
          </a:p>
        </p:txBody>
      </p:sp>
      <p:grpSp>
        <p:nvGrpSpPr>
          <p:cNvPr id="7" name="Group 6"/>
          <p:cNvGrpSpPr/>
          <p:nvPr/>
        </p:nvGrpSpPr>
        <p:grpSpPr>
          <a:xfrm>
            <a:off x="1" y="-2"/>
            <a:ext cx="12192000" cy="246889"/>
            <a:chOff x="1" y="-2"/>
            <a:chExt cx="9144000" cy="246889"/>
          </a:xfrm>
        </p:grpSpPr>
        <p:sp>
          <p:nvSpPr>
            <p:cNvPr id="9" name="Rectangle 8"/>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99294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0"/>
            <a:ext cx="6172200" cy="4873625"/>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299D5E-B0E9-463A-893C-3322F3B6E33B}"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3937-5A05-4E1D-8394-81D5E38E121A}" type="slidenum">
              <a:rPr lang="en-US" smtClean="0"/>
              <a:t>‹#›</a:t>
            </a:fld>
            <a:endParaRPr lang="en-US"/>
          </a:p>
        </p:txBody>
      </p:sp>
      <p:grpSp>
        <p:nvGrpSpPr>
          <p:cNvPr id="10" name="Group 9"/>
          <p:cNvGrpSpPr/>
          <p:nvPr/>
        </p:nvGrpSpPr>
        <p:grpSpPr>
          <a:xfrm>
            <a:off x="1" y="-1"/>
            <a:ext cx="12192000" cy="246889"/>
            <a:chOff x="1" y="-2"/>
            <a:chExt cx="9144000" cy="246889"/>
          </a:xfrm>
        </p:grpSpPr>
        <p:sp>
          <p:nvSpPr>
            <p:cNvPr id="12" name="Rectangle 11"/>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9" name="Picture 18" descr="A picture containing clipart&#10;&#10;Description automatically generated">
            <a:extLst>
              <a:ext uri="{FF2B5EF4-FFF2-40B4-BE49-F238E27FC236}">
                <a16:creationId xmlns:a16="http://schemas.microsoft.com/office/drawing/2014/main" id="{941CB424-C662-4608-9865-009BE12E1E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7"/>
            <a:ext cx="1171975" cy="313307"/>
          </a:xfrm>
          <a:prstGeom prst="rect">
            <a:avLst/>
          </a:prstGeom>
        </p:spPr>
      </p:pic>
    </p:spTree>
    <p:extLst>
      <p:ext uri="{BB962C8B-B14F-4D97-AF65-F5344CB8AC3E}">
        <p14:creationId xmlns:p14="http://schemas.microsoft.com/office/powerpoint/2010/main" val="3523610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30"/>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299D5E-B0E9-463A-893C-3322F3B6E33B}"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3937-5A05-4E1D-8394-81D5E38E121A}" type="slidenum">
              <a:rPr lang="en-US" smtClean="0"/>
              <a:t>‹#›</a:t>
            </a:fld>
            <a:endParaRPr lang="en-US"/>
          </a:p>
        </p:txBody>
      </p:sp>
      <p:grpSp>
        <p:nvGrpSpPr>
          <p:cNvPr id="10" name="Group 9"/>
          <p:cNvGrpSpPr/>
          <p:nvPr/>
        </p:nvGrpSpPr>
        <p:grpSpPr>
          <a:xfrm>
            <a:off x="1" y="-1"/>
            <a:ext cx="12192000" cy="246889"/>
            <a:chOff x="1" y="-2"/>
            <a:chExt cx="9144000" cy="246889"/>
          </a:xfrm>
        </p:grpSpPr>
        <p:sp>
          <p:nvSpPr>
            <p:cNvPr id="12" name="Rectangle 11"/>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9" name="Picture 18" descr="A picture containing clipart&#10;&#10;Description automatically generated">
            <a:extLst>
              <a:ext uri="{FF2B5EF4-FFF2-40B4-BE49-F238E27FC236}">
                <a16:creationId xmlns:a16="http://schemas.microsoft.com/office/drawing/2014/main" id="{64331F8F-3255-49F6-BF69-71612BAB99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7"/>
            <a:ext cx="1171975" cy="313307"/>
          </a:xfrm>
          <a:prstGeom prst="rect">
            <a:avLst/>
          </a:prstGeom>
        </p:spPr>
      </p:pic>
    </p:spTree>
    <p:extLst>
      <p:ext uri="{BB962C8B-B14F-4D97-AF65-F5344CB8AC3E}">
        <p14:creationId xmlns:p14="http://schemas.microsoft.com/office/powerpoint/2010/main" val="1525459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914400"/>
          </a:xfrm>
        </p:spPr>
        <p:txBody>
          <a:bodyPr/>
          <a:lstStyle/>
          <a:p>
            <a:r>
              <a:rPr lang="en-US"/>
              <a:t>Click to edit Master title style</a:t>
            </a:r>
          </a:p>
        </p:txBody>
      </p:sp>
      <p:sp>
        <p:nvSpPr>
          <p:cNvPr id="3" name="Vertical Text Placeholder 2"/>
          <p:cNvSpPr>
            <a:spLocks noGrp="1"/>
          </p:cNvSpPr>
          <p:nvPr>
            <p:ph type="body" orient="vert" idx="1"/>
          </p:nvPr>
        </p:nvSpPr>
        <p:spPr>
          <a:xfrm>
            <a:off x="838200" y="1397766"/>
            <a:ext cx="10515600" cy="4779199"/>
          </a:xfrm>
        </p:spPr>
        <p:txBody>
          <a:bodyPr vert="eaVert"/>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99D5E-B0E9-463A-893C-3322F3B6E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grpSp>
        <p:nvGrpSpPr>
          <p:cNvPr id="9" name="Group 8"/>
          <p:cNvGrpSpPr/>
          <p:nvPr/>
        </p:nvGrpSpPr>
        <p:grpSpPr>
          <a:xfrm>
            <a:off x="1" y="-1"/>
            <a:ext cx="12192000" cy="246889"/>
            <a:chOff x="1" y="-2"/>
            <a:chExt cx="9144000" cy="246889"/>
          </a:xfrm>
        </p:grpSpPr>
        <p:sp>
          <p:nvSpPr>
            <p:cNvPr id="11" name="Rectangle 10"/>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8" name="Picture 17" descr="A picture containing clipart&#10;&#10;Description automatically generated">
            <a:extLst>
              <a:ext uri="{FF2B5EF4-FFF2-40B4-BE49-F238E27FC236}">
                <a16:creationId xmlns:a16="http://schemas.microsoft.com/office/drawing/2014/main" id="{F3FA0350-0157-429F-B589-8CDE6D4ED3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7"/>
            <a:ext cx="1171975" cy="313307"/>
          </a:xfrm>
          <a:prstGeom prst="rect">
            <a:avLst/>
          </a:prstGeom>
        </p:spPr>
      </p:pic>
    </p:spTree>
    <p:extLst>
      <p:ext uri="{BB962C8B-B14F-4D97-AF65-F5344CB8AC3E}">
        <p14:creationId xmlns:p14="http://schemas.microsoft.com/office/powerpoint/2010/main" val="12493466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6"/>
            <a:ext cx="7734300" cy="5811839"/>
          </a:xfrm>
        </p:spPr>
        <p:txBody>
          <a:bodyPr vert="eaVert"/>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99D5E-B0E9-463A-893C-3322F3B6E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grpSp>
        <p:nvGrpSpPr>
          <p:cNvPr id="9" name="Group 8"/>
          <p:cNvGrpSpPr/>
          <p:nvPr/>
        </p:nvGrpSpPr>
        <p:grpSpPr>
          <a:xfrm>
            <a:off x="1" y="-1"/>
            <a:ext cx="12192000" cy="246889"/>
            <a:chOff x="1" y="-2"/>
            <a:chExt cx="9144000" cy="246889"/>
          </a:xfrm>
        </p:grpSpPr>
        <p:sp>
          <p:nvSpPr>
            <p:cNvPr id="11" name="Rectangle 10"/>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8" name="Picture 17" descr="A picture containing clipart&#10;&#10;Description automatically generated">
            <a:extLst>
              <a:ext uri="{FF2B5EF4-FFF2-40B4-BE49-F238E27FC236}">
                <a16:creationId xmlns:a16="http://schemas.microsoft.com/office/drawing/2014/main" id="{992CE021-AE53-472D-B0C5-6FBD19129A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7"/>
            <a:ext cx="1171975" cy="313307"/>
          </a:xfrm>
          <a:prstGeom prst="rect">
            <a:avLst/>
          </a:prstGeom>
        </p:spPr>
      </p:pic>
    </p:spTree>
    <p:extLst>
      <p:ext uri="{BB962C8B-B14F-4D97-AF65-F5344CB8AC3E}">
        <p14:creationId xmlns:p14="http://schemas.microsoft.com/office/powerpoint/2010/main" val="24210915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5346CC0-95BE-41A2-9E3A-3830BFDA0B24}" type="slidenum">
              <a:rPr lang="en-US"/>
              <a:pPr>
                <a:defRPr/>
              </a:pPr>
              <a:t>‹#›</a:t>
            </a:fld>
            <a:endParaRPr lang="en-US"/>
          </a:p>
        </p:txBody>
      </p:sp>
    </p:spTree>
    <p:extLst>
      <p:ext uri="{BB962C8B-B14F-4D97-AF65-F5344CB8AC3E}">
        <p14:creationId xmlns:p14="http://schemas.microsoft.com/office/powerpoint/2010/main" val="2918575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0D070C-D473-488C-AB5A-C4DAF67108D2}"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7EA34-D0BD-451D-89C2-451E4489CE6E}" type="slidenum">
              <a:rPr lang="en-US" smtClean="0"/>
              <a:t>‹#›</a:t>
            </a:fld>
            <a:endParaRPr lang="en-US"/>
          </a:p>
        </p:txBody>
      </p:sp>
    </p:spTree>
    <p:extLst>
      <p:ext uri="{BB962C8B-B14F-4D97-AF65-F5344CB8AC3E}">
        <p14:creationId xmlns:p14="http://schemas.microsoft.com/office/powerpoint/2010/main" val="28190844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299D5E-B0E9-463A-893C-3322F3B6E33B}"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3937-5A05-4E1D-8394-81D5E38E121A}" type="slidenum">
              <a:rPr lang="en-US" smtClean="0"/>
              <a:t>‹#›</a:t>
            </a:fld>
            <a:endParaRPr lang="en-US"/>
          </a:p>
        </p:txBody>
      </p:sp>
      <p:grpSp>
        <p:nvGrpSpPr>
          <p:cNvPr id="10" name="Group 9"/>
          <p:cNvGrpSpPr/>
          <p:nvPr/>
        </p:nvGrpSpPr>
        <p:grpSpPr>
          <a:xfrm>
            <a:off x="1" y="-2"/>
            <a:ext cx="12192000" cy="246889"/>
            <a:chOff x="1" y="-2"/>
            <a:chExt cx="9144000" cy="246889"/>
          </a:xfrm>
        </p:grpSpPr>
        <p:sp>
          <p:nvSpPr>
            <p:cNvPr id="12" name="Rectangle 11"/>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9" name="Picture 18" descr="A picture containing clipart&#10;&#10;Description automatically generated">
            <a:extLst>
              <a:ext uri="{FF2B5EF4-FFF2-40B4-BE49-F238E27FC236}">
                <a16:creationId xmlns:a16="http://schemas.microsoft.com/office/drawing/2014/main" id="{941CB424-C662-4608-9865-009BE12E1E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6"/>
            <a:ext cx="1171974" cy="313307"/>
          </a:xfrm>
          <a:prstGeom prst="rect">
            <a:avLst/>
          </a:prstGeom>
        </p:spPr>
      </p:pic>
    </p:spTree>
    <p:extLst>
      <p:ext uri="{BB962C8B-B14F-4D97-AF65-F5344CB8AC3E}">
        <p14:creationId xmlns:p14="http://schemas.microsoft.com/office/powerpoint/2010/main" val="37329589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299D5E-B0E9-463A-893C-3322F3B6E33B}"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3937-5A05-4E1D-8394-81D5E38E121A}" type="slidenum">
              <a:rPr lang="en-US" smtClean="0"/>
              <a:t>‹#›</a:t>
            </a:fld>
            <a:endParaRPr lang="en-US"/>
          </a:p>
        </p:txBody>
      </p:sp>
      <p:grpSp>
        <p:nvGrpSpPr>
          <p:cNvPr id="10" name="Group 9"/>
          <p:cNvGrpSpPr/>
          <p:nvPr/>
        </p:nvGrpSpPr>
        <p:grpSpPr>
          <a:xfrm>
            <a:off x="1" y="-2"/>
            <a:ext cx="12192000" cy="246889"/>
            <a:chOff x="1" y="-2"/>
            <a:chExt cx="9144000" cy="246889"/>
          </a:xfrm>
        </p:grpSpPr>
        <p:sp>
          <p:nvSpPr>
            <p:cNvPr id="12" name="Rectangle 11"/>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9" name="Picture 18" descr="A picture containing clipart&#10;&#10;Description automatically generated">
            <a:extLst>
              <a:ext uri="{FF2B5EF4-FFF2-40B4-BE49-F238E27FC236}">
                <a16:creationId xmlns:a16="http://schemas.microsoft.com/office/drawing/2014/main" id="{64331F8F-3255-49F6-BF69-71612BAB99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6"/>
            <a:ext cx="1171974" cy="313307"/>
          </a:xfrm>
          <a:prstGeom prst="rect">
            <a:avLst/>
          </a:prstGeom>
        </p:spPr>
      </p:pic>
    </p:spTree>
    <p:extLst>
      <p:ext uri="{BB962C8B-B14F-4D97-AF65-F5344CB8AC3E}">
        <p14:creationId xmlns:p14="http://schemas.microsoft.com/office/powerpoint/2010/main" val="3738405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3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4400"/>
          </a:xfrm>
        </p:spPr>
        <p:txBody>
          <a:bodyPr/>
          <a:lstStyle/>
          <a:p>
            <a:r>
              <a:rPr lang="en-US"/>
              <a:t>Click to edit Master title style</a:t>
            </a:r>
          </a:p>
        </p:txBody>
      </p:sp>
      <p:sp>
        <p:nvSpPr>
          <p:cNvPr id="3" name="Vertical Text Placeholder 2"/>
          <p:cNvSpPr>
            <a:spLocks noGrp="1"/>
          </p:cNvSpPr>
          <p:nvPr>
            <p:ph type="body" orient="vert" idx="1"/>
          </p:nvPr>
        </p:nvSpPr>
        <p:spPr>
          <a:xfrm>
            <a:off x="838200" y="1397765"/>
            <a:ext cx="10515600" cy="4779198"/>
          </a:xfrm>
        </p:spPr>
        <p:txBody>
          <a:bodyPr vert="eaVert"/>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99D5E-B0E9-463A-893C-3322F3B6E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grpSp>
        <p:nvGrpSpPr>
          <p:cNvPr id="9" name="Group 8"/>
          <p:cNvGrpSpPr/>
          <p:nvPr/>
        </p:nvGrpSpPr>
        <p:grpSpPr>
          <a:xfrm>
            <a:off x="1" y="-2"/>
            <a:ext cx="12192000" cy="246889"/>
            <a:chOff x="1" y="-2"/>
            <a:chExt cx="9144000" cy="246889"/>
          </a:xfrm>
        </p:grpSpPr>
        <p:sp>
          <p:nvSpPr>
            <p:cNvPr id="11" name="Rectangle 10"/>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8" name="Picture 17" descr="A picture containing clipart&#10;&#10;Description automatically generated">
            <a:extLst>
              <a:ext uri="{FF2B5EF4-FFF2-40B4-BE49-F238E27FC236}">
                <a16:creationId xmlns:a16="http://schemas.microsoft.com/office/drawing/2014/main" id="{F3FA0350-0157-429F-B589-8CDE6D4ED3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6"/>
            <a:ext cx="1171974" cy="313307"/>
          </a:xfrm>
          <a:prstGeom prst="rect">
            <a:avLst/>
          </a:prstGeom>
        </p:spPr>
      </p:pic>
    </p:spTree>
    <p:extLst>
      <p:ext uri="{BB962C8B-B14F-4D97-AF65-F5344CB8AC3E}">
        <p14:creationId xmlns:p14="http://schemas.microsoft.com/office/powerpoint/2010/main" val="33464283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99D5E-B0E9-463A-893C-3322F3B6E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grpSp>
        <p:nvGrpSpPr>
          <p:cNvPr id="9" name="Group 8"/>
          <p:cNvGrpSpPr/>
          <p:nvPr/>
        </p:nvGrpSpPr>
        <p:grpSpPr>
          <a:xfrm>
            <a:off x="1" y="-2"/>
            <a:ext cx="12192000" cy="246889"/>
            <a:chOff x="1" y="-2"/>
            <a:chExt cx="9144000" cy="246889"/>
          </a:xfrm>
        </p:grpSpPr>
        <p:sp>
          <p:nvSpPr>
            <p:cNvPr id="11" name="Rectangle 10"/>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8" name="Picture 17" descr="A picture containing clipart&#10;&#10;Description automatically generated">
            <a:extLst>
              <a:ext uri="{FF2B5EF4-FFF2-40B4-BE49-F238E27FC236}">
                <a16:creationId xmlns:a16="http://schemas.microsoft.com/office/drawing/2014/main" id="{992CE021-AE53-472D-B0C5-6FBD19129A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6"/>
            <a:ext cx="1171974" cy="313307"/>
          </a:xfrm>
          <a:prstGeom prst="rect">
            <a:avLst/>
          </a:prstGeom>
        </p:spPr>
      </p:pic>
    </p:spTree>
    <p:extLst>
      <p:ext uri="{BB962C8B-B14F-4D97-AF65-F5344CB8AC3E}">
        <p14:creationId xmlns:p14="http://schemas.microsoft.com/office/powerpoint/2010/main" val="163628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4400"/>
          </a:xfrm>
        </p:spPr>
        <p:txBody>
          <a:bodyPr/>
          <a:lstStyle/>
          <a:p>
            <a:r>
              <a:rPr lang="en-US"/>
              <a:t>Click to edit Master title style</a:t>
            </a:r>
          </a:p>
        </p:txBody>
      </p:sp>
      <p:sp>
        <p:nvSpPr>
          <p:cNvPr id="3" name="Content Placeholder 2"/>
          <p:cNvSpPr>
            <a:spLocks noGrp="1"/>
          </p:cNvSpPr>
          <p:nvPr>
            <p:ph sz="half" idx="1"/>
          </p:nvPr>
        </p:nvSpPr>
        <p:spPr>
          <a:xfrm>
            <a:off x="838200" y="1397765"/>
            <a:ext cx="5181600" cy="4779198"/>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97765"/>
            <a:ext cx="5181600" cy="4779198"/>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299D5E-B0E9-463A-893C-3322F3B6E33B}"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3937-5A05-4E1D-8394-81D5E38E121A}" type="slidenum">
              <a:rPr lang="en-US" smtClean="0"/>
              <a:t>‹#›</a:t>
            </a:fld>
            <a:endParaRPr lang="en-US"/>
          </a:p>
        </p:txBody>
      </p:sp>
      <p:grpSp>
        <p:nvGrpSpPr>
          <p:cNvPr id="10" name="Group 9"/>
          <p:cNvGrpSpPr/>
          <p:nvPr/>
        </p:nvGrpSpPr>
        <p:grpSpPr>
          <a:xfrm>
            <a:off x="1" y="-2"/>
            <a:ext cx="12192000" cy="246889"/>
            <a:chOff x="1" y="-2"/>
            <a:chExt cx="9144000" cy="246889"/>
          </a:xfrm>
        </p:grpSpPr>
        <p:sp>
          <p:nvSpPr>
            <p:cNvPr id="12" name="Rectangle 11"/>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8" name="Picture 17" descr="A picture containing clipart&#10;&#10;Description automatically generated">
            <a:extLst>
              <a:ext uri="{FF2B5EF4-FFF2-40B4-BE49-F238E27FC236}">
                <a16:creationId xmlns:a16="http://schemas.microsoft.com/office/drawing/2014/main" id="{0CD6CD68-5012-430F-AA3D-D0D9350AC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6356354"/>
            <a:ext cx="1389688" cy="371509"/>
          </a:xfrm>
          <a:prstGeom prst="rect">
            <a:avLst/>
          </a:prstGeom>
        </p:spPr>
      </p:pic>
    </p:spTree>
    <p:extLst>
      <p:ext uri="{BB962C8B-B14F-4D97-AF65-F5344CB8AC3E}">
        <p14:creationId xmlns:p14="http://schemas.microsoft.com/office/powerpoint/2010/main" val="3066702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6852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914400"/>
          </a:xfrm>
        </p:spPr>
        <p:txBody>
          <a:bodyPr/>
          <a:lstStyle/>
          <a:p>
            <a:r>
              <a:rPr lang="en-US"/>
              <a:t>Click to edit Master title style</a:t>
            </a:r>
          </a:p>
        </p:txBody>
      </p:sp>
      <p:sp>
        <p:nvSpPr>
          <p:cNvPr id="3" name="Text Placeholder 2"/>
          <p:cNvSpPr>
            <a:spLocks noGrp="1"/>
          </p:cNvSpPr>
          <p:nvPr>
            <p:ph type="body" idx="1"/>
          </p:nvPr>
        </p:nvSpPr>
        <p:spPr>
          <a:xfrm>
            <a:off x="839789" y="1397765"/>
            <a:ext cx="5157787" cy="792776"/>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08783"/>
            <a:ext cx="5157787" cy="3880883"/>
          </a:xfrm>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397765"/>
            <a:ext cx="5183188" cy="792776"/>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308783"/>
            <a:ext cx="5183188" cy="3880883"/>
          </a:xfrm>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299D5E-B0E9-463A-893C-3322F3B6E33B}"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73937-5A05-4E1D-8394-81D5E38E121A}" type="slidenum">
              <a:rPr lang="en-US" smtClean="0"/>
              <a:t>‹#›</a:t>
            </a:fld>
            <a:endParaRPr lang="en-US"/>
          </a:p>
        </p:txBody>
      </p:sp>
      <p:grpSp>
        <p:nvGrpSpPr>
          <p:cNvPr id="12" name="Group 11"/>
          <p:cNvGrpSpPr/>
          <p:nvPr/>
        </p:nvGrpSpPr>
        <p:grpSpPr>
          <a:xfrm>
            <a:off x="1" y="-2"/>
            <a:ext cx="12192000" cy="246889"/>
            <a:chOff x="1" y="-2"/>
            <a:chExt cx="9144000" cy="246889"/>
          </a:xfrm>
        </p:grpSpPr>
        <p:sp>
          <p:nvSpPr>
            <p:cNvPr id="14" name="Rectangle 13"/>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21" name="Picture 20" descr="A picture containing clipart&#10;&#10;Description automatically generated">
            <a:extLst>
              <a:ext uri="{FF2B5EF4-FFF2-40B4-BE49-F238E27FC236}">
                <a16:creationId xmlns:a16="http://schemas.microsoft.com/office/drawing/2014/main" id="{BC7E750D-88EF-4BCD-9584-AAA1EFE101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6"/>
            <a:ext cx="1171974" cy="313307"/>
          </a:xfrm>
          <a:prstGeom prst="rect">
            <a:avLst/>
          </a:prstGeom>
        </p:spPr>
      </p:pic>
    </p:spTree>
    <p:extLst>
      <p:ext uri="{BB962C8B-B14F-4D97-AF65-F5344CB8AC3E}">
        <p14:creationId xmlns:p14="http://schemas.microsoft.com/office/powerpoint/2010/main" val="26534974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4400"/>
          </a:xfrm>
        </p:spPr>
        <p:txBody>
          <a:bodyPr/>
          <a:lstStyle/>
          <a:p>
            <a:r>
              <a:rPr lang="en-US"/>
              <a:t>Click to edit Master title style</a:t>
            </a:r>
          </a:p>
        </p:txBody>
      </p:sp>
      <p:sp>
        <p:nvSpPr>
          <p:cNvPr id="3" name="Content Placeholder 2"/>
          <p:cNvSpPr>
            <a:spLocks noGrp="1"/>
          </p:cNvSpPr>
          <p:nvPr>
            <p:ph idx="1"/>
          </p:nvPr>
        </p:nvSpPr>
        <p:spPr>
          <a:xfrm>
            <a:off x="838200" y="1397763"/>
            <a:ext cx="10515600" cy="4779200"/>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99D5E-B0E9-463A-893C-3322F3B6E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grpSp>
        <p:nvGrpSpPr>
          <p:cNvPr id="9" name="Group 8"/>
          <p:cNvGrpSpPr/>
          <p:nvPr/>
        </p:nvGrpSpPr>
        <p:grpSpPr>
          <a:xfrm>
            <a:off x="1" y="-2"/>
            <a:ext cx="12192000" cy="246889"/>
            <a:chOff x="1" y="-2"/>
            <a:chExt cx="9144000" cy="246889"/>
          </a:xfrm>
        </p:grpSpPr>
        <p:sp>
          <p:nvSpPr>
            <p:cNvPr id="10" name="Rectangle 9"/>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descr="A picture containing clipart&#10;&#10;Description automatically generated">
            <a:extLst>
              <a:ext uri="{FF2B5EF4-FFF2-40B4-BE49-F238E27FC236}">
                <a16:creationId xmlns:a16="http://schemas.microsoft.com/office/drawing/2014/main" id="{4A63321D-85BF-4EDC-852B-F64963A4AD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6"/>
            <a:ext cx="1171974" cy="313307"/>
          </a:xfrm>
          <a:prstGeom prst="rect">
            <a:avLst/>
          </a:prstGeom>
        </p:spPr>
      </p:pic>
    </p:spTree>
    <p:extLst>
      <p:ext uri="{BB962C8B-B14F-4D97-AF65-F5344CB8AC3E}">
        <p14:creationId xmlns:p14="http://schemas.microsoft.com/office/powerpoint/2010/main" val="1106121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299D5E-B0E9-463A-893C-3322F3B6E33B}"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grpSp>
        <p:nvGrpSpPr>
          <p:cNvPr id="9" name="Group 8"/>
          <p:cNvGrpSpPr/>
          <p:nvPr/>
        </p:nvGrpSpPr>
        <p:grpSpPr>
          <a:xfrm>
            <a:off x="1" y="-2"/>
            <a:ext cx="12192000" cy="246889"/>
            <a:chOff x="1" y="-2"/>
            <a:chExt cx="9144000" cy="246889"/>
          </a:xfrm>
        </p:grpSpPr>
        <p:sp>
          <p:nvSpPr>
            <p:cNvPr id="10" name="Rectangle 9"/>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8" name="Picture 17" descr="A picture containing clipart&#10;&#10;Description automatically generated">
            <a:extLst>
              <a:ext uri="{FF2B5EF4-FFF2-40B4-BE49-F238E27FC236}">
                <a16:creationId xmlns:a16="http://schemas.microsoft.com/office/drawing/2014/main" id="{593D4767-445C-40CD-849A-DFC4D47DB5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9914" y="6414556"/>
            <a:ext cx="1171974" cy="313307"/>
          </a:xfrm>
          <a:prstGeom prst="rect">
            <a:avLst/>
          </a:prstGeom>
        </p:spPr>
      </p:pic>
    </p:spTree>
    <p:extLst>
      <p:ext uri="{BB962C8B-B14F-4D97-AF65-F5344CB8AC3E}">
        <p14:creationId xmlns:p14="http://schemas.microsoft.com/office/powerpoint/2010/main" val="2722401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Rectangle 7"/>
          <p:cNvSpPr/>
          <p:nvPr/>
        </p:nvSpPr>
        <p:spPr>
          <a:xfrm>
            <a:off x="0" y="-1"/>
            <a:ext cx="12192000" cy="4680855"/>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Subtitle 2"/>
          <p:cNvSpPr>
            <a:spLocks noGrp="1"/>
          </p:cNvSpPr>
          <p:nvPr>
            <p:ph type="subTitle" idx="1" hasCustomPrompt="1"/>
          </p:nvPr>
        </p:nvSpPr>
        <p:spPr>
          <a:xfrm>
            <a:off x="838200" y="2587528"/>
            <a:ext cx="10515600" cy="809188"/>
          </a:xfrm>
        </p:spPr>
        <p:txBody>
          <a:bodyPr>
            <a:noAutofit/>
          </a:bodyPr>
          <a:lstStyle>
            <a:lvl1pPr marL="0" indent="0" algn="l">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p>
        </p:txBody>
      </p:sp>
      <p:sp>
        <p:nvSpPr>
          <p:cNvPr id="4" name="Date Placeholder 3"/>
          <p:cNvSpPr>
            <a:spLocks noGrp="1"/>
          </p:cNvSpPr>
          <p:nvPr>
            <p:ph type="dt" sz="half" idx="10"/>
          </p:nvPr>
        </p:nvSpPr>
        <p:spPr/>
        <p:txBody>
          <a:bodyPr/>
          <a:lstStyle/>
          <a:p>
            <a:fld id="{879213B2-C8D3-3548-9A50-FF5E740E60C6}"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sp>
        <p:nvSpPr>
          <p:cNvPr id="7" name="Title Placeholder 1"/>
          <p:cNvSpPr>
            <a:spLocks noGrp="1"/>
          </p:cNvSpPr>
          <p:nvPr>
            <p:ph type="title" hasCustomPrompt="1"/>
          </p:nvPr>
        </p:nvSpPr>
        <p:spPr>
          <a:xfrm>
            <a:off x="838200" y="1008595"/>
            <a:ext cx="10515600" cy="1325563"/>
          </a:xfrm>
          <a:prstGeom prst="rect">
            <a:avLst/>
          </a:prstGeom>
        </p:spPr>
        <p:txBody>
          <a:bodyPr vert="horz" lIns="91440" tIns="45720" rIns="91440" bIns="45720" rtlCol="0" anchor="ctr">
            <a:noAutofit/>
          </a:bodyPr>
          <a:lstStyle>
            <a:lvl1pPr>
              <a:defRPr sz="6000">
                <a:solidFill>
                  <a:schemeClr val="bg1"/>
                </a:solidFill>
              </a:defRPr>
            </a:lvl1pPr>
          </a:lstStyle>
          <a:p>
            <a:r>
              <a:rPr lang="en-US"/>
              <a:t>Master title</a:t>
            </a:r>
          </a:p>
        </p:txBody>
      </p:sp>
      <p:sp>
        <p:nvSpPr>
          <p:cNvPr id="9" name="Text Placeholder 8"/>
          <p:cNvSpPr>
            <a:spLocks noGrp="1"/>
          </p:cNvSpPr>
          <p:nvPr>
            <p:ph type="body" sz="quarter" idx="13" hasCustomPrompt="1"/>
          </p:nvPr>
        </p:nvSpPr>
        <p:spPr>
          <a:xfrm>
            <a:off x="838200" y="4934226"/>
            <a:ext cx="10515600" cy="1051708"/>
          </a:xfrm>
        </p:spPr>
        <p:txBody>
          <a:bodyPr anchor="ctr">
            <a:noAutofit/>
          </a:bodyPr>
          <a:lstStyle>
            <a:lvl1pPr marL="0" indent="0" algn="r">
              <a:buFontTx/>
              <a:buNone/>
              <a:defRPr sz="2800" baseline="0"/>
            </a:lvl1pPr>
            <a:lvl2pPr marL="457200" indent="0" algn="r">
              <a:buFontTx/>
              <a:buNone/>
              <a:defRPr/>
            </a:lvl2pPr>
            <a:lvl3pPr marL="914400" indent="0" algn="r">
              <a:buFontTx/>
              <a:buNone/>
              <a:defRPr/>
            </a:lvl3pPr>
            <a:lvl4pPr marL="1371600" indent="0" algn="r">
              <a:buFontTx/>
              <a:buNone/>
              <a:defRPr/>
            </a:lvl4pPr>
            <a:lvl5pPr marL="1828800" indent="0" algn="r">
              <a:buFontTx/>
              <a:buNone/>
              <a:defRPr/>
            </a:lvl5pPr>
          </a:lstStyle>
          <a:p>
            <a:pPr lvl="0"/>
            <a:r>
              <a:rPr lang="en-US"/>
              <a:t>Click to edit author names</a:t>
            </a:r>
          </a:p>
          <a:p>
            <a:pPr lvl="0"/>
            <a:r>
              <a:rPr lang="en-US"/>
              <a:t>Click to edit date</a:t>
            </a:r>
          </a:p>
        </p:txBody>
      </p:sp>
      <p:pic>
        <p:nvPicPr>
          <p:cNvPr id="10" name="Picture 9" descr="A close up of a sign&#10;&#10;Description automatically generated">
            <a:extLst>
              <a:ext uri="{FF2B5EF4-FFF2-40B4-BE49-F238E27FC236}">
                <a16:creationId xmlns:a16="http://schemas.microsoft.com/office/drawing/2014/main" id="{50916FF9-2507-B148-ACC4-0E056B852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19162" y="6378629"/>
            <a:ext cx="1698404" cy="340742"/>
          </a:xfrm>
          <a:prstGeom prst="rect">
            <a:avLst/>
          </a:prstGeom>
        </p:spPr>
      </p:pic>
    </p:spTree>
    <p:extLst>
      <p:ext uri="{BB962C8B-B14F-4D97-AF65-F5344CB8AC3E}">
        <p14:creationId xmlns:p14="http://schemas.microsoft.com/office/powerpoint/2010/main" val="1193697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4400"/>
          </a:xfrm>
        </p:spPr>
        <p:txBody>
          <a:bodyPr/>
          <a:lstStyle/>
          <a:p>
            <a:r>
              <a:rPr lang="en-US"/>
              <a:t>Click to edit Master title style</a:t>
            </a:r>
          </a:p>
        </p:txBody>
      </p:sp>
      <p:sp>
        <p:nvSpPr>
          <p:cNvPr id="3" name="Content Placeholder 2"/>
          <p:cNvSpPr>
            <a:spLocks noGrp="1"/>
          </p:cNvSpPr>
          <p:nvPr>
            <p:ph idx="1"/>
          </p:nvPr>
        </p:nvSpPr>
        <p:spPr>
          <a:xfrm>
            <a:off x="838200" y="1397764"/>
            <a:ext cx="10515600" cy="3095579"/>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895600" y="6356352"/>
            <a:ext cx="2743200" cy="365125"/>
          </a:xfrm>
        </p:spPr>
        <p:txBody>
          <a:bodyPr/>
          <a:lstStyle/>
          <a:p>
            <a:fld id="{19356339-0E0A-6546-A0AB-9BBD5539F3AF}" type="datetime1">
              <a:rPr lang="en-US" smtClean="0"/>
              <a:t>1/25/2024</a:t>
            </a:fld>
            <a:endParaRPr lang="en-US"/>
          </a:p>
        </p:txBody>
      </p:sp>
      <p:sp>
        <p:nvSpPr>
          <p:cNvPr id="5" name="Footer Placeholder 4"/>
          <p:cNvSpPr>
            <a:spLocks noGrp="1"/>
          </p:cNvSpPr>
          <p:nvPr>
            <p:ph type="ftr" sz="quarter" idx="11"/>
          </p:nvPr>
        </p:nvSpPr>
        <p:spPr>
          <a:xfrm>
            <a:off x="6096000" y="6356352"/>
            <a:ext cx="4114800" cy="365125"/>
          </a:xfrm>
        </p:spPr>
        <p:txBody>
          <a:bodyPr/>
          <a:lstStyle/>
          <a:p>
            <a:endParaRPr lang="en-US"/>
          </a:p>
        </p:txBody>
      </p:sp>
      <p:grpSp>
        <p:nvGrpSpPr>
          <p:cNvPr id="9" name="Group 8"/>
          <p:cNvGrpSpPr/>
          <p:nvPr/>
        </p:nvGrpSpPr>
        <p:grpSpPr>
          <a:xfrm>
            <a:off x="1" y="-2"/>
            <a:ext cx="12192000" cy="246889"/>
            <a:chOff x="1" y="-2"/>
            <a:chExt cx="9144000" cy="246889"/>
          </a:xfrm>
        </p:grpSpPr>
        <p:sp>
          <p:nvSpPr>
            <p:cNvPr id="10" name="Rectangle 9"/>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A close up of a sign&#10;&#10;Description automatically generated">
            <a:extLst>
              <a:ext uri="{FF2B5EF4-FFF2-40B4-BE49-F238E27FC236}">
                <a16:creationId xmlns:a16="http://schemas.microsoft.com/office/drawing/2014/main" id="{E204E8BF-3014-8845-88FD-4C6C241F4D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19162" y="6378629"/>
            <a:ext cx="1698404" cy="340742"/>
          </a:xfrm>
          <a:prstGeom prst="rect">
            <a:avLst/>
          </a:prstGeom>
        </p:spPr>
      </p:pic>
      <p:sp>
        <p:nvSpPr>
          <p:cNvPr id="18" name="Text Placeholder 8">
            <a:extLst>
              <a:ext uri="{FF2B5EF4-FFF2-40B4-BE49-F238E27FC236}">
                <a16:creationId xmlns:a16="http://schemas.microsoft.com/office/drawing/2014/main" id="{D9FD42E3-DCFC-C844-B97B-FD3871F6DA01}"/>
              </a:ext>
            </a:extLst>
          </p:cNvPr>
          <p:cNvSpPr>
            <a:spLocks noGrp="1"/>
          </p:cNvSpPr>
          <p:nvPr>
            <p:ph type="body" sz="quarter" idx="13" hasCustomPrompt="1"/>
          </p:nvPr>
        </p:nvSpPr>
        <p:spPr>
          <a:xfrm>
            <a:off x="838200" y="365124"/>
            <a:ext cx="10515600" cy="1051708"/>
          </a:xfrm>
        </p:spPr>
        <p:txBody>
          <a:bodyPr anchor="ctr">
            <a:noAutofit/>
          </a:bodyPr>
          <a:lstStyle>
            <a:lvl1pPr marL="0" indent="0" algn="r">
              <a:buFontTx/>
              <a:buNone/>
              <a:defRPr sz="2800" baseline="0"/>
            </a:lvl1pPr>
            <a:lvl2pPr marL="457200" indent="0" algn="r">
              <a:buFontTx/>
              <a:buNone/>
              <a:defRPr/>
            </a:lvl2pPr>
            <a:lvl3pPr marL="914400" indent="0" algn="r">
              <a:buFontTx/>
              <a:buNone/>
              <a:defRPr/>
            </a:lvl3pPr>
            <a:lvl4pPr marL="1371600" indent="0" algn="r">
              <a:buFontTx/>
              <a:buNone/>
              <a:defRPr/>
            </a:lvl4pPr>
            <a:lvl5pPr marL="1828800" indent="0" algn="r">
              <a:buFontTx/>
              <a:buNone/>
              <a:defRPr/>
            </a:lvl5pPr>
          </a:lstStyle>
          <a:p>
            <a:pPr lvl="0"/>
            <a:r>
              <a:rPr lang="en-US"/>
              <a:t>Click to edit author names</a:t>
            </a:r>
          </a:p>
          <a:p>
            <a:pPr lvl="0"/>
            <a:r>
              <a:rPr lang="en-US"/>
              <a:t>Click to edit date</a:t>
            </a:r>
          </a:p>
        </p:txBody>
      </p:sp>
    </p:spTree>
    <p:extLst>
      <p:ext uri="{BB962C8B-B14F-4D97-AF65-F5344CB8AC3E}">
        <p14:creationId xmlns:p14="http://schemas.microsoft.com/office/powerpoint/2010/main" val="12250532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CD9E87-7ADC-6444-B637-0614D3D9DC1B}"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9" name="Group 8"/>
          <p:cNvGrpSpPr/>
          <p:nvPr/>
        </p:nvGrpSpPr>
        <p:grpSpPr>
          <a:xfrm>
            <a:off x="1" y="-2"/>
            <a:ext cx="12192000" cy="246889"/>
            <a:chOff x="1" y="-2"/>
            <a:chExt cx="9144000" cy="246889"/>
          </a:xfrm>
        </p:grpSpPr>
        <p:sp>
          <p:nvSpPr>
            <p:cNvPr id="10" name="Rectangle 9"/>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55574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4400"/>
          </a:xfrm>
        </p:spPr>
        <p:txBody>
          <a:bodyPr/>
          <a:lstStyle/>
          <a:p>
            <a:r>
              <a:rPr lang="en-US"/>
              <a:t>Click to edit Master title style</a:t>
            </a:r>
          </a:p>
        </p:txBody>
      </p:sp>
      <p:sp>
        <p:nvSpPr>
          <p:cNvPr id="3" name="Content Placeholder 2"/>
          <p:cNvSpPr>
            <a:spLocks noGrp="1"/>
          </p:cNvSpPr>
          <p:nvPr>
            <p:ph sz="half" idx="1"/>
          </p:nvPr>
        </p:nvSpPr>
        <p:spPr>
          <a:xfrm>
            <a:off x="838200" y="1397765"/>
            <a:ext cx="5181600" cy="4779198"/>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97765"/>
            <a:ext cx="5181600" cy="4779198"/>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47F946-0BA4-B740-83BA-FA6655520E4F}" type="datetime1">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3937-5A05-4E1D-8394-81D5E38E121A}" type="slidenum">
              <a:rPr lang="en-US" smtClean="0"/>
              <a:t>‹#›</a:t>
            </a:fld>
            <a:endParaRPr lang="en-US"/>
          </a:p>
        </p:txBody>
      </p:sp>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10" name="Group 9"/>
          <p:cNvGrpSpPr/>
          <p:nvPr/>
        </p:nvGrpSpPr>
        <p:grpSpPr>
          <a:xfrm>
            <a:off x="1" y="-2"/>
            <a:ext cx="12192000" cy="246889"/>
            <a:chOff x="1" y="-2"/>
            <a:chExt cx="9144000" cy="246889"/>
          </a:xfrm>
        </p:grpSpPr>
        <p:sp>
          <p:nvSpPr>
            <p:cNvPr id="12" name="Rectangle 11"/>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43884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914400"/>
          </a:xfrm>
        </p:spPr>
        <p:txBody>
          <a:bodyPr/>
          <a:lstStyle/>
          <a:p>
            <a:r>
              <a:rPr lang="en-US"/>
              <a:t>Click to edit Master title style</a:t>
            </a:r>
          </a:p>
        </p:txBody>
      </p:sp>
      <p:sp>
        <p:nvSpPr>
          <p:cNvPr id="3" name="Text Placeholder 2"/>
          <p:cNvSpPr>
            <a:spLocks noGrp="1"/>
          </p:cNvSpPr>
          <p:nvPr>
            <p:ph type="body" idx="1"/>
          </p:nvPr>
        </p:nvSpPr>
        <p:spPr>
          <a:xfrm>
            <a:off x="839789" y="1397765"/>
            <a:ext cx="5157787" cy="792776"/>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08781"/>
            <a:ext cx="5157787" cy="3880883"/>
          </a:xfrm>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397765"/>
            <a:ext cx="5183188" cy="792776"/>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08781"/>
            <a:ext cx="5183188" cy="3880883"/>
          </a:xfrm>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4CED64-A4F4-AE45-A0A6-8C3B96E82C45}" type="datetime1">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73937-5A05-4E1D-8394-81D5E38E121A}" type="slidenum">
              <a:rPr lang="en-US" smtClean="0"/>
              <a:t>‹#›</a:t>
            </a:fld>
            <a:endParaRPr lang="en-US"/>
          </a:p>
        </p:txBody>
      </p:sp>
      <p:pic>
        <p:nvPicPr>
          <p:cNvPr id="13" name="Picture 12"/>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12" name="Group 11"/>
          <p:cNvGrpSpPr/>
          <p:nvPr/>
        </p:nvGrpSpPr>
        <p:grpSpPr>
          <a:xfrm>
            <a:off x="1" y="-2"/>
            <a:ext cx="12192000" cy="246889"/>
            <a:chOff x="1" y="-2"/>
            <a:chExt cx="9144000" cy="246889"/>
          </a:xfrm>
        </p:grpSpPr>
        <p:sp>
          <p:nvSpPr>
            <p:cNvPr id="14" name="Rectangle 13"/>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9394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44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E259554-6A0A-534E-962D-52519FBB425A}" type="datetime1">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73937-5A05-4E1D-8394-81D5E38E121A}" type="slidenum">
              <a:rPr lang="en-US" smtClean="0"/>
              <a:t>‹#›</a:t>
            </a:fld>
            <a:endParaRPr lang="en-US"/>
          </a:p>
        </p:txBody>
      </p:sp>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8" name="Group 7"/>
          <p:cNvGrpSpPr/>
          <p:nvPr/>
        </p:nvGrpSpPr>
        <p:grpSpPr>
          <a:xfrm>
            <a:off x="1" y="-2"/>
            <a:ext cx="12192000" cy="246889"/>
            <a:chOff x="1" y="-2"/>
            <a:chExt cx="9144000" cy="246889"/>
          </a:xfrm>
        </p:grpSpPr>
        <p:sp>
          <p:nvSpPr>
            <p:cNvPr id="9" name="Rectangle 8"/>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25501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3F579E-2F54-794B-9658-D516F39FEFD4}" type="datetime1">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73937-5A05-4E1D-8394-81D5E38E121A}" type="slidenum">
              <a:rPr lang="en-US" smtClean="0"/>
              <a:t>‹#›</a:t>
            </a:fld>
            <a:endParaRPr lang="en-US"/>
          </a:p>
        </p:txBody>
      </p:sp>
      <p:pic>
        <p:nvPicPr>
          <p:cNvPr id="8" name="Picture 7"/>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7" name="Group 6"/>
          <p:cNvGrpSpPr/>
          <p:nvPr/>
        </p:nvGrpSpPr>
        <p:grpSpPr>
          <a:xfrm>
            <a:off x="1" y="-2"/>
            <a:ext cx="12192000" cy="246889"/>
            <a:chOff x="1" y="-2"/>
            <a:chExt cx="9144000" cy="246889"/>
          </a:xfrm>
        </p:grpSpPr>
        <p:sp>
          <p:nvSpPr>
            <p:cNvPr id="9" name="Rectangle 8"/>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212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buSzPct val="75000"/>
              <a:defRPr sz="3200"/>
            </a:lvl1pPr>
            <a:lvl2pPr>
              <a:buSzPct val="75000"/>
              <a:defRPr sz="2800"/>
            </a:lvl2pPr>
            <a:lvl3pPr>
              <a:buSzPct val="75000"/>
              <a:defRPr sz="2400"/>
            </a:lvl3pPr>
            <a:lvl4pPr>
              <a:buSzPct val="75000"/>
              <a:defRPr sz="2000"/>
            </a:lvl4pPr>
            <a:lvl5pPr>
              <a:buSzPct val="75000"/>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A96DE8-C798-4342-A98D-2E270C5F40D6}" type="datetime1">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3937-5A05-4E1D-8394-81D5E38E121A}" type="slidenum">
              <a:rPr lang="en-US" smtClean="0"/>
              <a:t>‹#›</a:t>
            </a:fld>
            <a:endParaRPr lang="en-US"/>
          </a:p>
        </p:txBody>
      </p:sp>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10" name="Group 9"/>
          <p:cNvGrpSpPr/>
          <p:nvPr/>
        </p:nvGrpSpPr>
        <p:grpSpPr>
          <a:xfrm>
            <a:off x="1" y="-2"/>
            <a:ext cx="12192000" cy="246889"/>
            <a:chOff x="1" y="-2"/>
            <a:chExt cx="9144000" cy="246889"/>
          </a:xfrm>
        </p:grpSpPr>
        <p:sp>
          <p:nvSpPr>
            <p:cNvPr id="12" name="Rectangle 11"/>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06078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0FC927-FB0C-CF49-895F-8CADB68BAB3B}" type="datetime1">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3937-5A05-4E1D-8394-81D5E38E121A}" type="slidenum">
              <a:rPr lang="en-US" smtClean="0"/>
              <a:t>‹#›</a:t>
            </a:fld>
            <a:endParaRPr lang="en-US"/>
          </a:p>
        </p:txBody>
      </p:sp>
      <p:pic>
        <p:nvPicPr>
          <p:cNvPr id="11" name="Picture 1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10" name="Group 9"/>
          <p:cNvGrpSpPr/>
          <p:nvPr/>
        </p:nvGrpSpPr>
        <p:grpSpPr>
          <a:xfrm>
            <a:off x="1" y="-2"/>
            <a:ext cx="12192000" cy="246889"/>
            <a:chOff x="1" y="-2"/>
            <a:chExt cx="9144000" cy="246889"/>
          </a:xfrm>
        </p:grpSpPr>
        <p:sp>
          <p:nvSpPr>
            <p:cNvPr id="12" name="Rectangle 11"/>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97774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4400"/>
          </a:xfrm>
        </p:spPr>
        <p:txBody>
          <a:bodyPr/>
          <a:lstStyle/>
          <a:p>
            <a:r>
              <a:rPr lang="en-US"/>
              <a:t>Click to edit Master title style</a:t>
            </a:r>
          </a:p>
        </p:txBody>
      </p:sp>
      <p:sp>
        <p:nvSpPr>
          <p:cNvPr id="3" name="Vertical Text Placeholder 2"/>
          <p:cNvSpPr>
            <a:spLocks noGrp="1"/>
          </p:cNvSpPr>
          <p:nvPr>
            <p:ph type="body" orient="vert" idx="1"/>
          </p:nvPr>
        </p:nvSpPr>
        <p:spPr>
          <a:xfrm>
            <a:off x="838200" y="1397765"/>
            <a:ext cx="10515600" cy="4779198"/>
          </a:xfrm>
        </p:spPr>
        <p:txBody>
          <a:bodyPr vert="eaVert"/>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E7976F-5EE2-1F4C-900E-F2C693A953C2}"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pic>
        <p:nvPicPr>
          <p:cNvPr id="10" name="Picture 9"/>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9" name="Group 8"/>
          <p:cNvGrpSpPr/>
          <p:nvPr/>
        </p:nvGrpSpPr>
        <p:grpSpPr>
          <a:xfrm>
            <a:off x="1" y="-2"/>
            <a:ext cx="12192000" cy="246889"/>
            <a:chOff x="1" y="-2"/>
            <a:chExt cx="9144000" cy="246889"/>
          </a:xfrm>
        </p:grpSpPr>
        <p:sp>
          <p:nvSpPr>
            <p:cNvPr id="11" name="Rectangle 10"/>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763037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9156FE-281D-EE4C-B506-6CF540D0DFE4}"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pic>
        <p:nvPicPr>
          <p:cNvPr id="10" name="Picture 9"/>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29333" y="6419344"/>
            <a:ext cx="1699459" cy="340741"/>
          </a:xfrm>
          <a:prstGeom prst="rect">
            <a:avLst/>
          </a:prstGeom>
        </p:spPr>
      </p:pic>
      <p:grpSp>
        <p:nvGrpSpPr>
          <p:cNvPr id="9" name="Group 8"/>
          <p:cNvGrpSpPr/>
          <p:nvPr/>
        </p:nvGrpSpPr>
        <p:grpSpPr>
          <a:xfrm>
            <a:off x="1" y="-2"/>
            <a:ext cx="12192000" cy="246889"/>
            <a:chOff x="1" y="-2"/>
            <a:chExt cx="9144000" cy="246889"/>
          </a:xfrm>
        </p:grpSpPr>
        <p:sp>
          <p:nvSpPr>
            <p:cNvPr id="11" name="Rectangle 10"/>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291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theme" Target="../theme/theme4.xml"/><Relationship Id="rId8" Type="http://schemas.openxmlformats.org/officeDocument/2006/relationships/slideLayout" Target="../slideLayouts/slideLayout25.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20" Type="http://schemas.openxmlformats.org/officeDocument/2006/relationships/slideLayout" Target="../slideLayouts/slideLayout37.xml"/><Relationship Id="rId41"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9" r:id="rId7"/>
    <p:sldLayoutId id="2147483668" r:id="rId8"/>
    <p:sldLayoutId id="2147483680"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8255391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8" r:id="rId5"/>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133"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133"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43062-2013-47C7-8A40-2E1857D044F1}" type="datetime1">
              <a:rPr lang="en-US" smtClean="0"/>
              <a:t>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B2257-4909-4E3B-B9A4-E05CED6D8B9D}" type="slidenum">
              <a:rPr lang="en-US" smtClean="0"/>
              <a:t>‹#›</a:t>
            </a:fld>
            <a:endParaRPr lang="en-US"/>
          </a:p>
        </p:txBody>
      </p:sp>
    </p:spTree>
    <p:extLst>
      <p:ext uri="{BB962C8B-B14F-4D97-AF65-F5344CB8AC3E}">
        <p14:creationId xmlns:p14="http://schemas.microsoft.com/office/powerpoint/2010/main" val="3484487055"/>
      </p:ext>
    </p:extLst>
  </p:cSld>
  <p:clrMap bg1="lt1" tx1="dk1" bg2="lt2" tx2="dk2" accent1="accent1" accent2="accent2" accent3="accent3" accent4="accent4" accent5="accent5" accent6="accent6" hlink="hlink" folHlink="folHlink"/>
  <p:sldLayoutIdLst>
    <p:sldLayoutId id="214748366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299D5E-B0E9-463A-893C-3322F3B6E33B}" type="datetimeFigureOut">
              <a:rPr lang="en-US" smtClean="0"/>
              <a:t>1/25/2024</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573937-5A05-4E1D-8394-81D5E38E121A}" type="slidenum">
              <a:rPr lang="en-US" smtClean="0"/>
              <a:t>‹#›</a:t>
            </a:fld>
            <a:endParaRPr lang="en-US"/>
          </a:p>
        </p:txBody>
      </p:sp>
    </p:spTree>
    <p:extLst>
      <p:ext uri="{BB962C8B-B14F-4D97-AF65-F5344CB8AC3E}">
        <p14:creationId xmlns:p14="http://schemas.microsoft.com/office/powerpoint/2010/main" val="34611334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22A75-A5B0-8E4D-B449-22D63FE3F935}" type="datetime1">
              <a:rPr lang="en-US" smtClean="0"/>
              <a:t>1/25/2024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573937-5A05-4E1D-8394-81D5E38E121A}" type="slidenum">
              <a:rPr lang="en-US" smtClean="0"/>
              <a:t>‹#›</a:t>
            </a:fld>
            <a:endParaRPr lang="en-US"/>
          </a:p>
        </p:txBody>
      </p:sp>
    </p:spTree>
    <p:extLst>
      <p:ext uri="{BB962C8B-B14F-4D97-AF65-F5344CB8AC3E}">
        <p14:creationId xmlns:p14="http://schemas.microsoft.com/office/powerpoint/2010/main" val="367751055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1.png"/><Relationship Id="rId4" Type="http://schemas.openxmlformats.org/officeDocument/2006/relationships/diagramLayout" Target="../diagrams/layout1.xml"/><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hyperlink" Target="https://ccr.publichealth.gwu.edu/resilience-catalysts" TargetMode="Externa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52.jpe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hyperlink" Target="https://www.climatecentral.org/climate-matters/wildfire-smoke-nationwide-health-risk-202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hyperlink" Target="https://www.climatecentral.org/climate-matters/wildfire-smoke-nationwide-health-risk-2023"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1.png"/><Relationship Id="rId7" Type="http://schemas.openxmlformats.org/officeDocument/2006/relationships/image" Target="../media/image60.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hyperlink" Target="https://www.airnow.gov/sites/default/files/2021-05/wildfire-smoke-guide-revised-2019.pdf" TargetMode="External"/><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11.png"/><Relationship Id="rId7" Type="http://schemas.openxmlformats.org/officeDocument/2006/relationships/image" Target="../media/image58.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3.svg"/><Relationship Id="rId4" Type="http://schemas.openxmlformats.org/officeDocument/2006/relationships/hyperlink" Target="https://www.airnow.gov/sites/default/files/2021-05/wildfire-smoke-guide-revised-2019.pdf" TargetMode="External"/><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communitycommons.org/entities/6a5b1ab8-dbbc-4041-b4ca-9dfb525f9e1d" TargetMode="Externa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belonging.berkeley.edu/creating-targeted-universalism-framework"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belonging.berkeley.edu/creating-targeted-universalism-framework" TargetMode="Externa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belonging.berkeley.edu/creating-targeted-universalism-framework" TargetMode="Externa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belonging.berkeley.edu/creating-targeted-universalism-framework"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belonging.berkeley.edu/creating-targeted-universalism-framework"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belonging.berkeley.edu/creating-targeted-universalism-framework"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communitycommons.org/entities/6a5b1ab8-dbbc-4041-b4ca-9dfb525f9e1d" TargetMode="Externa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hyperlink" Target="mailto:Pholtgrave@naccho.org" TargetMode="Externa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8" Type="http://schemas.openxmlformats.org/officeDocument/2006/relationships/hyperlink" Target="https://www.cdc.gov/air/wildfire-smoke/default.htm" TargetMode="External"/><Relationship Id="rId3" Type="http://schemas.openxmlformats.org/officeDocument/2006/relationships/image" Target="../media/image10.jpeg"/><Relationship Id="rId7" Type="http://schemas.openxmlformats.org/officeDocument/2006/relationships/hyperlink" Target="https://map.purpleair.com/1/mAQI/a10/p604800/cC0#10.41/45.5649/-122.5784"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epa.gov/AirToxScreen/airtoxscreen-mapping-tool" TargetMode="External"/><Relationship Id="rId5" Type="http://schemas.openxmlformats.org/officeDocument/2006/relationships/hyperlink" Target="https://ephtracking.cdc.gov/DataExplorer/?c=11&amp;i=81&amp;m=-1" TargetMode="External"/><Relationship Id="rId10" Type="http://schemas.openxmlformats.org/officeDocument/2006/relationships/hyperlink" Target="https://www.epa.gov/air-research/smoke-ready-toolbox-wildfires" TargetMode="External"/><Relationship Id="rId4" Type="http://schemas.openxmlformats.org/officeDocument/2006/relationships/image" Target="../media/image11.png"/><Relationship Id="rId9" Type="http://schemas.openxmlformats.org/officeDocument/2006/relationships/hyperlink" Target="https://www.cdc.gov/air/wildfire-smoke/health-professionals.ht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174171"/>
            <a:ext cx="12192000" cy="6858000"/>
          </a:xfrm>
          <a:prstGeom prst="rect">
            <a:avLst/>
          </a:prstGeom>
          <a:solidFill>
            <a:srgbClr val="008B9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4732394"/>
            <a:ext cx="12192000" cy="212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274" y="5682364"/>
            <a:ext cx="2772395" cy="741152"/>
          </a:xfrm>
          <a:prstGeom prst="rect">
            <a:avLst/>
          </a:prstGeom>
        </p:spPr>
      </p:pic>
      <p:sp>
        <p:nvSpPr>
          <p:cNvPr id="7" name="TextBox 6">
            <a:extLst>
              <a:ext uri="{FF2B5EF4-FFF2-40B4-BE49-F238E27FC236}">
                <a16:creationId xmlns:a16="http://schemas.microsoft.com/office/drawing/2014/main" id="{AE3B6548-F40D-465C-A234-D99052FCEC2A}"/>
              </a:ext>
            </a:extLst>
          </p:cNvPr>
          <p:cNvSpPr txBox="1"/>
          <p:nvPr/>
        </p:nvSpPr>
        <p:spPr>
          <a:xfrm>
            <a:off x="934934" y="5594215"/>
            <a:ext cx="3782786" cy="461665"/>
          </a:xfrm>
          <a:prstGeom prst="rect">
            <a:avLst/>
          </a:prstGeom>
          <a:noFill/>
        </p:spPr>
        <p:txBody>
          <a:bodyPr wrap="square" lIns="91440" tIns="45720" rIns="91440" bIns="45720" rtlCol="0" anchor="t">
            <a:spAutoFit/>
          </a:bodyPr>
          <a:lstStyle/>
          <a:p>
            <a:pPr algn="ctr"/>
            <a:r>
              <a:rPr lang="en-US" sz="2400" b="1">
                <a:latin typeface="Myriad Pro" panose="020B0503030403020204"/>
                <a:cs typeface="Arial"/>
              </a:rPr>
              <a:t>January 25, 2024</a:t>
            </a:r>
          </a:p>
        </p:txBody>
      </p:sp>
      <p:sp>
        <p:nvSpPr>
          <p:cNvPr id="10" name="TextBox 9">
            <a:extLst>
              <a:ext uri="{FF2B5EF4-FFF2-40B4-BE49-F238E27FC236}">
                <a16:creationId xmlns:a16="http://schemas.microsoft.com/office/drawing/2014/main" id="{6B277AB0-DE85-4C88-8E76-E17A90E76433}"/>
              </a:ext>
            </a:extLst>
          </p:cNvPr>
          <p:cNvSpPr txBox="1"/>
          <p:nvPr/>
        </p:nvSpPr>
        <p:spPr>
          <a:xfrm>
            <a:off x="742950" y="3226541"/>
            <a:ext cx="10925175" cy="1107996"/>
          </a:xfrm>
          <a:prstGeom prst="rect">
            <a:avLst/>
          </a:prstGeom>
          <a:noFill/>
        </p:spPr>
        <p:txBody>
          <a:bodyPr wrap="square" rtlCol="0">
            <a:spAutoFit/>
          </a:bodyPr>
          <a:lstStyle/>
          <a:p>
            <a:pPr algn="ctr"/>
            <a:r>
              <a:rPr lang="en-US" sz="2200">
                <a:solidFill>
                  <a:schemeClr val="bg1"/>
                </a:solidFill>
                <a:latin typeface="Myriad Pro" panose="020B0503030403020204"/>
              </a:rPr>
              <a:t>Welcome! This session will begin shortly. </a:t>
            </a:r>
          </a:p>
          <a:p>
            <a:pPr algn="ctr"/>
            <a:r>
              <a:rPr lang="en-US" sz="2200">
                <a:solidFill>
                  <a:schemeClr val="bg1"/>
                </a:solidFill>
                <a:latin typeface="Myriad Pro" panose="020B0503030403020204"/>
              </a:rPr>
              <a:t>Please change your zoom display name: your name, organization</a:t>
            </a:r>
          </a:p>
          <a:p>
            <a:pPr algn="ctr"/>
            <a:r>
              <a:rPr lang="en-US" sz="2200" i="1">
                <a:solidFill>
                  <a:schemeClr val="bg1"/>
                </a:solidFill>
                <a:latin typeface="Myriad Pro" panose="020B0503030403020204"/>
              </a:rPr>
              <a:t>(How to: Right Click On Yourself, Click “Rename” From List )</a:t>
            </a:r>
          </a:p>
        </p:txBody>
      </p:sp>
      <p:sp>
        <p:nvSpPr>
          <p:cNvPr id="11" name="TextBox 10">
            <a:extLst>
              <a:ext uri="{FF2B5EF4-FFF2-40B4-BE49-F238E27FC236}">
                <a16:creationId xmlns:a16="http://schemas.microsoft.com/office/drawing/2014/main" id="{9A021BC2-FB4D-4C8D-9824-A701BE3676F3}"/>
              </a:ext>
            </a:extLst>
          </p:cNvPr>
          <p:cNvSpPr txBox="1"/>
          <p:nvPr/>
        </p:nvSpPr>
        <p:spPr>
          <a:xfrm>
            <a:off x="0" y="682782"/>
            <a:ext cx="12192000" cy="2462213"/>
          </a:xfrm>
          <a:prstGeom prst="rect">
            <a:avLst/>
          </a:prstGeom>
          <a:noFill/>
        </p:spPr>
        <p:txBody>
          <a:bodyPr wrap="square" rtlCol="0">
            <a:spAutoFit/>
          </a:bodyPr>
          <a:lstStyle/>
          <a:p>
            <a:pPr algn="ctr"/>
            <a:r>
              <a:rPr lang="en-US" sz="3800" b="1">
                <a:solidFill>
                  <a:schemeClr val="bg1"/>
                </a:solidFill>
                <a:latin typeface="Myriad Pro" panose="020B0503030403020204"/>
                <a:cs typeface="Calibri" panose="020F0502020204030204" pitchFamily="34" charset="0"/>
              </a:rPr>
              <a:t>Rural and Frontier Local Health Department ​</a:t>
            </a:r>
          </a:p>
          <a:p>
            <a:pPr algn="ctr"/>
            <a:r>
              <a:rPr lang="en-US" sz="3800" b="1">
                <a:solidFill>
                  <a:schemeClr val="bg1"/>
                </a:solidFill>
                <a:latin typeface="Myriad Pro" panose="020B0503030403020204"/>
                <a:cs typeface="Calibri" panose="020F0502020204030204" pitchFamily="34" charset="0"/>
              </a:rPr>
              <a:t>COVID Workforce Capacity Building Project</a:t>
            </a:r>
          </a:p>
          <a:p>
            <a:pPr algn="ctr"/>
            <a:endParaRPr lang="en-US" sz="2600" b="1">
              <a:solidFill>
                <a:schemeClr val="bg1"/>
              </a:solidFill>
              <a:latin typeface="Myriad Pro" panose="020B0503030403020204"/>
              <a:cs typeface="Calibri" panose="020F0502020204030204" pitchFamily="34" charset="0"/>
            </a:endParaRPr>
          </a:p>
          <a:p>
            <a:pPr algn="ctr"/>
            <a:r>
              <a:rPr lang="en-US" sz="2600" b="1">
                <a:solidFill>
                  <a:schemeClr val="bg1"/>
                </a:solidFill>
                <a:latin typeface="Myriad Pro" panose="020B0503030403020204"/>
                <a:cs typeface="Calibri" panose="020F0502020204030204" pitchFamily="34" charset="0"/>
              </a:rPr>
              <a:t>Rural Café</a:t>
            </a:r>
          </a:p>
          <a:p>
            <a:pPr algn="ctr"/>
            <a:r>
              <a:rPr lang="en-US" sz="2600" b="1">
                <a:solidFill>
                  <a:schemeClr val="bg1"/>
                </a:solidFill>
                <a:latin typeface="Myriad Pro" panose="020B0503030403020204"/>
                <a:cs typeface="Calibri" panose="020F0502020204030204" pitchFamily="34" charset="0"/>
              </a:rPr>
              <a:t>Health Equity in Action: Lessons Learned and Best Practices </a:t>
            </a:r>
            <a:endParaRPr lang="en-US" sz="2600" b="1">
              <a:solidFill>
                <a:schemeClr val="bg1"/>
              </a:solidFill>
              <a:latin typeface="Myriad Pro" panose="020B0503030403020204"/>
              <a:cs typeface="Arial" panose="020B0604020202020204" pitchFamily="34" charset="0"/>
            </a:endParaRPr>
          </a:p>
        </p:txBody>
      </p:sp>
    </p:spTree>
    <p:extLst>
      <p:ext uri="{BB962C8B-B14F-4D97-AF65-F5344CB8AC3E}">
        <p14:creationId xmlns:p14="http://schemas.microsoft.com/office/powerpoint/2010/main" val="631067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5F65-05E0-4838-8F7C-BFF1B12C0F36}"/>
              </a:ext>
            </a:extLst>
          </p:cNvPr>
          <p:cNvSpPr>
            <a:spLocks noGrp="1"/>
          </p:cNvSpPr>
          <p:nvPr>
            <p:ph type="title"/>
          </p:nvPr>
        </p:nvSpPr>
        <p:spPr/>
        <p:txBody>
          <a:bodyPr/>
          <a:lstStyle/>
          <a:p>
            <a:r>
              <a:rPr lang="en-US"/>
              <a:t>Defining Health Equity</a:t>
            </a:r>
          </a:p>
        </p:txBody>
      </p:sp>
      <p:sp>
        <p:nvSpPr>
          <p:cNvPr id="3" name="Text Placeholder 2">
            <a:extLst>
              <a:ext uri="{FF2B5EF4-FFF2-40B4-BE49-F238E27FC236}">
                <a16:creationId xmlns:a16="http://schemas.microsoft.com/office/drawing/2014/main" id="{1C6E72B0-9F9F-4539-A511-532EB60ED1C8}"/>
              </a:ext>
            </a:extLst>
          </p:cNvPr>
          <p:cNvSpPr>
            <a:spLocks noGrp="1"/>
          </p:cNvSpPr>
          <p:nvPr>
            <p:ph type="body" idx="1"/>
          </p:nvPr>
        </p:nvSpPr>
        <p:spPr/>
        <p:txBody>
          <a:bodyPr/>
          <a:lstStyle/>
          <a:p>
            <a:r>
              <a:rPr lang="en-US"/>
              <a:t>Health Inequity refers to...</a:t>
            </a:r>
          </a:p>
        </p:txBody>
      </p:sp>
      <p:sp>
        <p:nvSpPr>
          <p:cNvPr id="4" name="Content Placeholder 3">
            <a:extLst>
              <a:ext uri="{FF2B5EF4-FFF2-40B4-BE49-F238E27FC236}">
                <a16:creationId xmlns:a16="http://schemas.microsoft.com/office/drawing/2014/main" id="{37DB6C9B-3A85-43E7-94DA-F60BAB3B29B1}"/>
              </a:ext>
            </a:extLst>
          </p:cNvPr>
          <p:cNvSpPr>
            <a:spLocks noGrp="1"/>
          </p:cNvSpPr>
          <p:nvPr>
            <p:ph sz="half" idx="2"/>
          </p:nvPr>
        </p:nvSpPr>
        <p:spPr>
          <a:xfrm>
            <a:off x="839789" y="2308783"/>
            <a:ext cx="10519496" cy="3880883"/>
          </a:xfrm>
        </p:spPr>
        <p:txBody>
          <a:bodyPr vert="horz" lIns="91440" tIns="45720" rIns="91440" bIns="45720" rtlCol="0" anchor="t">
            <a:normAutofit/>
          </a:bodyPr>
          <a:lstStyle/>
          <a:p>
            <a:pPr marL="0" indent="0" algn="ctr">
              <a:buNone/>
            </a:pPr>
            <a:endParaRPr lang="en-US"/>
          </a:p>
          <a:p>
            <a:pPr marL="0" indent="0" algn="ctr">
              <a:buNone/>
            </a:pPr>
            <a:r>
              <a:rPr lang="en-US"/>
              <a:t>“...differences in the distribution of disease, illness, and death that are </a:t>
            </a:r>
            <a:r>
              <a:rPr lang="en-US" b="1" i="1"/>
              <a:t>systematic, unjust, actionable, and associated with imbalances in political power</a:t>
            </a:r>
            <a:r>
              <a:rPr lang="en-US"/>
              <a:t>.”</a:t>
            </a:r>
          </a:p>
        </p:txBody>
      </p:sp>
      <p:sp>
        <p:nvSpPr>
          <p:cNvPr id="7" name="TextBox 6">
            <a:extLst>
              <a:ext uri="{FF2B5EF4-FFF2-40B4-BE49-F238E27FC236}">
                <a16:creationId xmlns:a16="http://schemas.microsoft.com/office/drawing/2014/main" id="{8F11F845-5D9F-48AF-88D6-FA719D625351}"/>
              </a:ext>
            </a:extLst>
          </p:cNvPr>
          <p:cNvSpPr txBox="1"/>
          <p:nvPr/>
        </p:nvSpPr>
        <p:spPr>
          <a:xfrm>
            <a:off x="2355201" y="5906302"/>
            <a:ext cx="7296659"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60606"/>
                </a:solidFill>
                <a:effectLst/>
                <a:uLnTx/>
                <a:uFillTx/>
                <a:latin typeface="Bookman Old Style"/>
                <a:ea typeface="+mn-ea"/>
                <a:cs typeface="+mn-cs"/>
              </a:rPr>
              <a:t>Source: Margaret Whitehead, “The Concepts and Principles of Equity and Health,” </a:t>
            </a:r>
            <a:r>
              <a:rPr kumimoji="0" lang="en-US" sz="1600" b="0" i="1" u="none" strike="noStrike" kern="1200" cap="none" spc="0" normalizeH="0" baseline="0" noProof="0">
                <a:ln>
                  <a:noFill/>
                </a:ln>
                <a:solidFill>
                  <a:srgbClr val="060606"/>
                </a:solidFill>
                <a:effectLst/>
                <a:uLnTx/>
                <a:uFillTx/>
                <a:latin typeface="Bookman Old Style"/>
                <a:ea typeface="+mn-ea"/>
                <a:cs typeface="+mn-cs"/>
              </a:rPr>
              <a:t>Intl </a:t>
            </a:r>
            <a:r>
              <a:rPr kumimoji="0" lang="en-US" sz="1600" b="0" i="1" u="none" strike="noStrike" kern="1200" cap="none" spc="0" normalizeH="0" baseline="0" noProof="0" err="1">
                <a:ln>
                  <a:noFill/>
                </a:ln>
                <a:solidFill>
                  <a:srgbClr val="060606"/>
                </a:solidFill>
                <a:effectLst/>
                <a:uLnTx/>
                <a:uFillTx/>
                <a:latin typeface="Bookman Old Style"/>
                <a:ea typeface="+mn-ea"/>
                <a:cs typeface="+mn-cs"/>
              </a:rPr>
              <a:t>Jrnl</a:t>
            </a:r>
            <a:r>
              <a:rPr kumimoji="0" lang="en-US" sz="1600" b="0" i="1" u="none" strike="noStrike" kern="1200" cap="none" spc="0" normalizeH="0" baseline="0" noProof="0">
                <a:ln>
                  <a:noFill/>
                </a:ln>
                <a:solidFill>
                  <a:srgbClr val="060606"/>
                </a:solidFill>
                <a:effectLst/>
                <a:uLnTx/>
                <a:uFillTx/>
                <a:latin typeface="Bookman Old Style"/>
                <a:ea typeface="+mn-ea"/>
                <a:cs typeface="+mn-cs"/>
              </a:rPr>
              <a:t> of Health Services </a:t>
            </a:r>
            <a:r>
              <a:rPr kumimoji="0" lang="en-US" sz="1600" b="0" i="0" u="none" strike="noStrike" kern="1200" cap="none" spc="0" normalizeH="0" baseline="0" noProof="0">
                <a:ln>
                  <a:noFill/>
                </a:ln>
                <a:solidFill>
                  <a:srgbClr val="060606"/>
                </a:solidFill>
                <a:effectLst/>
                <a:uLnTx/>
                <a:uFillTx/>
                <a:latin typeface="Bookman Old Style"/>
                <a:ea typeface="+mn-ea"/>
                <a:cs typeface="+mn-cs"/>
              </a:rPr>
              <a:t>3 (1992): 429. [paraphrased]</a:t>
            </a:r>
          </a:p>
        </p:txBody>
      </p:sp>
    </p:spTree>
    <p:extLst>
      <p:ext uri="{BB962C8B-B14F-4D97-AF65-F5344CB8AC3E}">
        <p14:creationId xmlns:p14="http://schemas.microsoft.com/office/powerpoint/2010/main" val="108129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D8F4-035E-487B-8D9C-F8B82DB084A4}"/>
              </a:ext>
            </a:extLst>
          </p:cNvPr>
          <p:cNvSpPr>
            <a:spLocks noGrp="1"/>
          </p:cNvSpPr>
          <p:nvPr>
            <p:ph type="title"/>
          </p:nvPr>
        </p:nvSpPr>
        <p:spPr/>
        <p:txBody>
          <a:bodyPr/>
          <a:lstStyle/>
          <a:p>
            <a:r>
              <a:rPr lang="en-US"/>
              <a:t>A Focus on Root Causes</a:t>
            </a:r>
          </a:p>
        </p:txBody>
      </p:sp>
      <p:pic>
        <p:nvPicPr>
          <p:cNvPr id="7" name="Google Shape;171;p29">
            <a:extLst>
              <a:ext uri="{FF2B5EF4-FFF2-40B4-BE49-F238E27FC236}">
                <a16:creationId xmlns:a16="http://schemas.microsoft.com/office/drawing/2014/main" id="{F27E7B04-95B0-4F0F-99BA-BA1C5BAA9FB7}"/>
              </a:ext>
            </a:extLst>
          </p:cNvPr>
          <p:cNvPicPr preferRelativeResize="0"/>
          <p:nvPr/>
        </p:nvPicPr>
        <p:blipFill rotWithShape="1">
          <a:blip r:embed="rId3">
            <a:alphaModFix/>
          </a:blip>
          <a:srcRect l="3541" t="23147" r="3959" b="10139"/>
          <a:stretch/>
        </p:blipFill>
        <p:spPr>
          <a:xfrm>
            <a:off x="457200" y="1546226"/>
            <a:ext cx="11277600" cy="4575174"/>
          </a:xfrm>
          <a:prstGeom prst="rect">
            <a:avLst/>
          </a:prstGeom>
          <a:noFill/>
          <a:ln>
            <a:noFill/>
          </a:ln>
        </p:spPr>
      </p:pic>
    </p:spTree>
    <p:extLst>
      <p:ext uri="{BB962C8B-B14F-4D97-AF65-F5344CB8AC3E}">
        <p14:creationId xmlns:p14="http://schemas.microsoft.com/office/powerpoint/2010/main" val="2509363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7A4C-2295-4CC2-B259-1A02E20B90F1}"/>
              </a:ext>
            </a:extLst>
          </p:cNvPr>
          <p:cNvSpPr>
            <a:spLocks noGrp="1"/>
          </p:cNvSpPr>
          <p:nvPr>
            <p:ph type="title"/>
          </p:nvPr>
        </p:nvSpPr>
        <p:spPr>
          <a:xfrm>
            <a:off x="838200" y="365125"/>
            <a:ext cx="10515600" cy="914400"/>
          </a:xfrm>
        </p:spPr>
        <p:txBody>
          <a:bodyPr anchor="ctr">
            <a:normAutofit/>
          </a:bodyPr>
          <a:lstStyle/>
          <a:p>
            <a:r>
              <a:rPr lang="en-US"/>
              <a:t>ROOT CAUSES</a:t>
            </a:r>
          </a:p>
        </p:txBody>
      </p:sp>
      <p:pic>
        <p:nvPicPr>
          <p:cNvPr id="3" name="Picture 4" descr="Diagram&#10;&#10;Description automatically generated">
            <a:extLst>
              <a:ext uri="{FF2B5EF4-FFF2-40B4-BE49-F238E27FC236}">
                <a16:creationId xmlns:a16="http://schemas.microsoft.com/office/drawing/2014/main" id="{B203AE00-AE8A-865A-B197-F22FF0FE68A6}"/>
              </a:ext>
            </a:extLst>
          </p:cNvPr>
          <p:cNvPicPr>
            <a:picLocks noChangeAspect="1"/>
          </p:cNvPicPr>
          <p:nvPr/>
        </p:nvPicPr>
        <p:blipFill>
          <a:blip r:embed="rId3"/>
          <a:stretch>
            <a:fillRect/>
          </a:stretch>
        </p:blipFill>
        <p:spPr>
          <a:xfrm>
            <a:off x="447708" y="1038328"/>
            <a:ext cx="9643188" cy="5814370"/>
          </a:xfrm>
          <a:prstGeom prst="rect">
            <a:avLst/>
          </a:prstGeom>
          <a:noFill/>
        </p:spPr>
      </p:pic>
      <p:sp>
        <p:nvSpPr>
          <p:cNvPr id="7" name="TextBox 6">
            <a:extLst>
              <a:ext uri="{FF2B5EF4-FFF2-40B4-BE49-F238E27FC236}">
                <a16:creationId xmlns:a16="http://schemas.microsoft.com/office/drawing/2014/main" id="{0169EB98-1303-2654-E9E4-683007C85017}"/>
              </a:ext>
            </a:extLst>
          </p:cNvPr>
          <p:cNvSpPr txBox="1"/>
          <p:nvPr/>
        </p:nvSpPr>
        <p:spPr>
          <a:xfrm>
            <a:off x="1149245" y="6483246"/>
            <a:ext cx="43471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27272"/>
                </a:solidFill>
                <a:effectLst/>
                <a:uLnTx/>
                <a:uFillTx/>
                <a:latin typeface="Lato"/>
                <a:ea typeface="Lato"/>
                <a:cs typeface="Lato"/>
              </a:rPr>
              <a:t>Health Tree Model by Health Resources in Action (</a:t>
            </a:r>
            <a:r>
              <a:rPr kumimoji="0" lang="en-US" sz="1200" b="0" i="0" u="none" strike="noStrike" kern="1200" cap="none" spc="0" normalizeH="0" baseline="0" noProof="0" err="1">
                <a:ln>
                  <a:noFill/>
                </a:ln>
                <a:solidFill>
                  <a:srgbClr val="727272"/>
                </a:solidFill>
                <a:effectLst/>
                <a:uLnTx/>
                <a:uFillTx/>
                <a:latin typeface="Lato"/>
                <a:ea typeface="Lato"/>
                <a:cs typeface="Lato"/>
              </a:rPr>
              <a:t>HRiA</a:t>
            </a:r>
            <a:r>
              <a:rPr kumimoji="0" lang="en-US" sz="1200" b="0" i="0" u="none" strike="noStrike" kern="1200" cap="none" spc="0" normalizeH="0" baseline="0" noProof="0">
                <a:ln>
                  <a:noFill/>
                </a:ln>
                <a:solidFill>
                  <a:srgbClr val="727272"/>
                </a:solidFill>
                <a:effectLst/>
                <a:uLnTx/>
                <a:uFillTx/>
                <a:latin typeface="Lato"/>
                <a:ea typeface="Lato"/>
                <a:cs typeface="Lato"/>
              </a:rPr>
              <a:t>)</a:t>
            </a:r>
            <a:endParaRPr kumimoji="0" lang="en-US" sz="12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495411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C438-D805-D1FC-2FEE-289F806C7340}"/>
              </a:ext>
            </a:extLst>
          </p:cNvPr>
          <p:cNvSpPr>
            <a:spLocks noGrp="1"/>
          </p:cNvSpPr>
          <p:nvPr>
            <p:ph type="title"/>
          </p:nvPr>
        </p:nvSpPr>
        <p:spPr/>
        <p:txBody>
          <a:bodyPr/>
          <a:lstStyle/>
          <a:p>
            <a:r>
              <a:rPr lang="en-US">
                <a:solidFill>
                  <a:schemeClr val="accent2"/>
                </a:solidFill>
              </a:rPr>
              <a:t>Questions</a:t>
            </a:r>
          </a:p>
        </p:txBody>
      </p:sp>
      <p:sp>
        <p:nvSpPr>
          <p:cNvPr id="3" name="Content Placeholder 2">
            <a:extLst>
              <a:ext uri="{FF2B5EF4-FFF2-40B4-BE49-F238E27FC236}">
                <a16:creationId xmlns:a16="http://schemas.microsoft.com/office/drawing/2014/main" id="{DF0E192D-2C5D-139B-DE6E-4D0A192C0F62}"/>
              </a:ext>
            </a:extLst>
          </p:cNvPr>
          <p:cNvSpPr>
            <a:spLocks noGrp="1"/>
          </p:cNvSpPr>
          <p:nvPr>
            <p:ph idx="1"/>
          </p:nvPr>
        </p:nvSpPr>
        <p:spPr>
          <a:xfrm>
            <a:off x="838200" y="2084636"/>
            <a:ext cx="10515600" cy="4092327"/>
          </a:xfrm>
        </p:spPr>
        <p:txBody>
          <a:bodyPr vert="horz" lIns="91440" tIns="45720" rIns="91440" bIns="45720" rtlCol="0" anchor="t">
            <a:normAutofit/>
          </a:bodyPr>
          <a:lstStyle/>
          <a:p>
            <a:pPr marL="0" indent="0">
              <a:buNone/>
            </a:pPr>
            <a:endParaRPr lang="en-US">
              <a:solidFill>
                <a:schemeClr val="accent2"/>
              </a:solidFill>
            </a:endParaRPr>
          </a:p>
          <a:p>
            <a:r>
              <a:rPr lang="en-US">
                <a:solidFill>
                  <a:schemeClr val="accent2"/>
                </a:solidFill>
              </a:rPr>
              <a:t>What health equity obstacles does that community face? </a:t>
            </a:r>
          </a:p>
          <a:p>
            <a:r>
              <a:rPr lang="en-US">
                <a:solidFill>
                  <a:schemeClr val="accent2"/>
                </a:solidFill>
              </a:rPr>
              <a:t>How does this affect your work?</a:t>
            </a:r>
          </a:p>
        </p:txBody>
      </p:sp>
    </p:spTree>
    <p:extLst>
      <p:ext uri="{BB962C8B-B14F-4D97-AF65-F5344CB8AC3E}">
        <p14:creationId xmlns:p14="http://schemas.microsoft.com/office/powerpoint/2010/main" val="2563375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05E1-9590-42B0-B695-F7A56C2411E6}"/>
              </a:ext>
            </a:extLst>
          </p:cNvPr>
          <p:cNvSpPr>
            <a:spLocks noGrp="1"/>
          </p:cNvSpPr>
          <p:nvPr>
            <p:ph type="title"/>
          </p:nvPr>
        </p:nvSpPr>
        <p:spPr>
          <a:xfrm>
            <a:off x="838200" y="5225224"/>
            <a:ext cx="10515600" cy="914400"/>
          </a:xfrm>
        </p:spPr>
        <p:txBody>
          <a:bodyPr>
            <a:normAutofit/>
          </a:bodyPr>
          <a:lstStyle/>
          <a:p>
            <a:r>
              <a:rPr lang="en-US">
                <a:solidFill>
                  <a:schemeClr val="accent2"/>
                </a:solidFill>
              </a:rPr>
              <a:t>Centering Community in Health</a:t>
            </a:r>
          </a:p>
        </p:txBody>
      </p:sp>
    </p:spTree>
    <p:extLst>
      <p:ext uri="{BB962C8B-B14F-4D97-AF65-F5344CB8AC3E}">
        <p14:creationId xmlns:p14="http://schemas.microsoft.com/office/powerpoint/2010/main" val="263229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048E781-6911-4ED0-ABDB-AB87812F3948}"/>
              </a:ext>
            </a:extLst>
          </p:cNvPr>
          <p:cNvSpPr>
            <a:spLocks noGrp="1"/>
          </p:cNvSpPr>
          <p:nvPr>
            <p:ph type="title"/>
          </p:nvPr>
        </p:nvSpPr>
        <p:spPr>
          <a:xfrm>
            <a:off x="838200" y="365125"/>
            <a:ext cx="10515600" cy="914400"/>
          </a:xfrm>
        </p:spPr>
        <p:txBody>
          <a:bodyPr/>
          <a:lstStyle/>
          <a:p>
            <a:r>
              <a:rPr lang="en-US"/>
              <a:t>Who's in Community?</a:t>
            </a:r>
          </a:p>
        </p:txBody>
      </p:sp>
      <p:pic>
        <p:nvPicPr>
          <p:cNvPr id="7" name="Picture 7" descr="A group of people posing for a photo&#10;&#10;Description automatically generated">
            <a:extLst>
              <a:ext uri="{FF2B5EF4-FFF2-40B4-BE49-F238E27FC236}">
                <a16:creationId xmlns:a16="http://schemas.microsoft.com/office/drawing/2014/main" id="{96484983-80A5-430E-A0E1-D526866481B7}"/>
              </a:ext>
            </a:extLst>
          </p:cNvPr>
          <p:cNvPicPr>
            <a:picLocks noGrp="1" noChangeAspect="1"/>
          </p:cNvPicPr>
          <p:nvPr>
            <p:ph idx="1"/>
          </p:nvPr>
        </p:nvPicPr>
        <p:blipFill>
          <a:blip r:embed="rId3"/>
          <a:stretch>
            <a:fillRect/>
          </a:stretch>
        </p:blipFill>
        <p:spPr>
          <a:xfrm>
            <a:off x="838200" y="1907699"/>
            <a:ext cx="10515600" cy="3759327"/>
          </a:xfrm>
          <a:noFill/>
        </p:spPr>
      </p:pic>
    </p:spTree>
    <p:extLst>
      <p:ext uri="{BB962C8B-B14F-4D97-AF65-F5344CB8AC3E}">
        <p14:creationId xmlns:p14="http://schemas.microsoft.com/office/powerpoint/2010/main" val="2530382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F34A5-49AD-47ED-95D9-D07DA7F9FBCF}"/>
              </a:ext>
            </a:extLst>
          </p:cNvPr>
          <p:cNvSpPr>
            <a:spLocks noGrp="1"/>
          </p:cNvSpPr>
          <p:nvPr>
            <p:ph type="title"/>
          </p:nvPr>
        </p:nvSpPr>
        <p:spPr/>
        <p:txBody>
          <a:bodyPr/>
          <a:lstStyle/>
          <a:p>
            <a:r>
              <a:rPr lang="en-US"/>
              <a:t>Developing Cross-Sector Partnerships</a:t>
            </a:r>
          </a:p>
        </p:txBody>
      </p:sp>
      <p:graphicFrame>
        <p:nvGraphicFramePr>
          <p:cNvPr id="7" name="Content Placeholder 6">
            <a:extLst>
              <a:ext uri="{FF2B5EF4-FFF2-40B4-BE49-F238E27FC236}">
                <a16:creationId xmlns:a16="http://schemas.microsoft.com/office/drawing/2014/main" id="{0C6645C9-2B72-48A8-A203-4E3F7FE8ABAD}"/>
              </a:ext>
            </a:extLst>
          </p:cNvPr>
          <p:cNvGraphicFramePr>
            <a:graphicFrameLocks noGrp="1"/>
          </p:cNvGraphicFramePr>
          <p:nvPr>
            <p:ph sz="half" idx="2"/>
          </p:nvPr>
        </p:nvGraphicFramePr>
        <p:xfrm>
          <a:off x="1293782" y="1279526"/>
          <a:ext cx="9172313" cy="5078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Multisector Images, Stock Photos &amp;amp; Vectors | Shutterstock">
            <a:extLst>
              <a:ext uri="{FF2B5EF4-FFF2-40B4-BE49-F238E27FC236}">
                <a16:creationId xmlns:a16="http://schemas.microsoft.com/office/drawing/2014/main" id="{E88C3FBF-36CF-448A-829F-4D3CE6D4D4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788" t="9534" r="20493" b="38995"/>
          <a:stretch/>
        </p:blipFill>
        <p:spPr bwMode="auto">
          <a:xfrm>
            <a:off x="6096000" y="1493657"/>
            <a:ext cx="1458410" cy="14005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lent Management Collection | Noun Project">
            <a:extLst>
              <a:ext uri="{FF2B5EF4-FFF2-40B4-BE49-F238E27FC236}">
                <a16:creationId xmlns:a16="http://schemas.microsoft.com/office/drawing/2014/main" id="{F61347FB-A8DB-49D8-9060-F77F93D45CC2}"/>
              </a:ext>
            </a:extLst>
          </p:cNvPr>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20241" y="3527083"/>
            <a:ext cx="1406806" cy="14068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dvocate icon | Pet Partners">
            <a:extLst>
              <a:ext uri="{FF2B5EF4-FFF2-40B4-BE49-F238E27FC236}">
                <a16:creationId xmlns:a16="http://schemas.microsoft.com/office/drawing/2014/main" id="{A87471B5-AC95-4B73-9ED2-EC98925E15B2}"/>
              </a:ext>
            </a:extLst>
          </p:cNvPr>
          <p:cNvPicPr>
            <a:picLocks noChangeAspect="1" noChangeArrowheads="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5881" y="4570171"/>
            <a:ext cx="2719765" cy="1588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690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B7D4-2B4A-405B-A0BB-0D931E66F246}"/>
              </a:ext>
            </a:extLst>
          </p:cNvPr>
          <p:cNvSpPr>
            <a:spLocks noGrp="1"/>
          </p:cNvSpPr>
          <p:nvPr>
            <p:ph type="title"/>
          </p:nvPr>
        </p:nvSpPr>
        <p:spPr/>
        <p:txBody>
          <a:bodyPr/>
          <a:lstStyle/>
          <a:p>
            <a:r>
              <a:rPr lang="en-US"/>
              <a:t>Who do we engage with in community?</a:t>
            </a:r>
          </a:p>
        </p:txBody>
      </p:sp>
      <p:sp>
        <p:nvSpPr>
          <p:cNvPr id="3" name="Text Placeholder 2">
            <a:extLst>
              <a:ext uri="{FF2B5EF4-FFF2-40B4-BE49-F238E27FC236}">
                <a16:creationId xmlns:a16="http://schemas.microsoft.com/office/drawing/2014/main" id="{01509F8B-4FD1-4ADC-BAEA-89A6E0873D64}"/>
              </a:ext>
            </a:extLst>
          </p:cNvPr>
          <p:cNvSpPr>
            <a:spLocks noGrp="1"/>
          </p:cNvSpPr>
          <p:nvPr>
            <p:ph type="body" idx="1"/>
          </p:nvPr>
        </p:nvSpPr>
        <p:spPr/>
        <p:txBody>
          <a:bodyPr/>
          <a:lstStyle/>
          <a:p>
            <a:r>
              <a:rPr lang="en-US"/>
              <a:t>Who is at the table?</a:t>
            </a:r>
          </a:p>
        </p:txBody>
      </p:sp>
      <p:sp>
        <p:nvSpPr>
          <p:cNvPr id="5" name="Text Placeholder 4">
            <a:extLst>
              <a:ext uri="{FF2B5EF4-FFF2-40B4-BE49-F238E27FC236}">
                <a16:creationId xmlns:a16="http://schemas.microsoft.com/office/drawing/2014/main" id="{3B776AAB-8A8F-43D2-B59C-70F97A3EB3C5}"/>
              </a:ext>
            </a:extLst>
          </p:cNvPr>
          <p:cNvSpPr>
            <a:spLocks noGrp="1"/>
          </p:cNvSpPr>
          <p:nvPr>
            <p:ph type="body" sz="quarter" idx="3"/>
          </p:nvPr>
        </p:nvSpPr>
        <p:spPr/>
        <p:txBody>
          <a:bodyPr/>
          <a:lstStyle/>
          <a:p>
            <a:r>
              <a:rPr lang="en-US"/>
              <a:t>Who is missing? And why?</a:t>
            </a:r>
          </a:p>
        </p:txBody>
      </p:sp>
      <p:sp>
        <p:nvSpPr>
          <p:cNvPr id="7" name="Oval 6">
            <a:extLst>
              <a:ext uri="{FF2B5EF4-FFF2-40B4-BE49-F238E27FC236}">
                <a16:creationId xmlns:a16="http://schemas.microsoft.com/office/drawing/2014/main" id="{D4784831-C6F1-4BA6-8192-68E72965F0CF}"/>
              </a:ext>
            </a:extLst>
          </p:cNvPr>
          <p:cNvSpPr/>
          <p:nvPr/>
        </p:nvSpPr>
        <p:spPr>
          <a:xfrm>
            <a:off x="269564" y="3692881"/>
            <a:ext cx="1790700" cy="792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Healthcare / Hospitals</a:t>
            </a:r>
          </a:p>
        </p:txBody>
      </p:sp>
      <p:sp>
        <p:nvSpPr>
          <p:cNvPr id="8" name="Oval 7">
            <a:extLst>
              <a:ext uri="{FF2B5EF4-FFF2-40B4-BE49-F238E27FC236}">
                <a16:creationId xmlns:a16="http://schemas.microsoft.com/office/drawing/2014/main" id="{E62CA6EB-72E5-49B6-B760-BF37BE046312}"/>
              </a:ext>
            </a:extLst>
          </p:cNvPr>
          <p:cNvSpPr/>
          <p:nvPr/>
        </p:nvSpPr>
        <p:spPr>
          <a:xfrm>
            <a:off x="2199967" y="3327021"/>
            <a:ext cx="2110248" cy="768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Health Departments</a:t>
            </a:r>
          </a:p>
        </p:txBody>
      </p:sp>
      <p:sp>
        <p:nvSpPr>
          <p:cNvPr id="9" name="Oval 8">
            <a:extLst>
              <a:ext uri="{FF2B5EF4-FFF2-40B4-BE49-F238E27FC236}">
                <a16:creationId xmlns:a16="http://schemas.microsoft.com/office/drawing/2014/main" id="{135E874A-5DCB-4308-B3B8-F515629A010E}"/>
              </a:ext>
            </a:extLst>
          </p:cNvPr>
          <p:cNvSpPr/>
          <p:nvPr/>
        </p:nvSpPr>
        <p:spPr>
          <a:xfrm>
            <a:off x="4829177" y="3668542"/>
            <a:ext cx="1790700" cy="8193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a:ln>
                  <a:noFill/>
                </a:ln>
                <a:solidFill>
                  <a:prstClr val="white"/>
                </a:solidFill>
                <a:effectLst/>
                <a:uLnTx/>
                <a:uFillTx/>
                <a:latin typeface="Gill Sans MT" panose="020B0502020104020203"/>
                <a:ea typeface="+mn-ea"/>
                <a:cs typeface="+mn-cs"/>
              </a:rPr>
              <a:t>Community-Based Orgs</a:t>
            </a:r>
          </a:p>
        </p:txBody>
      </p:sp>
      <p:sp>
        <p:nvSpPr>
          <p:cNvPr id="10" name="Oval 9">
            <a:extLst>
              <a:ext uri="{FF2B5EF4-FFF2-40B4-BE49-F238E27FC236}">
                <a16:creationId xmlns:a16="http://schemas.microsoft.com/office/drawing/2014/main" id="{7FC62A02-B02E-4D7B-921F-E5E5E0C23DC8}"/>
              </a:ext>
            </a:extLst>
          </p:cNvPr>
          <p:cNvSpPr/>
          <p:nvPr/>
        </p:nvSpPr>
        <p:spPr>
          <a:xfrm>
            <a:off x="2362200" y="4533135"/>
            <a:ext cx="1790700" cy="792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Private Sector</a:t>
            </a:r>
          </a:p>
        </p:txBody>
      </p:sp>
      <p:sp>
        <p:nvSpPr>
          <p:cNvPr id="11" name="Oval 10">
            <a:extLst>
              <a:ext uri="{FF2B5EF4-FFF2-40B4-BE49-F238E27FC236}">
                <a16:creationId xmlns:a16="http://schemas.microsoft.com/office/drawing/2014/main" id="{07DAB871-1B1C-4B90-9118-29960CBF512A}"/>
              </a:ext>
            </a:extLst>
          </p:cNvPr>
          <p:cNvSpPr/>
          <p:nvPr/>
        </p:nvSpPr>
        <p:spPr>
          <a:xfrm>
            <a:off x="4422778" y="4926607"/>
            <a:ext cx="1790700" cy="792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Elected officials</a:t>
            </a:r>
          </a:p>
        </p:txBody>
      </p:sp>
      <p:sp>
        <p:nvSpPr>
          <p:cNvPr id="12" name="Oval 11">
            <a:extLst>
              <a:ext uri="{FF2B5EF4-FFF2-40B4-BE49-F238E27FC236}">
                <a16:creationId xmlns:a16="http://schemas.microsoft.com/office/drawing/2014/main" id="{B5AB188C-E64F-4C8F-8DBE-F22414819445}"/>
              </a:ext>
            </a:extLst>
          </p:cNvPr>
          <p:cNvSpPr/>
          <p:nvPr/>
        </p:nvSpPr>
        <p:spPr>
          <a:xfrm>
            <a:off x="1276350" y="5714390"/>
            <a:ext cx="1790700" cy="792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Local businesses</a:t>
            </a:r>
          </a:p>
        </p:txBody>
      </p:sp>
      <p:sp>
        <p:nvSpPr>
          <p:cNvPr id="13" name="Oval 12">
            <a:extLst>
              <a:ext uri="{FF2B5EF4-FFF2-40B4-BE49-F238E27FC236}">
                <a16:creationId xmlns:a16="http://schemas.microsoft.com/office/drawing/2014/main" id="{63E02D9A-227C-43C3-8B05-47A65C1AA594}"/>
              </a:ext>
            </a:extLst>
          </p:cNvPr>
          <p:cNvSpPr/>
          <p:nvPr/>
        </p:nvSpPr>
        <p:spPr>
          <a:xfrm>
            <a:off x="4000500" y="2634658"/>
            <a:ext cx="1790700" cy="792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City Planners</a:t>
            </a:r>
          </a:p>
        </p:txBody>
      </p:sp>
      <p:sp>
        <p:nvSpPr>
          <p:cNvPr id="16" name="Oval 15">
            <a:extLst>
              <a:ext uri="{FF2B5EF4-FFF2-40B4-BE49-F238E27FC236}">
                <a16:creationId xmlns:a16="http://schemas.microsoft.com/office/drawing/2014/main" id="{FCF04CED-2C3E-4B33-BE04-E29E60FE2F15}"/>
              </a:ext>
            </a:extLst>
          </p:cNvPr>
          <p:cNvSpPr/>
          <p:nvPr/>
        </p:nvSpPr>
        <p:spPr>
          <a:xfrm>
            <a:off x="6569081" y="2425750"/>
            <a:ext cx="1958975" cy="103413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Community Organizers / Leaders</a:t>
            </a:r>
          </a:p>
        </p:txBody>
      </p:sp>
      <p:sp>
        <p:nvSpPr>
          <p:cNvPr id="17" name="Oval 16">
            <a:extLst>
              <a:ext uri="{FF2B5EF4-FFF2-40B4-BE49-F238E27FC236}">
                <a16:creationId xmlns:a16="http://schemas.microsoft.com/office/drawing/2014/main" id="{7D941A07-79D5-44AE-B51D-A40DA2125A15}"/>
              </a:ext>
            </a:extLst>
          </p:cNvPr>
          <p:cNvSpPr/>
          <p:nvPr/>
        </p:nvSpPr>
        <p:spPr>
          <a:xfrm>
            <a:off x="9613900" y="5202218"/>
            <a:ext cx="1355738" cy="103413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Justice-involved</a:t>
            </a:r>
          </a:p>
        </p:txBody>
      </p:sp>
      <p:sp>
        <p:nvSpPr>
          <p:cNvPr id="18" name="Oval 17">
            <a:extLst>
              <a:ext uri="{FF2B5EF4-FFF2-40B4-BE49-F238E27FC236}">
                <a16:creationId xmlns:a16="http://schemas.microsoft.com/office/drawing/2014/main" id="{A24D745F-9DAD-425D-9581-06834EC31F22}"/>
              </a:ext>
            </a:extLst>
          </p:cNvPr>
          <p:cNvSpPr/>
          <p:nvPr/>
        </p:nvSpPr>
        <p:spPr>
          <a:xfrm>
            <a:off x="8137667" y="4672009"/>
            <a:ext cx="1562914" cy="103413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Homeless / Housing</a:t>
            </a:r>
          </a:p>
        </p:txBody>
      </p:sp>
      <p:sp>
        <p:nvSpPr>
          <p:cNvPr id="19" name="Oval 18">
            <a:extLst>
              <a:ext uri="{FF2B5EF4-FFF2-40B4-BE49-F238E27FC236}">
                <a16:creationId xmlns:a16="http://schemas.microsoft.com/office/drawing/2014/main" id="{60932C5D-1F7B-4B10-B5CD-9569A8570AFD}"/>
              </a:ext>
            </a:extLst>
          </p:cNvPr>
          <p:cNvSpPr/>
          <p:nvPr/>
        </p:nvSpPr>
        <p:spPr>
          <a:xfrm>
            <a:off x="10598944" y="3118380"/>
            <a:ext cx="1512888" cy="103413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Artists / Creatives</a:t>
            </a:r>
          </a:p>
        </p:txBody>
      </p:sp>
      <p:sp>
        <p:nvSpPr>
          <p:cNvPr id="20" name="Oval 19">
            <a:extLst>
              <a:ext uri="{FF2B5EF4-FFF2-40B4-BE49-F238E27FC236}">
                <a16:creationId xmlns:a16="http://schemas.microsoft.com/office/drawing/2014/main" id="{41DD993C-3243-48EF-A9A4-805C7E1E8386}"/>
              </a:ext>
            </a:extLst>
          </p:cNvPr>
          <p:cNvSpPr/>
          <p:nvPr/>
        </p:nvSpPr>
        <p:spPr>
          <a:xfrm>
            <a:off x="6664036" y="3637467"/>
            <a:ext cx="1204925" cy="79277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Youth</a:t>
            </a:r>
          </a:p>
        </p:txBody>
      </p:sp>
      <p:sp>
        <p:nvSpPr>
          <p:cNvPr id="21" name="Oval 20">
            <a:extLst>
              <a:ext uri="{FF2B5EF4-FFF2-40B4-BE49-F238E27FC236}">
                <a16:creationId xmlns:a16="http://schemas.microsoft.com/office/drawing/2014/main" id="{20B03A7B-D2CF-4D42-8F9C-4DEBF3F59ECD}"/>
              </a:ext>
            </a:extLst>
          </p:cNvPr>
          <p:cNvSpPr/>
          <p:nvPr/>
        </p:nvSpPr>
        <p:spPr>
          <a:xfrm>
            <a:off x="8259708" y="3430277"/>
            <a:ext cx="1958975" cy="103413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Differently abled</a:t>
            </a:r>
          </a:p>
        </p:txBody>
      </p:sp>
      <p:sp>
        <p:nvSpPr>
          <p:cNvPr id="24" name="Oval 23">
            <a:extLst>
              <a:ext uri="{FF2B5EF4-FFF2-40B4-BE49-F238E27FC236}">
                <a16:creationId xmlns:a16="http://schemas.microsoft.com/office/drawing/2014/main" id="{65FF2E13-D63E-4BCA-8BF6-420ADCF87EB1}"/>
              </a:ext>
            </a:extLst>
          </p:cNvPr>
          <p:cNvSpPr/>
          <p:nvPr/>
        </p:nvSpPr>
        <p:spPr>
          <a:xfrm>
            <a:off x="3711578" y="5816450"/>
            <a:ext cx="1790700" cy="792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Education</a:t>
            </a:r>
          </a:p>
        </p:txBody>
      </p:sp>
      <p:sp>
        <p:nvSpPr>
          <p:cNvPr id="25" name="Oval 24">
            <a:extLst>
              <a:ext uri="{FF2B5EF4-FFF2-40B4-BE49-F238E27FC236}">
                <a16:creationId xmlns:a16="http://schemas.microsoft.com/office/drawing/2014/main" id="{2A584B23-20E5-49DE-BA37-C8D0F9B8FC7D}"/>
              </a:ext>
            </a:extLst>
          </p:cNvPr>
          <p:cNvSpPr/>
          <p:nvPr/>
        </p:nvSpPr>
        <p:spPr>
          <a:xfrm>
            <a:off x="9242820" y="2308779"/>
            <a:ext cx="1726817" cy="99775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Non-Traditional Healers</a:t>
            </a:r>
          </a:p>
        </p:txBody>
      </p:sp>
      <p:sp>
        <p:nvSpPr>
          <p:cNvPr id="26" name="Oval 25">
            <a:extLst>
              <a:ext uri="{FF2B5EF4-FFF2-40B4-BE49-F238E27FC236}">
                <a16:creationId xmlns:a16="http://schemas.microsoft.com/office/drawing/2014/main" id="{CCECB0DC-FD67-475E-B3E6-5DED6D82414A}"/>
              </a:ext>
            </a:extLst>
          </p:cNvPr>
          <p:cNvSpPr/>
          <p:nvPr/>
        </p:nvSpPr>
        <p:spPr>
          <a:xfrm>
            <a:off x="6396754" y="4689996"/>
            <a:ext cx="1676772" cy="1027825"/>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Immigrant</a:t>
            </a:r>
          </a:p>
        </p:txBody>
      </p:sp>
      <p:sp>
        <p:nvSpPr>
          <p:cNvPr id="27" name="Oval 26">
            <a:extLst>
              <a:ext uri="{FF2B5EF4-FFF2-40B4-BE49-F238E27FC236}">
                <a16:creationId xmlns:a16="http://schemas.microsoft.com/office/drawing/2014/main" id="{CF50C4FD-16B6-46F7-BA3B-3775B86DAB6D}"/>
              </a:ext>
            </a:extLst>
          </p:cNvPr>
          <p:cNvSpPr/>
          <p:nvPr/>
        </p:nvSpPr>
        <p:spPr>
          <a:xfrm>
            <a:off x="9999265" y="4288765"/>
            <a:ext cx="1604170" cy="88173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LGBTQIA+</a:t>
            </a:r>
          </a:p>
        </p:txBody>
      </p:sp>
      <p:sp>
        <p:nvSpPr>
          <p:cNvPr id="28" name="Oval 27">
            <a:extLst>
              <a:ext uri="{FF2B5EF4-FFF2-40B4-BE49-F238E27FC236}">
                <a16:creationId xmlns:a16="http://schemas.microsoft.com/office/drawing/2014/main" id="{2E4A6B6F-36F4-425B-A560-781D599E3D7B}"/>
              </a:ext>
            </a:extLst>
          </p:cNvPr>
          <p:cNvSpPr/>
          <p:nvPr/>
        </p:nvSpPr>
        <p:spPr>
          <a:xfrm>
            <a:off x="7559891" y="5842499"/>
            <a:ext cx="1204925" cy="79277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Older adults</a:t>
            </a:r>
          </a:p>
        </p:txBody>
      </p:sp>
      <p:sp>
        <p:nvSpPr>
          <p:cNvPr id="29" name="Oval 28">
            <a:extLst>
              <a:ext uri="{FF2B5EF4-FFF2-40B4-BE49-F238E27FC236}">
                <a16:creationId xmlns:a16="http://schemas.microsoft.com/office/drawing/2014/main" id="{20D360B5-81EB-4E67-9BF1-FC7550ABC136}"/>
              </a:ext>
            </a:extLst>
          </p:cNvPr>
          <p:cNvSpPr/>
          <p:nvPr/>
        </p:nvSpPr>
        <p:spPr>
          <a:xfrm>
            <a:off x="571500" y="2456840"/>
            <a:ext cx="1790700" cy="792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Financial Sector</a:t>
            </a:r>
          </a:p>
        </p:txBody>
      </p:sp>
      <p:sp>
        <p:nvSpPr>
          <p:cNvPr id="30" name="Oval 29">
            <a:extLst>
              <a:ext uri="{FF2B5EF4-FFF2-40B4-BE49-F238E27FC236}">
                <a16:creationId xmlns:a16="http://schemas.microsoft.com/office/drawing/2014/main" id="{9B41B8CE-9679-47AA-8B83-467090B16383}"/>
              </a:ext>
            </a:extLst>
          </p:cNvPr>
          <p:cNvSpPr/>
          <p:nvPr/>
        </p:nvSpPr>
        <p:spPr>
          <a:xfrm>
            <a:off x="270386" y="4887892"/>
            <a:ext cx="1790700" cy="792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Housing</a:t>
            </a:r>
          </a:p>
        </p:txBody>
      </p:sp>
    </p:spTree>
    <p:extLst>
      <p:ext uri="{BB962C8B-B14F-4D97-AF65-F5344CB8AC3E}">
        <p14:creationId xmlns:p14="http://schemas.microsoft.com/office/powerpoint/2010/main" val="1521963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D563-F6B4-91A5-1242-B2EA4C681EBE}"/>
              </a:ext>
            </a:extLst>
          </p:cNvPr>
          <p:cNvSpPr>
            <a:spLocks noGrp="1"/>
          </p:cNvSpPr>
          <p:nvPr>
            <p:ph type="title"/>
          </p:nvPr>
        </p:nvSpPr>
        <p:spPr/>
        <p:txBody>
          <a:bodyPr/>
          <a:lstStyle/>
          <a:p>
            <a:r>
              <a:rPr lang="en-US">
                <a:solidFill>
                  <a:schemeClr val="accent2"/>
                </a:solidFill>
              </a:rPr>
              <a:t>Question</a:t>
            </a:r>
          </a:p>
        </p:txBody>
      </p:sp>
      <p:sp>
        <p:nvSpPr>
          <p:cNvPr id="3" name="Content Placeholder 2">
            <a:extLst>
              <a:ext uri="{FF2B5EF4-FFF2-40B4-BE49-F238E27FC236}">
                <a16:creationId xmlns:a16="http://schemas.microsoft.com/office/drawing/2014/main" id="{85FFDF16-4BE7-97EF-D77E-E48A0AC41812}"/>
              </a:ext>
            </a:extLst>
          </p:cNvPr>
          <p:cNvSpPr>
            <a:spLocks noGrp="1"/>
          </p:cNvSpPr>
          <p:nvPr>
            <p:ph idx="1"/>
          </p:nvPr>
        </p:nvSpPr>
        <p:spPr>
          <a:xfrm>
            <a:off x="838200" y="1859255"/>
            <a:ext cx="10515600" cy="4317708"/>
          </a:xfrm>
        </p:spPr>
        <p:txBody>
          <a:bodyPr vert="horz" lIns="91440" tIns="45720" rIns="91440" bIns="45720" rtlCol="0" anchor="t">
            <a:normAutofit/>
          </a:bodyPr>
          <a:lstStyle/>
          <a:p>
            <a:r>
              <a:rPr lang="en-US">
                <a:solidFill>
                  <a:schemeClr val="accent2"/>
                </a:solidFill>
              </a:rPr>
              <a:t>What opportunities do you hope to create in your community?</a:t>
            </a:r>
          </a:p>
        </p:txBody>
      </p:sp>
    </p:spTree>
    <p:extLst>
      <p:ext uri="{BB962C8B-B14F-4D97-AF65-F5344CB8AC3E}">
        <p14:creationId xmlns:p14="http://schemas.microsoft.com/office/powerpoint/2010/main" val="295885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05E1-9590-42B0-B695-F7A56C2411E6}"/>
              </a:ext>
            </a:extLst>
          </p:cNvPr>
          <p:cNvSpPr>
            <a:spLocks noGrp="1"/>
          </p:cNvSpPr>
          <p:nvPr>
            <p:ph type="title"/>
          </p:nvPr>
        </p:nvSpPr>
        <p:spPr>
          <a:xfrm>
            <a:off x="838200" y="5225224"/>
            <a:ext cx="10515600" cy="914400"/>
          </a:xfrm>
        </p:spPr>
        <p:txBody>
          <a:bodyPr>
            <a:normAutofit/>
          </a:bodyPr>
          <a:lstStyle/>
          <a:p>
            <a:r>
              <a:rPr lang="en-US">
                <a:solidFill>
                  <a:schemeClr val="accent2"/>
                </a:solidFill>
              </a:rPr>
              <a:t>Health Equity in Preparedness</a:t>
            </a:r>
          </a:p>
        </p:txBody>
      </p:sp>
    </p:spTree>
    <p:extLst>
      <p:ext uri="{BB962C8B-B14F-4D97-AF65-F5344CB8AC3E}">
        <p14:creationId xmlns:p14="http://schemas.microsoft.com/office/powerpoint/2010/main" val="2887277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10" name="TextBox 9"/>
          <p:cNvSpPr txBox="1"/>
          <p:nvPr/>
        </p:nvSpPr>
        <p:spPr>
          <a:xfrm>
            <a:off x="638628" y="319572"/>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Today’s Focus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28" name="Rectangle 27">
            <a:extLst>
              <a:ext uri="{FF2B5EF4-FFF2-40B4-BE49-F238E27FC236}">
                <a16:creationId xmlns:a16="http://schemas.microsoft.com/office/drawing/2014/main" id="{F96389A1-79D4-4891-B47A-812603FAC862}"/>
              </a:ext>
            </a:extLst>
          </p:cNvPr>
          <p:cNvSpPr/>
          <p:nvPr/>
        </p:nvSpPr>
        <p:spPr>
          <a:xfrm>
            <a:off x="6375109" y="2232124"/>
            <a:ext cx="4457943" cy="36933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5"/>
                </a:solidFill>
                <a:latin typeface="Myriad Pro" panose="020B0503030403020204" charset="0"/>
              </a:rPr>
              <a:t>Health Equity In Action</a:t>
            </a:r>
          </a:p>
        </p:txBody>
      </p:sp>
      <p:sp>
        <p:nvSpPr>
          <p:cNvPr id="26" name="Rectangle 25">
            <a:extLst>
              <a:ext uri="{FF2B5EF4-FFF2-40B4-BE49-F238E27FC236}">
                <a16:creationId xmlns:a16="http://schemas.microsoft.com/office/drawing/2014/main" id="{C333A8AB-972E-4CDD-88A3-31F6C6E0663C}"/>
              </a:ext>
            </a:extLst>
          </p:cNvPr>
          <p:cNvSpPr/>
          <p:nvPr/>
        </p:nvSpPr>
        <p:spPr>
          <a:xfrm>
            <a:off x="5690646" y="2712761"/>
            <a:ext cx="6010287" cy="371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800"/>
              </a:spcAft>
            </a:pPr>
            <a:r>
              <a:rPr lang="en-US" b="1">
                <a:solidFill>
                  <a:schemeClr val="tx1"/>
                </a:solidFill>
                <a:latin typeface="Myriad Pro" panose="020B0503030403020204"/>
              </a:rPr>
              <a:t>Purpose</a:t>
            </a:r>
          </a:p>
          <a:p>
            <a:r>
              <a:rPr lang="en-US" sz="1400">
                <a:solidFill>
                  <a:schemeClr val="tx1"/>
                </a:solidFill>
                <a:latin typeface="Myriad Pro" panose="020B0503030403020204"/>
              </a:rPr>
              <a:t>Participants will have the opportunity to connect with and learn from other health departments in a large-group brainstorming discussion on heath equity fundamentals and equitable strategies used in emergency preparedness and response to air quality. In this session we will spend time gaining a deeper understanding of best practices you can use to support your community to:</a:t>
            </a:r>
          </a:p>
          <a:p>
            <a:endParaRPr lang="en-US" sz="1400">
              <a:solidFill>
                <a:schemeClr val="tx1"/>
              </a:solidFill>
              <a:latin typeface="Myriad Pro" panose="020B0503030403020204"/>
            </a:endParaRPr>
          </a:p>
          <a:p>
            <a:pPr lvl="1">
              <a:spcAft>
                <a:spcPts val="700"/>
              </a:spcAft>
            </a:pPr>
            <a:r>
              <a:rPr lang="en-US" sz="1400">
                <a:solidFill>
                  <a:schemeClr val="tx1"/>
                </a:solidFill>
                <a:latin typeface="Myriad Pro" panose="020B0503030403020204"/>
              </a:rPr>
              <a:t>Stimulate effective problem solving and information sharing</a:t>
            </a:r>
          </a:p>
          <a:p>
            <a:pPr lvl="1"/>
            <a:endParaRPr lang="en-US" sz="1400">
              <a:solidFill>
                <a:schemeClr val="tx1"/>
              </a:solidFill>
              <a:latin typeface="Myriad Pro" panose="020B0503030403020204"/>
            </a:endParaRPr>
          </a:p>
          <a:p>
            <a:pPr lvl="1"/>
            <a:r>
              <a:rPr lang="en-US" sz="1400">
                <a:solidFill>
                  <a:schemeClr val="tx1"/>
                </a:solidFill>
                <a:latin typeface="Myriad Pro" panose="020B0503030403020204"/>
              </a:rPr>
              <a:t>Understand what has and has not worked well for LHDs when implementing health equity in emergency preparedness &amp; response </a:t>
            </a:r>
          </a:p>
          <a:p>
            <a:endParaRPr lang="en-US" sz="1400">
              <a:solidFill>
                <a:schemeClr val="tx1"/>
              </a:solidFill>
              <a:latin typeface="Myriad Pro" panose="020B0503030403020204"/>
            </a:endParaRPr>
          </a:p>
          <a:p>
            <a:pPr lvl="1">
              <a:spcAft>
                <a:spcPts val="700"/>
              </a:spcAft>
            </a:pPr>
            <a:r>
              <a:rPr lang="en-US" sz="1400">
                <a:solidFill>
                  <a:schemeClr val="tx1"/>
                </a:solidFill>
                <a:latin typeface="Myriad Pro" panose="020B0503030403020204"/>
              </a:rPr>
              <a:t>Commit following the session to practices your LHD would like to adopt for your community </a:t>
            </a:r>
          </a:p>
          <a:p>
            <a:pPr lvl="1">
              <a:spcAft>
                <a:spcPts val="700"/>
              </a:spcAft>
            </a:pPr>
            <a:endParaRPr lang="en-US" sz="1400">
              <a:solidFill>
                <a:schemeClr val="tx1"/>
              </a:solidFill>
              <a:latin typeface="Myriad Pro" panose="020B0503030403020204"/>
            </a:endParaRPr>
          </a:p>
          <a:p>
            <a:pPr lvl="1">
              <a:spcAft>
                <a:spcPts val="700"/>
              </a:spcAft>
            </a:pPr>
            <a:endParaRPr lang="en-US" sz="1400">
              <a:solidFill>
                <a:schemeClr val="tx1"/>
              </a:solidFill>
              <a:latin typeface="Myriad Pro" panose="020B0503030403020204"/>
            </a:endParaRPr>
          </a:p>
          <a:p>
            <a:pPr lvl="1"/>
            <a:endParaRPr lang="en-US" sz="1400">
              <a:solidFill>
                <a:schemeClr val="tx1"/>
              </a:solidFill>
              <a:latin typeface="Myriad Pro" panose="020B0503030403020204"/>
            </a:endParaRPr>
          </a:p>
          <a:p>
            <a:endParaRPr lang="en-US" sz="1400">
              <a:solidFill>
                <a:schemeClr val="tx1"/>
              </a:solidFill>
              <a:latin typeface="Myriad Pro" panose="020B0503030403020204"/>
            </a:endParaRPr>
          </a:p>
          <a:p>
            <a:endParaRPr lang="en-US" sz="1400">
              <a:solidFill>
                <a:schemeClr val="tx1"/>
              </a:solidFill>
              <a:latin typeface="Myriad Pro" panose="020B0503030403020204"/>
            </a:endParaRPr>
          </a:p>
        </p:txBody>
      </p:sp>
      <p:cxnSp>
        <p:nvCxnSpPr>
          <p:cNvPr id="29" name="Straight Connector 28">
            <a:extLst>
              <a:ext uri="{FF2B5EF4-FFF2-40B4-BE49-F238E27FC236}">
                <a16:creationId xmlns:a16="http://schemas.microsoft.com/office/drawing/2014/main" id="{5901D049-5D2D-41DB-A286-945E85993884}"/>
              </a:ext>
            </a:extLst>
          </p:cNvPr>
          <p:cNvCxnSpPr>
            <a:cxnSpLocks/>
          </p:cNvCxnSpPr>
          <p:nvPr/>
        </p:nvCxnSpPr>
        <p:spPr>
          <a:xfrm>
            <a:off x="5796060" y="3045747"/>
            <a:ext cx="1168916" cy="0"/>
          </a:xfrm>
          <a:prstGeom prst="line">
            <a:avLst/>
          </a:prstGeom>
          <a:noFill/>
          <a:ln w="38100" cap="flat" cmpd="sng" algn="ctr">
            <a:solidFill>
              <a:schemeClr val="accent5"/>
            </a:solidFill>
            <a:prstDash val="solid"/>
            <a:miter lim="800000"/>
          </a:ln>
          <a:effectLst/>
        </p:spPr>
      </p:cxnSp>
      <p:sp>
        <p:nvSpPr>
          <p:cNvPr id="55" name="General_Fill_11">
            <a:extLst>
              <a:ext uri="{FF2B5EF4-FFF2-40B4-BE49-F238E27FC236}">
                <a16:creationId xmlns:a16="http://schemas.microsoft.com/office/drawing/2014/main" id="{F95FD219-922D-4CEF-8063-2AB7FAB0C327}"/>
              </a:ext>
            </a:extLst>
          </p:cNvPr>
          <p:cNvSpPr>
            <a:spLocks noChangeAspect="1" noEditPoints="1"/>
          </p:cNvSpPr>
          <p:nvPr/>
        </p:nvSpPr>
        <p:spPr bwMode="auto">
          <a:xfrm>
            <a:off x="5822781" y="5256301"/>
            <a:ext cx="317500" cy="317500"/>
          </a:xfrm>
          <a:custGeom>
            <a:avLst/>
            <a:gdLst>
              <a:gd name="T0" fmla="*/ 236 w 512"/>
              <a:gd name="T1" fmla="*/ 209 h 512"/>
              <a:gd name="T2" fmla="*/ 244 w 512"/>
              <a:gd name="T3" fmla="*/ 236 h 512"/>
              <a:gd name="T4" fmla="*/ 151 w 512"/>
              <a:gd name="T5" fmla="*/ 262 h 512"/>
              <a:gd name="T6" fmla="*/ 144 w 512"/>
              <a:gd name="T7" fmla="*/ 234 h 512"/>
              <a:gd name="T8" fmla="*/ 236 w 512"/>
              <a:gd name="T9" fmla="*/ 209 h 512"/>
              <a:gd name="T10" fmla="*/ 327 w 512"/>
              <a:gd name="T11" fmla="*/ 177 h 512"/>
              <a:gd name="T12" fmla="*/ 255 w 512"/>
              <a:gd name="T13" fmla="*/ 196 h 512"/>
              <a:gd name="T14" fmla="*/ 266 w 512"/>
              <a:gd name="T15" fmla="*/ 237 h 512"/>
              <a:gd name="T16" fmla="*/ 338 w 512"/>
              <a:gd name="T17" fmla="*/ 218 h 512"/>
              <a:gd name="T18" fmla="*/ 333 w 512"/>
              <a:gd name="T19" fmla="*/ 197 h 512"/>
              <a:gd name="T20" fmla="*/ 327 w 512"/>
              <a:gd name="T21" fmla="*/ 177 h 512"/>
              <a:gd name="T22" fmla="*/ 512 w 512"/>
              <a:gd name="T23" fmla="*/ 256 h 512"/>
              <a:gd name="T24" fmla="*/ 256 w 512"/>
              <a:gd name="T25" fmla="*/ 512 h 512"/>
              <a:gd name="T26" fmla="*/ 0 w 512"/>
              <a:gd name="T27" fmla="*/ 256 h 512"/>
              <a:gd name="T28" fmla="*/ 256 w 512"/>
              <a:gd name="T29" fmla="*/ 0 h 512"/>
              <a:gd name="T30" fmla="*/ 512 w 512"/>
              <a:gd name="T31" fmla="*/ 256 h 512"/>
              <a:gd name="T32" fmla="*/ 406 w 512"/>
              <a:gd name="T33" fmla="*/ 222 h 512"/>
              <a:gd name="T34" fmla="*/ 383 w 512"/>
              <a:gd name="T35" fmla="*/ 139 h 512"/>
              <a:gd name="T36" fmla="*/ 378 w 512"/>
              <a:gd name="T37" fmla="*/ 133 h 512"/>
              <a:gd name="T38" fmla="*/ 370 w 512"/>
              <a:gd name="T39" fmla="*/ 132 h 512"/>
              <a:gd name="T40" fmla="*/ 329 w 512"/>
              <a:gd name="T41" fmla="*/ 143 h 512"/>
              <a:gd name="T42" fmla="*/ 322 w 512"/>
              <a:gd name="T43" fmla="*/ 156 h 512"/>
              <a:gd name="T44" fmla="*/ 239 w 512"/>
              <a:gd name="T45" fmla="*/ 179 h 512"/>
              <a:gd name="T46" fmla="*/ 232 w 512"/>
              <a:gd name="T47" fmla="*/ 188 h 512"/>
              <a:gd name="T48" fmla="*/ 128 w 512"/>
              <a:gd name="T49" fmla="*/ 216 h 512"/>
              <a:gd name="T50" fmla="*/ 126 w 512"/>
              <a:gd name="T51" fmla="*/ 209 h 512"/>
              <a:gd name="T52" fmla="*/ 113 w 512"/>
              <a:gd name="T53" fmla="*/ 202 h 512"/>
              <a:gd name="T54" fmla="*/ 106 w 512"/>
              <a:gd name="T55" fmla="*/ 215 h 512"/>
              <a:gd name="T56" fmla="*/ 128 w 512"/>
              <a:gd name="T57" fmla="*/ 297 h 512"/>
              <a:gd name="T58" fmla="*/ 138 w 512"/>
              <a:gd name="T59" fmla="*/ 305 h 512"/>
              <a:gd name="T60" fmla="*/ 141 w 512"/>
              <a:gd name="T61" fmla="*/ 305 h 512"/>
              <a:gd name="T62" fmla="*/ 149 w 512"/>
              <a:gd name="T63" fmla="*/ 292 h 512"/>
              <a:gd name="T64" fmla="*/ 147 w 512"/>
              <a:gd name="T65" fmla="*/ 285 h 512"/>
              <a:gd name="T66" fmla="*/ 243 w 512"/>
              <a:gd name="T67" fmla="*/ 259 h 512"/>
              <a:gd name="T68" fmla="*/ 192 w 512"/>
              <a:gd name="T69" fmla="*/ 401 h 512"/>
              <a:gd name="T70" fmla="*/ 199 w 512"/>
              <a:gd name="T71" fmla="*/ 415 h 512"/>
              <a:gd name="T72" fmla="*/ 202 w 512"/>
              <a:gd name="T73" fmla="*/ 416 h 512"/>
              <a:gd name="T74" fmla="*/ 212 w 512"/>
              <a:gd name="T75" fmla="*/ 409 h 512"/>
              <a:gd name="T76" fmla="*/ 245 w 512"/>
              <a:gd name="T77" fmla="*/ 317 h 512"/>
              <a:gd name="T78" fmla="*/ 245 w 512"/>
              <a:gd name="T79" fmla="*/ 405 h 512"/>
              <a:gd name="T80" fmla="*/ 256 w 512"/>
              <a:gd name="T81" fmla="*/ 416 h 512"/>
              <a:gd name="T82" fmla="*/ 266 w 512"/>
              <a:gd name="T83" fmla="*/ 405 h 512"/>
              <a:gd name="T84" fmla="*/ 266 w 512"/>
              <a:gd name="T85" fmla="*/ 317 h 512"/>
              <a:gd name="T86" fmla="*/ 299 w 512"/>
              <a:gd name="T87" fmla="*/ 409 h 512"/>
              <a:gd name="T88" fmla="*/ 309 w 512"/>
              <a:gd name="T89" fmla="*/ 416 h 512"/>
              <a:gd name="T90" fmla="*/ 313 w 512"/>
              <a:gd name="T91" fmla="*/ 415 h 512"/>
              <a:gd name="T92" fmla="*/ 319 w 512"/>
              <a:gd name="T93" fmla="*/ 401 h 512"/>
              <a:gd name="T94" fmla="*/ 268 w 512"/>
              <a:gd name="T95" fmla="*/ 259 h 512"/>
              <a:gd name="T96" fmla="*/ 344 w 512"/>
              <a:gd name="T97" fmla="*/ 238 h 512"/>
              <a:gd name="T98" fmla="*/ 344 w 512"/>
              <a:gd name="T99" fmla="*/ 238 h 512"/>
              <a:gd name="T100" fmla="*/ 354 w 512"/>
              <a:gd name="T101" fmla="*/ 246 h 512"/>
              <a:gd name="T102" fmla="*/ 357 w 512"/>
              <a:gd name="T103" fmla="*/ 246 h 512"/>
              <a:gd name="T104" fmla="*/ 398 w 512"/>
              <a:gd name="T105" fmla="*/ 235 h 512"/>
              <a:gd name="T106" fmla="*/ 405 w 512"/>
              <a:gd name="T107" fmla="*/ 230 h 512"/>
              <a:gd name="T108" fmla="*/ 406 w 512"/>
              <a:gd name="T109" fmla="*/ 222 h 512"/>
              <a:gd name="T110" fmla="*/ 345 w 512"/>
              <a:gd name="T111" fmla="*/ 161 h 512"/>
              <a:gd name="T112" fmla="*/ 362 w 512"/>
              <a:gd name="T113" fmla="*/ 222 h 512"/>
              <a:gd name="T114" fmla="*/ 382 w 512"/>
              <a:gd name="T115" fmla="*/ 217 h 512"/>
              <a:gd name="T116" fmla="*/ 366 w 512"/>
              <a:gd name="T117" fmla="*/ 155 h 512"/>
              <a:gd name="T118" fmla="*/ 345 w 512"/>
              <a:gd name="T119" fmla="*/ 16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2" h="512">
                <a:moveTo>
                  <a:pt x="236" y="209"/>
                </a:moveTo>
                <a:cubicBezTo>
                  <a:pt x="244" y="236"/>
                  <a:pt x="244" y="236"/>
                  <a:pt x="244" y="236"/>
                </a:cubicBezTo>
                <a:cubicBezTo>
                  <a:pt x="151" y="262"/>
                  <a:pt x="151" y="262"/>
                  <a:pt x="151" y="262"/>
                </a:cubicBezTo>
                <a:cubicBezTo>
                  <a:pt x="144" y="234"/>
                  <a:pt x="144" y="234"/>
                  <a:pt x="144" y="234"/>
                </a:cubicBezTo>
                <a:lnTo>
                  <a:pt x="236" y="209"/>
                </a:lnTo>
                <a:close/>
                <a:moveTo>
                  <a:pt x="327" y="177"/>
                </a:moveTo>
                <a:cubicBezTo>
                  <a:pt x="255" y="196"/>
                  <a:pt x="255" y="196"/>
                  <a:pt x="255" y="196"/>
                </a:cubicBezTo>
                <a:cubicBezTo>
                  <a:pt x="266" y="237"/>
                  <a:pt x="266" y="237"/>
                  <a:pt x="266" y="237"/>
                </a:cubicBezTo>
                <a:cubicBezTo>
                  <a:pt x="338" y="218"/>
                  <a:pt x="338" y="218"/>
                  <a:pt x="338" y="218"/>
                </a:cubicBezTo>
                <a:cubicBezTo>
                  <a:pt x="333" y="197"/>
                  <a:pt x="333" y="197"/>
                  <a:pt x="333" y="197"/>
                </a:cubicBezTo>
                <a:lnTo>
                  <a:pt x="327" y="177"/>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06" y="222"/>
                </a:moveTo>
                <a:cubicBezTo>
                  <a:pt x="383" y="139"/>
                  <a:pt x="383" y="139"/>
                  <a:pt x="383" y="139"/>
                </a:cubicBezTo>
                <a:cubicBezTo>
                  <a:pt x="383" y="136"/>
                  <a:pt x="381" y="134"/>
                  <a:pt x="378" y="133"/>
                </a:cubicBezTo>
                <a:cubicBezTo>
                  <a:pt x="376" y="131"/>
                  <a:pt x="373" y="131"/>
                  <a:pt x="370" y="132"/>
                </a:cubicBezTo>
                <a:cubicBezTo>
                  <a:pt x="329" y="143"/>
                  <a:pt x="329" y="143"/>
                  <a:pt x="329" y="143"/>
                </a:cubicBezTo>
                <a:cubicBezTo>
                  <a:pt x="323" y="145"/>
                  <a:pt x="320" y="150"/>
                  <a:pt x="322" y="156"/>
                </a:cubicBezTo>
                <a:cubicBezTo>
                  <a:pt x="239" y="179"/>
                  <a:pt x="239" y="179"/>
                  <a:pt x="239" y="179"/>
                </a:cubicBezTo>
                <a:cubicBezTo>
                  <a:pt x="235" y="180"/>
                  <a:pt x="232" y="184"/>
                  <a:pt x="232" y="188"/>
                </a:cubicBezTo>
                <a:cubicBezTo>
                  <a:pt x="128" y="216"/>
                  <a:pt x="128" y="216"/>
                  <a:pt x="128" y="216"/>
                </a:cubicBezTo>
                <a:cubicBezTo>
                  <a:pt x="126" y="209"/>
                  <a:pt x="126" y="209"/>
                  <a:pt x="126" y="209"/>
                </a:cubicBezTo>
                <a:cubicBezTo>
                  <a:pt x="125" y="204"/>
                  <a:pt x="119" y="200"/>
                  <a:pt x="113" y="202"/>
                </a:cubicBezTo>
                <a:cubicBezTo>
                  <a:pt x="107" y="204"/>
                  <a:pt x="104" y="209"/>
                  <a:pt x="106" y="215"/>
                </a:cubicBezTo>
                <a:cubicBezTo>
                  <a:pt x="128" y="297"/>
                  <a:pt x="128" y="297"/>
                  <a:pt x="128" y="297"/>
                </a:cubicBezTo>
                <a:cubicBezTo>
                  <a:pt x="129" y="302"/>
                  <a:pt x="134" y="305"/>
                  <a:pt x="138" y="305"/>
                </a:cubicBezTo>
                <a:cubicBezTo>
                  <a:pt x="139" y="305"/>
                  <a:pt x="140" y="305"/>
                  <a:pt x="141" y="305"/>
                </a:cubicBezTo>
                <a:cubicBezTo>
                  <a:pt x="147" y="303"/>
                  <a:pt x="150" y="298"/>
                  <a:pt x="149" y="292"/>
                </a:cubicBezTo>
                <a:cubicBezTo>
                  <a:pt x="147" y="285"/>
                  <a:pt x="147" y="285"/>
                  <a:pt x="147" y="285"/>
                </a:cubicBezTo>
                <a:cubicBezTo>
                  <a:pt x="243" y="259"/>
                  <a:pt x="243" y="259"/>
                  <a:pt x="243" y="259"/>
                </a:cubicBezTo>
                <a:cubicBezTo>
                  <a:pt x="192" y="401"/>
                  <a:pt x="192" y="401"/>
                  <a:pt x="192" y="401"/>
                </a:cubicBezTo>
                <a:cubicBezTo>
                  <a:pt x="190" y="407"/>
                  <a:pt x="193" y="413"/>
                  <a:pt x="199" y="415"/>
                </a:cubicBezTo>
                <a:cubicBezTo>
                  <a:pt x="200" y="415"/>
                  <a:pt x="201" y="416"/>
                  <a:pt x="202" y="416"/>
                </a:cubicBezTo>
                <a:cubicBezTo>
                  <a:pt x="207" y="416"/>
                  <a:pt x="211" y="413"/>
                  <a:pt x="212" y="409"/>
                </a:cubicBezTo>
                <a:cubicBezTo>
                  <a:pt x="245" y="317"/>
                  <a:pt x="245" y="317"/>
                  <a:pt x="245" y="317"/>
                </a:cubicBezTo>
                <a:cubicBezTo>
                  <a:pt x="245" y="405"/>
                  <a:pt x="245" y="405"/>
                  <a:pt x="245" y="405"/>
                </a:cubicBezTo>
                <a:cubicBezTo>
                  <a:pt x="245" y="411"/>
                  <a:pt x="250" y="416"/>
                  <a:pt x="256" y="416"/>
                </a:cubicBezTo>
                <a:cubicBezTo>
                  <a:pt x="262" y="416"/>
                  <a:pt x="266" y="411"/>
                  <a:pt x="266" y="405"/>
                </a:cubicBezTo>
                <a:cubicBezTo>
                  <a:pt x="266" y="317"/>
                  <a:pt x="266" y="317"/>
                  <a:pt x="266" y="317"/>
                </a:cubicBezTo>
                <a:cubicBezTo>
                  <a:pt x="299" y="409"/>
                  <a:pt x="299" y="409"/>
                  <a:pt x="299" y="409"/>
                </a:cubicBezTo>
                <a:cubicBezTo>
                  <a:pt x="301" y="413"/>
                  <a:pt x="305" y="416"/>
                  <a:pt x="309" y="416"/>
                </a:cubicBezTo>
                <a:cubicBezTo>
                  <a:pt x="310" y="416"/>
                  <a:pt x="311" y="415"/>
                  <a:pt x="313" y="415"/>
                </a:cubicBezTo>
                <a:cubicBezTo>
                  <a:pt x="318" y="413"/>
                  <a:pt x="321" y="407"/>
                  <a:pt x="319" y="401"/>
                </a:cubicBezTo>
                <a:cubicBezTo>
                  <a:pt x="268" y="259"/>
                  <a:pt x="268" y="259"/>
                  <a:pt x="268" y="259"/>
                </a:cubicBezTo>
                <a:cubicBezTo>
                  <a:pt x="344" y="238"/>
                  <a:pt x="344" y="238"/>
                  <a:pt x="344" y="238"/>
                </a:cubicBezTo>
                <a:cubicBezTo>
                  <a:pt x="344" y="238"/>
                  <a:pt x="344" y="238"/>
                  <a:pt x="344" y="238"/>
                </a:cubicBezTo>
                <a:cubicBezTo>
                  <a:pt x="345" y="243"/>
                  <a:pt x="350" y="246"/>
                  <a:pt x="354" y="246"/>
                </a:cubicBezTo>
                <a:cubicBezTo>
                  <a:pt x="355" y="246"/>
                  <a:pt x="356" y="246"/>
                  <a:pt x="357" y="246"/>
                </a:cubicBezTo>
                <a:cubicBezTo>
                  <a:pt x="398" y="235"/>
                  <a:pt x="398" y="235"/>
                  <a:pt x="398" y="235"/>
                </a:cubicBezTo>
                <a:cubicBezTo>
                  <a:pt x="401" y="234"/>
                  <a:pt x="403" y="232"/>
                  <a:pt x="405" y="230"/>
                </a:cubicBezTo>
                <a:cubicBezTo>
                  <a:pt x="406" y="227"/>
                  <a:pt x="407" y="224"/>
                  <a:pt x="406" y="222"/>
                </a:cubicBezTo>
                <a:close/>
                <a:moveTo>
                  <a:pt x="345" y="161"/>
                </a:moveTo>
                <a:cubicBezTo>
                  <a:pt x="362" y="222"/>
                  <a:pt x="362" y="222"/>
                  <a:pt x="362" y="222"/>
                </a:cubicBezTo>
                <a:cubicBezTo>
                  <a:pt x="382" y="217"/>
                  <a:pt x="382" y="217"/>
                  <a:pt x="382" y="217"/>
                </a:cubicBezTo>
                <a:cubicBezTo>
                  <a:pt x="366" y="155"/>
                  <a:pt x="366" y="155"/>
                  <a:pt x="366" y="155"/>
                </a:cubicBezTo>
                <a:lnTo>
                  <a:pt x="345" y="161"/>
                </a:lnTo>
                <a:close/>
              </a:path>
            </a:pathLst>
          </a:custGeom>
          <a:solidFill>
            <a:srgbClr val="6D276A"/>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6" name="General_Fill_31">
            <a:extLst>
              <a:ext uri="{FF2B5EF4-FFF2-40B4-BE49-F238E27FC236}">
                <a16:creationId xmlns:a16="http://schemas.microsoft.com/office/drawing/2014/main" id="{6F86BF27-AC20-4625-9A2E-FC8C02264908}"/>
              </a:ext>
            </a:extLst>
          </p:cNvPr>
          <p:cNvSpPr>
            <a:spLocks noChangeAspect="1" noEditPoints="1"/>
          </p:cNvSpPr>
          <p:nvPr/>
        </p:nvSpPr>
        <p:spPr bwMode="auto">
          <a:xfrm>
            <a:off x="5822781" y="4617924"/>
            <a:ext cx="317500" cy="317500"/>
          </a:xfrm>
          <a:custGeom>
            <a:avLst/>
            <a:gdLst>
              <a:gd name="T0" fmla="*/ 245 w 512"/>
              <a:gd name="T1" fmla="*/ 192 h 512"/>
              <a:gd name="T2" fmla="*/ 224 w 512"/>
              <a:gd name="T3" fmla="*/ 213 h 512"/>
              <a:gd name="T4" fmla="*/ 266 w 512"/>
              <a:gd name="T5" fmla="*/ 320 h 512"/>
              <a:gd name="T6" fmla="*/ 288 w 512"/>
              <a:gd name="T7" fmla="*/ 298 h 512"/>
              <a:gd name="T8" fmla="*/ 266 w 512"/>
              <a:gd name="T9" fmla="*/ 320 h 512"/>
              <a:gd name="T10" fmla="*/ 256 w 512"/>
              <a:gd name="T11" fmla="*/ 512 h 512"/>
              <a:gd name="T12" fmla="*/ 256 w 512"/>
              <a:gd name="T13" fmla="*/ 0 h 512"/>
              <a:gd name="T14" fmla="*/ 181 w 512"/>
              <a:gd name="T15" fmla="*/ 181 h 512"/>
              <a:gd name="T16" fmla="*/ 139 w 512"/>
              <a:gd name="T17" fmla="*/ 170 h 512"/>
              <a:gd name="T18" fmla="*/ 181 w 512"/>
              <a:gd name="T19" fmla="*/ 126 h 512"/>
              <a:gd name="T20" fmla="*/ 117 w 512"/>
              <a:gd name="T21" fmla="*/ 181 h 512"/>
              <a:gd name="T22" fmla="*/ 128 w 512"/>
              <a:gd name="T23" fmla="*/ 234 h 512"/>
              <a:gd name="T24" fmla="*/ 181 w 512"/>
              <a:gd name="T25" fmla="*/ 224 h 512"/>
              <a:gd name="T26" fmla="*/ 213 w 512"/>
              <a:gd name="T27" fmla="*/ 234 h 512"/>
              <a:gd name="T28" fmla="*/ 266 w 512"/>
              <a:gd name="T29" fmla="*/ 224 h 512"/>
              <a:gd name="T30" fmla="*/ 256 w 512"/>
              <a:gd name="T31" fmla="*/ 170 h 512"/>
              <a:gd name="T32" fmla="*/ 257 w 512"/>
              <a:gd name="T33" fmla="*/ 138 h 512"/>
              <a:gd name="T34" fmla="*/ 254 w 512"/>
              <a:gd name="T35" fmla="*/ 117 h 512"/>
              <a:gd name="T36" fmla="*/ 202 w 512"/>
              <a:gd name="T37" fmla="*/ 224 h 512"/>
              <a:gd name="T38" fmla="*/ 309 w 512"/>
              <a:gd name="T39" fmla="*/ 288 h 512"/>
              <a:gd name="T40" fmla="*/ 256 w 512"/>
              <a:gd name="T41" fmla="*/ 277 h 512"/>
              <a:gd name="T42" fmla="*/ 245 w 512"/>
              <a:gd name="T43" fmla="*/ 330 h 512"/>
              <a:gd name="T44" fmla="*/ 287 w 512"/>
              <a:gd name="T45" fmla="*/ 341 h 512"/>
              <a:gd name="T46" fmla="*/ 245 w 512"/>
              <a:gd name="T47" fmla="*/ 385 h 512"/>
              <a:gd name="T48" fmla="*/ 257 w 512"/>
              <a:gd name="T49" fmla="*/ 394 h 512"/>
              <a:gd name="T50" fmla="*/ 309 w 512"/>
              <a:gd name="T51" fmla="*/ 288 h 512"/>
              <a:gd name="T52" fmla="*/ 384 w 512"/>
              <a:gd name="T53" fmla="*/ 277 h 512"/>
              <a:gd name="T54" fmla="*/ 330 w 512"/>
              <a:gd name="T55" fmla="*/ 288 h 512"/>
              <a:gd name="T56" fmla="*/ 341 w 512"/>
              <a:gd name="T57" fmla="*/ 341 h 512"/>
              <a:gd name="T58" fmla="*/ 340 w 512"/>
              <a:gd name="T59" fmla="*/ 373 h 512"/>
              <a:gd name="T60" fmla="*/ 341 w 512"/>
              <a:gd name="T61" fmla="*/ 394 h 512"/>
              <a:gd name="T62" fmla="*/ 394 w 512"/>
              <a:gd name="T63" fmla="*/ 330 h 512"/>
              <a:gd name="T64" fmla="*/ 138 w 512"/>
              <a:gd name="T65" fmla="*/ 213 h 512"/>
              <a:gd name="T66" fmla="*/ 160 w 512"/>
              <a:gd name="T67" fmla="*/ 192 h 512"/>
              <a:gd name="T68" fmla="*/ 138 w 512"/>
              <a:gd name="T69" fmla="*/ 213 h 512"/>
              <a:gd name="T70" fmla="*/ 373 w 512"/>
              <a:gd name="T71" fmla="*/ 320 h 512"/>
              <a:gd name="T72" fmla="*/ 352 w 512"/>
              <a:gd name="T73"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2" h="512">
                <a:moveTo>
                  <a:pt x="224" y="192"/>
                </a:moveTo>
                <a:cubicBezTo>
                  <a:pt x="245" y="192"/>
                  <a:pt x="245" y="192"/>
                  <a:pt x="245" y="192"/>
                </a:cubicBezTo>
                <a:cubicBezTo>
                  <a:pt x="245" y="213"/>
                  <a:pt x="245" y="213"/>
                  <a:pt x="245" y="213"/>
                </a:cubicBezTo>
                <a:cubicBezTo>
                  <a:pt x="224" y="213"/>
                  <a:pt x="224" y="213"/>
                  <a:pt x="224" y="213"/>
                </a:cubicBezTo>
                <a:lnTo>
                  <a:pt x="224" y="192"/>
                </a:lnTo>
                <a:close/>
                <a:moveTo>
                  <a:pt x="266" y="320"/>
                </a:moveTo>
                <a:cubicBezTo>
                  <a:pt x="288" y="320"/>
                  <a:pt x="288" y="320"/>
                  <a:pt x="288" y="320"/>
                </a:cubicBezTo>
                <a:cubicBezTo>
                  <a:pt x="288" y="298"/>
                  <a:pt x="288" y="298"/>
                  <a:pt x="288" y="298"/>
                </a:cubicBezTo>
                <a:cubicBezTo>
                  <a:pt x="266" y="298"/>
                  <a:pt x="266" y="298"/>
                  <a:pt x="266" y="298"/>
                </a:cubicBezTo>
                <a:lnTo>
                  <a:pt x="266" y="320"/>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181" y="181"/>
                </a:moveTo>
                <a:cubicBezTo>
                  <a:pt x="181" y="175"/>
                  <a:pt x="176" y="170"/>
                  <a:pt x="170" y="170"/>
                </a:cubicBezTo>
                <a:cubicBezTo>
                  <a:pt x="139" y="170"/>
                  <a:pt x="139" y="170"/>
                  <a:pt x="139" y="170"/>
                </a:cubicBezTo>
                <a:cubicBezTo>
                  <a:pt x="144" y="143"/>
                  <a:pt x="168" y="139"/>
                  <a:pt x="172" y="138"/>
                </a:cubicBezTo>
                <a:cubicBezTo>
                  <a:pt x="177" y="138"/>
                  <a:pt x="182" y="132"/>
                  <a:pt x="181" y="126"/>
                </a:cubicBezTo>
                <a:cubicBezTo>
                  <a:pt x="180" y="121"/>
                  <a:pt x="175" y="117"/>
                  <a:pt x="169" y="117"/>
                </a:cubicBezTo>
                <a:cubicBezTo>
                  <a:pt x="151" y="119"/>
                  <a:pt x="117" y="135"/>
                  <a:pt x="117" y="181"/>
                </a:cubicBezTo>
                <a:cubicBezTo>
                  <a:pt x="117" y="224"/>
                  <a:pt x="117" y="224"/>
                  <a:pt x="117" y="224"/>
                </a:cubicBezTo>
                <a:cubicBezTo>
                  <a:pt x="117" y="230"/>
                  <a:pt x="122" y="234"/>
                  <a:pt x="128" y="234"/>
                </a:cubicBezTo>
                <a:cubicBezTo>
                  <a:pt x="170" y="234"/>
                  <a:pt x="170" y="234"/>
                  <a:pt x="170" y="234"/>
                </a:cubicBezTo>
                <a:cubicBezTo>
                  <a:pt x="176" y="234"/>
                  <a:pt x="181" y="230"/>
                  <a:pt x="181" y="224"/>
                </a:cubicBezTo>
                <a:lnTo>
                  <a:pt x="181" y="181"/>
                </a:lnTo>
                <a:close/>
                <a:moveTo>
                  <a:pt x="213" y="234"/>
                </a:moveTo>
                <a:cubicBezTo>
                  <a:pt x="256" y="234"/>
                  <a:pt x="256" y="234"/>
                  <a:pt x="256" y="234"/>
                </a:cubicBezTo>
                <a:cubicBezTo>
                  <a:pt x="262" y="234"/>
                  <a:pt x="266" y="230"/>
                  <a:pt x="266" y="224"/>
                </a:cubicBezTo>
                <a:cubicBezTo>
                  <a:pt x="266" y="181"/>
                  <a:pt x="266" y="181"/>
                  <a:pt x="266" y="181"/>
                </a:cubicBezTo>
                <a:cubicBezTo>
                  <a:pt x="266" y="175"/>
                  <a:pt x="262" y="170"/>
                  <a:pt x="256" y="170"/>
                </a:cubicBezTo>
                <a:cubicBezTo>
                  <a:pt x="225" y="170"/>
                  <a:pt x="225" y="170"/>
                  <a:pt x="225" y="170"/>
                </a:cubicBezTo>
                <a:cubicBezTo>
                  <a:pt x="230" y="143"/>
                  <a:pt x="254" y="139"/>
                  <a:pt x="257" y="138"/>
                </a:cubicBezTo>
                <a:cubicBezTo>
                  <a:pt x="263" y="138"/>
                  <a:pt x="267" y="132"/>
                  <a:pt x="266" y="126"/>
                </a:cubicBezTo>
                <a:cubicBezTo>
                  <a:pt x="266" y="121"/>
                  <a:pt x="260" y="117"/>
                  <a:pt x="254" y="117"/>
                </a:cubicBezTo>
                <a:cubicBezTo>
                  <a:pt x="236" y="119"/>
                  <a:pt x="202" y="135"/>
                  <a:pt x="202" y="181"/>
                </a:cubicBezTo>
                <a:cubicBezTo>
                  <a:pt x="202" y="224"/>
                  <a:pt x="202" y="224"/>
                  <a:pt x="202" y="224"/>
                </a:cubicBezTo>
                <a:cubicBezTo>
                  <a:pt x="202" y="230"/>
                  <a:pt x="207" y="234"/>
                  <a:pt x="213" y="234"/>
                </a:cubicBezTo>
                <a:close/>
                <a:moveTo>
                  <a:pt x="309" y="288"/>
                </a:moveTo>
                <a:cubicBezTo>
                  <a:pt x="309" y="282"/>
                  <a:pt x="304" y="277"/>
                  <a:pt x="298" y="277"/>
                </a:cubicBezTo>
                <a:cubicBezTo>
                  <a:pt x="256" y="277"/>
                  <a:pt x="256" y="277"/>
                  <a:pt x="256" y="277"/>
                </a:cubicBezTo>
                <a:cubicBezTo>
                  <a:pt x="250" y="277"/>
                  <a:pt x="245" y="282"/>
                  <a:pt x="245" y="288"/>
                </a:cubicBezTo>
                <a:cubicBezTo>
                  <a:pt x="245" y="330"/>
                  <a:pt x="245" y="330"/>
                  <a:pt x="245" y="330"/>
                </a:cubicBezTo>
                <a:cubicBezTo>
                  <a:pt x="245" y="336"/>
                  <a:pt x="250" y="341"/>
                  <a:pt x="256" y="341"/>
                </a:cubicBezTo>
                <a:cubicBezTo>
                  <a:pt x="287" y="341"/>
                  <a:pt x="287" y="341"/>
                  <a:pt x="287" y="341"/>
                </a:cubicBezTo>
                <a:cubicBezTo>
                  <a:pt x="282" y="369"/>
                  <a:pt x="258" y="373"/>
                  <a:pt x="254" y="373"/>
                </a:cubicBezTo>
                <a:cubicBezTo>
                  <a:pt x="249" y="374"/>
                  <a:pt x="244" y="379"/>
                  <a:pt x="245" y="385"/>
                </a:cubicBezTo>
                <a:cubicBezTo>
                  <a:pt x="246" y="390"/>
                  <a:pt x="250" y="394"/>
                  <a:pt x="256" y="394"/>
                </a:cubicBezTo>
                <a:cubicBezTo>
                  <a:pt x="256" y="394"/>
                  <a:pt x="256" y="394"/>
                  <a:pt x="257" y="394"/>
                </a:cubicBezTo>
                <a:cubicBezTo>
                  <a:pt x="275" y="392"/>
                  <a:pt x="309" y="376"/>
                  <a:pt x="309" y="330"/>
                </a:cubicBezTo>
                <a:lnTo>
                  <a:pt x="309" y="288"/>
                </a:lnTo>
                <a:close/>
                <a:moveTo>
                  <a:pt x="394" y="288"/>
                </a:moveTo>
                <a:cubicBezTo>
                  <a:pt x="394" y="282"/>
                  <a:pt x="390" y="277"/>
                  <a:pt x="384" y="277"/>
                </a:cubicBezTo>
                <a:cubicBezTo>
                  <a:pt x="341" y="277"/>
                  <a:pt x="341" y="277"/>
                  <a:pt x="341" y="277"/>
                </a:cubicBezTo>
                <a:cubicBezTo>
                  <a:pt x="335" y="277"/>
                  <a:pt x="330" y="282"/>
                  <a:pt x="330" y="288"/>
                </a:cubicBezTo>
                <a:cubicBezTo>
                  <a:pt x="330" y="330"/>
                  <a:pt x="330" y="330"/>
                  <a:pt x="330" y="330"/>
                </a:cubicBezTo>
                <a:cubicBezTo>
                  <a:pt x="330" y="336"/>
                  <a:pt x="335" y="341"/>
                  <a:pt x="341" y="341"/>
                </a:cubicBezTo>
                <a:cubicBezTo>
                  <a:pt x="372" y="341"/>
                  <a:pt x="372" y="341"/>
                  <a:pt x="372" y="341"/>
                </a:cubicBezTo>
                <a:cubicBezTo>
                  <a:pt x="367" y="369"/>
                  <a:pt x="343" y="373"/>
                  <a:pt x="340" y="373"/>
                </a:cubicBezTo>
                <a:cubicBezTo>
                  <a:pt x="334" y="374"/>
                  <a:pt x="330" y="379"/>
                  <a:pt x="330" y="385"/>
                </a:cubicBezTo>
                <a:cubicBezTo>
                  <a:pt x="331" y="390"/>
                  <a:pt x="336" y="394"/>
                  <a:pt x="341" y="394"/>
                </a:cubicBezTo>
                <a:cubicBezTo>
                  <a:pt x="341" y="394"/>
                  <a:pt x="342" y="394"/>
                  <a:pt x="342" y="394"/>
                </a:cubicBezTo>
                <a:cubicBezTo>
                  <a:pt x="360" y="392"/>
                  <a:pt x="394" y="376"/>
                  <a:pt x="394" y="330"/>
                </a:cubicBezTo>
                <a:lnTo>
                  <a:pt x="394" y="288"/>
                </a:lnTo>
                <a:close/>
                <a:moveTo>
                  <a:pt x="138" y="213"/>
                </a:moveTo>
                <a:cubicBezTo>
                  <a:pt x="160" y="213"/>
                  <a:pt x="160" y="213"/>
                  <a:pt x="160" y="213"/>
                </a:cubicBezTo>
                <a:cubicBezTo>
                  <a:pt x="160" y="192"/>
                  <a:pt x="160" y="192"/>
                  <a:pt x="160" y="192"/>
                </a:cubicBezTo>
                <a:cubicBezTo>
                  <a:pt x="138" y="192"/>
                  <a:pt x="138" y="192"/>
                  <a:pt x="138" y="192"/>
                </a:cubicBezTo>
                <a:lnTo>
                  <a:pt x="138" y="213"/>
                </a:lnTo>
                <a:close/>
                <a:moveTo>
                  <a:pt x="352" y="320"/>
                </a:moveTo>
                <a:cubicBezTo>
                  <a:pt x="373" y="320"/>
                  <a:pt x="373" y="320"/>
                  <a:pt x="373" y="320"/>
                </a:cubicBezTo>
                <a:cubicBezTo>
                  <a:pt x="373" y="298"/>
                  <a:pt x="373" y="298"/>
                  <a:pt x="373" y="298"/>
                </a:cubicBezTo>
                <a:cubicBezTo>
                  <a:pt x="352" y="298"/>
                  <a:pt x="352" y="298"/>
                  <a:pt x="352" y="298"/>
                </a:cubicBezTo>
                <a:lnTo>
                  <a:pt x="352" y="32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200"/>
          </a:p>
        </p:txBody>
      </p:sp>
      <p:sp>
        <p:nvSpPr>
          <p:cNvPr id="57" name="General_Fill_102">
            <a:extLst>
              <a:ext uri="{FF2B5EF4-FFF2-40B4-BE49-F238E27FC236}">
                <a16:creationId xmlns:a16="http://schemas.microsoft.com/office/drawing/2014/main" id="{A7CC92F5-3084-4877-9E12-D74C6A3FC766}"/>
              </a:ext>
            </a:extLst>
          </p:cNvPr>
          <p:cNvSpPr>
            <a:spLocks noChangeAspect="1" noEditPoints="1"/>
          </p:cNvSpPr>
          <p:nvPr/>
        </p:nvSpPr>
        <p:spPr bwMode="auto">
          <a:xfrm>
            <a:off x="5822781" y="5894678"/>
            <a:ext cx="317500" cy="317500"/>
          </a:xfrm>
          <a:custGeom>
            <a:avLst/>
            <a:gdLst>
              <a:gd name="T0" fmla="*/ 117 w 512"/>
              <a:gd name="T1" fmla="*/ 170 h 512"/>
              <a:gd name="T2" fmla="*/ 149 w 512"/>
              <a:gd name="T3" fmla="*/ 170 h 512"/>
              <a:gd name="T4" fmla="*/ 149 w 512"/>
              <a:gd name="T5" fmla="*/ 202 h 512"/>
              <a:gd name="T6" fmla="*/ 117 w 512"/>
              <a:gd name="T7" fmla="*/ 202 h 512"/>
              <a:gd name="T8" fmla="*/ 117 w 512"/>
              <a:gd name="T9" fmla="*/ 170 h 512"/>
              <a:gd name="T10" fmla="*/ 117 w 512"/>
              <a:gd name="T11" fmla="*/ 341 h 512"/>
              <a:gd name="T12" fmla="*/ 149 w 512"/>
              <a:gd name="T13" fmla="*/ 341 h 512"/>
              <a:gd name="T14" fmla="*/ 149 w 512"/>
              <a:gd name="T15" fmla="*/ 309 h 512"/>
              <a:gd name="T16" fmla="*/ 117 w 512"/>
              <a:gd name="T17" fmla="*/ 309 h 512"/>
              <a:gd name="T18" fmla="*/ 117 w 512"/>
              <a:gd name="T19" fmla="*/ 341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170 w 512"/>
              <a:gd name="T31" fmla="*/ 298 h 512"/>
              <a:gd name="T32" fmla="*/ 160 w 512"/>
              <a:gd name="T33" fmla="*/ 288 h 512"/>
              <a:gd name="T34" fmla="*/ 106 w 512"/>
              <a:gd name="T35" fmla="*/ 288 h 512"/>
              <a:gd name="T36" fmla="*/ 96 w 512"/>
              <a:gd name="T37" fmla="*/ 298 h 512"/>
              <a:gd name="T38" fmla="*/ 96 w 512"/>
              <a:gd name="T39" fmla="*/ 352 h 512"/>
              <a:gd name="T40" fmla="*/ 106 w 512"/>
              <a:gd name="T41" fmla="*/ 362 h 512"/>
              <a:gd name="T42" fmla="*/ 160 w 512"/>
              <a:gd name="T43" fmla="*/ 362 h 512"/>
              <a:gd name="T44" fmla="*/ 170 w 512"/>
              <a:gd name="T45" fmla="*/ 352 h 512"/>
              <a:gd name="T46" fmla="*/ 170 w 512"/>
              <a:gd name="T47" fmla="*/ 298 h 512"/>
              <a:gd name="T48" fmla="*/ 170 w 512"/>
              <a:gd name="T49" fmla="*/ 160 h 512"/>
              <a:gd name="T50" fmla="*/ 160 w 512"/>
              <a:gd name="T51" fmla="*/ 149 h 512"/>
              <a:gd name="T52" fmla="*/ 106 w 512"/>
              <a:gd name="T53" fmla="*/ 149 h 512"/>
              <a:gd name="T54" fmla="*/ 96 w 512"/>
              <a:gd name="T55" fmla="*/ 160 h 512"/>
              <a:gd name="T56" fmla="*/ 96 w 512"/>
              <a:gd name="T57" fmla="*/ 213 h 512"/>
              <a:gd name="T58" fmla="*/ 106 w 512"/>
              <a:gd name="T59" fmla="*/ 224 h 512"/>
              <a:gd name="T60" fmla="*/ 160 w 512"/>
              <a:gd name="T61" fmla="*/ 224 h 512"/>
              <a:gd name="T62" fmla="*/ 170 w 512"/>
              <a:gd name="T63" fmla="*/ 213 h 512"/>
              <a:gd name="T64" fmla="*/ 170 w 512"/>
              <a:gd name="T65" fmla="*/ 160 h 512"/>
              <a:gd name="T66" fmla="*/ 416 w 512"/>
              <a:gd name="T67" fmla="*/ 352 h 512"/>
              <a:gd name="T68" fmla="*/ 405 w 512"/>
              <a:gd name="T69" fmla="*/ 341 h 512"/>
              <a:gd name="T70" fmla="*/ 224 w 512"/>
              <a:gd name="T71" fmla="*/ 341 h 512"/>
              <a:gd name="T72" fmla="*/ 213 w 512"/>
              <a:gd name="T73" fmla="*/ 352 h 512"/>
              <a:gd name="T74" fmla="*/ 224 w 512"/>
              <a:gd name="T75" fmla="*/ 362 h 512"/>
              <a:gd name="T76" fmla="*/ 405 w 512"/>
              <a:gd name="T77" fmla="*/ 362 h 512"/>
              <a:gd name="T78" fmla="*/ 416 w 512"/>
              <a:gd name="T79" fmla="*/ 352 h 512"/>
              <a:gd name="T80" fmla="*/ 416 w 512"/>
              <a:gd name="T81" fmla="*/ 298 h 512"/>
              <a:gd name="T82" fmla="*/ 405 w 512"/>
              <a:gd name="T83" fmla="*/ 288 h 512"/>
              <a:gd name="T84" fmla="*/ 224 w 512"/>
              <a:gd name="T85" fmla="*/ 288 h 512"/>
              <a:gd name="T86" fmla="*/ 213 w 512"/>
              <a:gd name="T87" fmla="*/ 298 h 512"/>
              <a:gd name="T88" fmla="*/ 224 w 512"/>
              <a:gd name="T89" fmla="*/ 309 h 512"/>
              <a:gd name="T90" fmla="*/ 405 w 512"/>
              <a:gd name="T91" fmla="*/ 309 h 512"/>
              <a:gd name="T92" fmla="*/ 416 w 512"/>
              <a:gd name="T93" fmla="*/ 298 h 512"/>
              <a:gd name="T94" fmla="*/ 416 w 512"/>
              <a:gd name="T95" fmla="*/ 213 h 512"/>
              <a:gd name="T96" fmla="*/ 405 w 512"/>
              <a:gd name="T97" fmla="*/ 202 h 512"/>
              <a:gd name="T98" fmla="*/ 224 w 512"/>
              <a:gd name="T99" fmla="*/ 202 h 512"/>
              <a:gd name="T100" fmla="*/ 213 w 512"/>
              <a:gd name="T101" fmla="*/ 213 h 512"/>
              <a:gd name="T102" fmla="*/ 224 w 512"/>
              <a:gd name="T103" fmla="*/ 224 h 512"/>
              <a:gd name="T104" fmla="*/ 405 w 512"/>
              <a:gd name="T105" fmla="*/ 224 h 512"/>
              <a:gd name="T106" fmla="*/ 416 w 512"/>
              <a:gd name="T107" fmla="*/ 213 h 512"/>
              <a:gd name="T108" fmla="*/ 416 w 512"/>
              <a:gd name="T109" fmla="*/ 160 h 512"/>
              <a:gd name="T110" fmla="*/ 405 w 512"/>
              <a:gd name="T111" fmla="*/ 149 h 512"/>
              <a:gd name="T112" fmla="*/ 224 w 512"/>
              <a:gd name="T113" fmla="*/ 149 h 512"/>
              <a:gd name="T114" fmla="*/ 213 w 512"/>
              <a:gd name="T115" fmla="*/ 160 h 512"/>
              <a:gd name="T116" fmla="*/ 224 w 512"/>
              <a:gd name="T117" fmla="*/ 170 h 512"/>
              <a:gd name="T118" fmla="*/ 405 w 512"/>
              <a:gd name="T119" fmla="*/ 170 h 512"/>
              <a:gd name="T120" fmla="*/ 416 w 512"/>
              <a:gd name="T121" fmla="*/ 16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 h="512">
                <a:moveTo>
                  <a:pt x="117" y="170"/>
                </a:moveTo>
                <a:cubicBezTo>
                  <a:pt x="149" y="170"/>
                  <a:pt x="149" y="170"/>
                  <a:pt x="149" y="170"/>
                </a:cubicBezTo>
                <a:cubicBezTo>
                  <a:pt x="149" y="202"/>
                  <a:pt x="149" y="202"/>
                  <a:pt x="149" y="202"/>
                </a:cubicBezTo>
                <a:cubicBezTo>
                  <a:pt x="117" y="202"/>
                  <a:pt x="117" y="202"/>
                  <a:pt x="117" y="202"/>
                </a:cubicBezTo>
                <a:lnTo>
                  <a:pt x="117" y="170"/>
                </a:lnTo>
                <a:close/>
                <a:moveTo>
                  <a:pt x="117" y="341"/>
                </a:moveTo>
                <a:cubicBezTo>
                  <a:pt x="149" y="341"/>
                  <a:pt x="149" y="341"/>
                  <a:pt x="149" y="341"/>
                </a:cubicBezTo>
                <a:cubicBezTo>
                  <a:pt x="149" y="309"/>
                  <a:pt x="149" y="309"/>
                  <a:pt x="149" y="309"/>
                </a:cubicBezTo>
                <a:cubicBezTo>
                  <a:pt x="117" y="309"/>
                  <a:pt x="117" y="309"/>
                  <a:pt x="117" y="309"/>
                </a:cubicBezTo>
                <a:lnTo>
                  <a:pt x="117" y="341"/>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170" y="298"/>
                </a:moveTo>
                <a:cubicBezTo>
                  <a:pt x="170" y="292"/>
                  <a:pt x="166" y="288"/>
                  <a:pt x="160" y="288"/>
                </a:cubicBezTo>
                <a:cubicBezTo>
                  <a:pt x="106" y="288"/>
                  <a:pt x="106" y="288"/>
                  <a:pt x="106" y="288"/>
                </a:cubicBezTo>
                <a:cubicBezTo>
                  <a:pt x="100" y="288"/>
                  <a:pt x="96" y="292"/>
                  <a:pt x="96" y="298"/>
                </a:cubicBezTo>
                <a:cubicBezTo>
                  <a:pt x="96" y="352"/>
                  <a:pt x="96" y="352"/>
                  <a:pt x="96" y="352"/>
                </a:cubicBezTo>
                <a:cubicBezTo>
                  <a:pt x="96" y="358"/>
                  <a:pt x="100" y="362"/>
                  <a:pt x="106" y="362"/>
                </a:cubicBezTo>
                <a:cubicBezTo>
                  <a:pt x="160" y="362"/>
                  <a:pt x="160" y="362"/>
                  <a:pt x="160" y="362"/>
                </a:cubicBezTo>
                <a:cubicBezTo>
                  <a:pt x="166" y="362"/>
                  <a:pt x="170" y="358"/>
                  <a:pt x="170" y="352"/>
                </a:cubicBezTo>
                <a:lnTo>
                  <a:pt x="170" y="298"/>
                </a:lnTo>
                <a:close/>
                <a:moveTo>
                  <a:pt x="170" y="160"/>
                </a:moveTo>
                <a:cubicBezTo>
                  <a:pt x="170" y="154"/>
                  <a:pt x="166" y="149"/>
                  <a:pt x="160" y="149"/>
                </a:cubicBezTo>
                <a:cubicBezTo>
                  <a:pt x="106" y="149"/>
                  <a:pt x="106" y="149"/>
                  <a:pt x="106" y="149"/>
                </a:cubicBezTo>
                <a:cubicBezTo>
                  <a:pt x="100" y="149"/>
                  <a:pt x="96" y="154"/>
                  <a:pt x="96" y="160"/>
                </a:cubicBezTo>
                <a:cubicBezTo>
                  <a:pt x="96" y="213"/>
                  <a:pt x="96" y="213"/>
                  <a:pt x="96" y="213"/>
                </a:cubicBezTo>
                <a:cubicBezTo>
                  <a:pt x="96" y="219"/>
                  <a:pt x="100" y="224"/>
                  <a:pt x="106" y="224"/>
                </a:cubicBezTo>
                <a:cubicBezTo>
                  <a:pt x="160" y="224"/>
                  <a:pt x="160" y="224"/>
                  <a:pt x="160" y="224"/>
                </a:cubicBezTo>
                <a:cubicBezTo>
                  <a:pt x="166" y="224"/>
                  <a:pt x="170" y="219"/>
                  <a:pt x="170" y="213"/>
                </a:cubicBezTo>
                <a:lnTo>
                  <a:pt x="170" y="160"/>
                </a:lnTo>
                <a:close/>
                <a:moveTo>
                  <a:pt x="416" y="352"/>
                </a:moveTo>
                <a:cubicBezTo>
                  <a:pt x="416" y="346"/>
                  <a:pt x="411" y="341"/>
                  <a:pt x="405" y="341"/>
                </a:cubicBezTo>
                <a:cubicBezTo>
                  <a:pt x="224" y="341"/>
                  <a:pt x="224" y="341"/>
                  <a:pt x="224" y="341"/>
                </a:cubicBezTo>
                <a:cubicBezTo>
                  <a:pt x="218" y="341"/>
                  <a:pt x="213" y="346"/>
                  <a:pt x="213" y="352"/>
                </a:cubicBezTo>
                <a:cubicBezTo>
                  <a:pt x="213" y="358"/>
                  <a:pt x="218" y="362"/>
                  <a:pt x="224" y="362"/>
                </a:cubicBezTo>
                <a:cubicBezTo>
                  <a:pt x="405" y="362"/>
                  <a:pt x="405" y="362"/>
                  <a:pt x="405" y="362"/>
                </a:cubicBezTo>
                <a:cubicBezTo>
                  <a:pt x="411" y="362"/>
                  <a:pt x="416" y="358"/>
                  <a:pt x="416" y="352"/>
                </a:cubicBezTo>
                <a:close/>
                <a:moveTo>
                  <a:pt x="416" y="298"/>
                </a:moveTo>
                <a:cubicBezTo>
                  <a:pt x="416" y="292"/>
                  <a:pt x="411" y="288"/>
                  <a:pt x="405" y="288"/>
                </a:cubicBezTo>
                <a:cubicBezTo>
                  <a:pt x="224" y="288"/>
                  <a:pt x="224" y="288"/>
                  <a:pt x="224" y="288"/>
                </a:cubicBezTo>
                <a:cubicBezTo>
                  <a:pt x="218" y="288"/>
                  <a:pt x="213" y="292"/>
                  <a:pt x="213" y="298"/>
                </a:cubicBezTo>
                <a:cubicBezTo>
                  <a:pt x="213" y="304"/>
                  <a:pt x="218" y="309"/>
                  <a:pt x="224" y="309"/>
                </a:cubicBezTo>
                <a:cubicBezTo>
                  <a:pt x="405" y="309"/>
                  <a:pt x="405" y="309"/>
                  <a:pt x="405" y="309"/>
                </a:cubicBezTo>
                <a:cubicBezTo>
                  <a:pt x="411" y="309"/>
                  <a:pt x="416" y="304"/>
                  <a:pt x="416" y="298"/>
                </a:cubicBezTo>
                <a:close/>
                <a:moveTo>
                  <a:pt x="416" y="213"/>
                </a:moveTo>
                <a:cubicBezTo>
                  <a:pt x="416" y="207"/>
                  <a:pt x="411" y="202"/>
                  <a:pt x="405" y="202"/>
                </a:cubicBezTo>
                <a:cubicBezTo>
                  <a:pt x="224" y="202"/>
                  <a:pt x="224" y="202"/>
                  <a:pt x="224" y="202"/>
                </a:cubicBezTo>
                <a:cubicBezTo>
                  <a:pt x="218" y="202"/>
                  <a:pt x="213" y="207"/>
                  <a:pt x="213" y="213"/>
                </a:cubicBezTo>
                <a:cubicBezTo>
                  <a:pt x="213" y="219"/>
                  <a:pt x="218" y="224"/>
                  <a:pt x="224" y="224"/>
                </a:cubicBezTo>
                <a:cubicBezTo>
                  <a:pt x="405" y="224"/>
                  <a:pt x="405" y="224"/>
                  <a:pt x="405" y="224"/>
                </a:cubicBezTo>
                <a:cubicBezTo>
                  <a:pt x="411" y="224"/>
                  <a:pt x="416" y="219"/>
                  <a:pt x="416" y="213"/>
                </a:cubicBezTo>
                <a:close/>
                <a:moveTo>
                  <a:pt x="416" y="160"/>
                </a:moveTo>
                <a:cubicBezTo>
                  <a:pt x="416" y="154"/>
                  <a:pt x="411" y="149"/>
                  <a:pt x="405" y="149"/>
                </a:cubicBezTo>
                <a:cubicBezTo>
                  <a:pt x="224" y="149"/>
                  <a:pt x="224" y="149"/>
                  <a:pt x="224" y="149"/>
                </a:cubicBezTo>
                <a:cubicBezTo>
                  <a:pt x="218" y="149"/>
                  <a:pt x="213" y="154"/>
                  <a:pt x="213" y="160"/>
                </a:cubicBezTo>
                <a:cubicBezTo>
                  <a:pt x="213" y="166"/>
                  <a:pt x="218" y="170"/>
                  <a:pt x="224" y="170"/>
                </a:cubicBezTo>
                <a:cubicBezTo>
                  <a:pt x="405" y="170"/>
                  <a:pt x="405" y="170"/>
                  <a:pt x="405" y="170"/>
                </a:cubicBezTo>
                <a:cubicBezTo>
                  <a:pt x="411" y="170"/>
                  <a:pt x="416" y="166"/>
                  <a:pt x="416" y="16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200"/>
          </a:p>
        </p:txBody>
      </p:sp>
      <p:pic>
        <p:nvPicPr>
          <p:cNvPr id="7" name="Picture 6">
            <a:extLst>
              <a:ext uri="{FF2B5EF4-FFF2-40B4-BE49-F238E27FC236}">
                <a16:creationId xmlns:a16="http://schemas.microsoft.com/office/drawing/2014/main" id="{377E44B4-5159-5C90-CF48-8FEE8E40894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2628713"/>
            <a:ext cx="5369530" cy="3582717"/>
          </a:xfrm>
          <a:prstGeom prst="rect">
            <a:avLst/>
          </a:prstGeom>
        </p:spPr>
      </p:pic>
    </p:spTree>
    <p:extLst>
      <p:ext uri="{BB962C8B-B14F-4D97-AF65-F5344CB8AC3E}">
        <p14:creationId xmlns:p14="http://schemas.microsoft.com/office/powerpoint/2010/main" val="1226343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E69B-7954-BA9A-AEE1-226AE93F396D}"/>
              </a:ext>
            </a:extLst>
          </p:cNvPr>
          <p:cNvSpPr>
            <a:spLocks noGrp="1"/>
          </p:cNvSpPr>
          <p:nvPr>
            <p:ph type="title"/>
          </p:nvPr>
        </p:nvSpPr>
        <p:spPr>
          <a:xfrm>
            <a:off x="838200" y="365125"/>
            <a:ext cx="10515600" cy="914400"/>
          </a:xfrm>
        </p:spPr>
        <p:txBody>
          <a:bodyPr anchor="ctr">
            <a:normAutofit/>
          </a:bodyPr>
          <a:lstStyle/>
          <a:p>
            <a:r>
              <a:rPr lang="en-US"/>
              <a:t>Whole Community Strategic Themes</a:t>
            </a:r>
          </a:p>
        </p:txBody>
      </p:sp>
      <p:graphicFrame>
        <p:nvGraphicFramePr>
          <p:cNvPr id="7" name="Text Placeholder 2">
            <a:extLst>
              <a:ext uri="{FF2B5EF4-FFF2-40B4-BE49-F238E27FC236}">
                <a16:creationId xmlns:a16="http://schemas.microsoft.com/office/drawing/2014/main" id="{2F260AAB-2DD8-3555-E0B9-307287BC7D4C}"/>
              </a:ext>
            </a:extLst>
          </p:cNvPr>
          <p:cNvGraphicFramePr/>
          <p:nvPr/>
        </p:nvGraphicFramePr>
        <p:xfrm>
          <a:off x="838200" y="1397763"/>
          <a:ext cx="10515600" cy="477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8215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5AB0F7-3D7A-3E25-717D-CD3A45A2BB49}"/>
              </a:ext>
            </a:extLst>
          </p:cNvPr>
          <p:cNvSpPr txBox="1"/>
          <p:nvPr/>
        </p:nvSpPr>
        <p:spPr>
          <a:xfrm>
            <a:off x="838200" y="2587529"/>
            <a:ext cx="10515600" cy="80918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Gill Sans MT" panose="020B0502020104020203"/>
                <a:ea typeface="+mn-ea"/>
                <a:cs typeface="+mn-cs"/>
              </a:rPr>
              <a:t>"A more protective and positive expression of community engagement" Patel et al 2017</a:t>
            </a:r>
          </a:p>
        </p:txBody>
      </p:sp>
      <p:sp>
        <p:nvSpPr>
          <p:cNvPr id="2" name="Title 1">
            <a:extLst>
              <a:ext uri="{FF2B5EF4-FFF2-40B4-BE49-F238E27FC236}">
                <a16:creationId xmlns:a16="http://schemas.microsoft.com/office/drawing/2014/main" id="{10D8AA16-B765-B9AF-B778-969DA125FF89}"/>
              </a:ext>
            </a:extLst>
          </p:cNvPr>
          <p:cNvSpPr>
            <a:spLocks noGrp="1"/>
          </p:cNvSpPr>
          <p:nvPr>
            <p:ph type="title"/>
          </p:nvPr>
        </p:nvSpPr>
        <p:spPr>
          <a:xfrm>
            <a:off x="838200" y="1008597"/>
            <a:ext cx="10515600" cy="1325563"/>
          </a:xfrm>
        </p:spPr>
        <p:txBody>
          <a:bodyPr vert="horz" lIns="91440" tIns="45720" rIns="91440" bIns="45720" rtlCol="0" anchor="ctr">
            <a:normAutofit/>
          </a:bodyPr>
          <a:lstStyle/>
          <a:p>
            <a:br>
              <a:rPr lang="en-US" sz="4200" kern="1200">
                <a:latin typeface="+mj-lt"/>
                <a:ea typeface="+mj-ea"/>
                <a:cs typeface="+mj-cs"/>
              </a:rPr>
            </a:br>
            <a:endParaRPr lang="en-US" sz="4200" kern="1200">
              <a:latin typeface="+mj-lt"/>
              <a:ea typeface="+mj-ea"/>
              <a:cs typeface="+mj-cs"/>
            </a:endParaRPr>
          </a:p>
        </p:txBody>
      </p:sp>
      <p:sp>
        <p:nvSpPr>
          <p:cNvPr id="4" name="Content Placeholder 3">
            <a:extLst>
              <a:ext uri="{FF2B5EF4-FFF2-40B4-BE49-F238E27FC236}">
                <a16:creationId xmlns:a16="http://schemas.microsoft.com/office/drawing/2014/main" id="{97420E8B-E7B7-67D8-5C2C-EFBADEAF2723}"/>
              </a:ext>
            </a:extLst>
          </p:cNvPr>
          <p:cNvSpPr>
            <a:spLocks noGrp="1"/>
          </p:cNvSpPr>
          <p:nvPr>
            <p:ph type="body" sz="quarter" idx="13"/>
          </p:nvPr>
        </p:nvSpPr>
        <p:spPr>
          <a:xfrm>
            <a:off x="838200" y="4934227"/>
            <a:ext cx="10515600" cy="1051708"/>
          </a:xfrm>
        </p:spPr>
        <p:txBody>
          <a:bodyPr vert="horz" lIns="91440" tIns="45720" rIns="91440" bIns="45720" rtlCol="0" anchor="ctr">
            <a:normAutofit/>
          </a:bodyPr>
          <a:lstStyle/>
          <a:p>
            <a:endParaRPr lang="en-US" sz="1500"/>
          </a:p>
          <a:p>
            <a:endParaRPr lang="en-US" sz="1500"/>
          </a:p>
          <a:p>
            <a:r>
              <a:rPr lang="en-US" sz="2000"/>
              <a:t>Community Resilience in Preparedness</a:t>
            </a:r>
            <a:r>
              <a:rPr lang="en-US" sz="1500"/>
              <a:t>  </a:t>
            </a:r>
          </a:p>
        </p:txBody>
      </p:sp>
    </p:spTree>
    <p:extLst>
      <p:ext uri="{BB962C8B-B14F-4D97-AF65-F5344CB8AC3E}">
        <p14:creationId xmlns:p14="http://schemas.microsoft.com/office/powerpoint/2010/main" val="841923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AA16-B765-B9AF-B778-969DA125FF89}"/>
              </a:ext>
            </a:extLst>
          </p:cNvPr>
          <p:cNvSpPr>
            <a:spLocks noGrp="1"/>
          </p:cNvSpPr>
          <p:nvPr>
            <p:ph type="title"/>
          </p:nvPr>
        </p:nvSpPr>
        <p:spPr>
          <a:xfrm>
            <a:off x="838200" y="365125"/>
            <a:ext cx="10515600" cy="914400"/>
          </a:xfrm>
        </p:spPr>
        <p:txBody>
          <a:bodyPr anchor="ctr">
            <a:normAutofit/>
          </a:bodyPr>
          <a:lstStyle/>
          <a:p>
            <a:r>
              <a:rPr lang="en-US"/>
              <a:t>Community Resilience in Preparedness  </a:t>
            </a:r>
          </a:p>
        </p:txBody>
      </p:sp>
      <p:graphicFrame>
        <p:nvGraphicFramePr>
          <p:cNvPr id="9" name="Content Placeholder 3">
            <a:extLst>
              <a:ext uri="{FF2B5EF4-FFF2-40B4-BE49-F238E27FC236}">
                <a16:creationId xmlns:a16="http://schemas.microsoft.com/office/drawing/2014/main" id="{617BFF9F-E675-A6EC-B1BC-C1EFC5FC53F0}"/>
              </a:ext>
            </a:extLst>
          </p:cNvPr>
          <p:cNvGraphicFramePr>
            <a:graphicFrameLocks noGrp="1"/>
          </p:cNvGraphicFramePr>
          <p:nvPr>
            <p:ph idx="1"/>
          </p:nvPr>
        </p:nvGraphicFramePr>
        <p:xfrm>
          <a:off x="838200" y="1397763"/>
          <a:ext cx="10515600" cy="477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6838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295A9-E170-05A7-5106-9B967EBA90E2}"/>
              </a:ext>
            </a:extLst>
          </p:cNvPr>
          <p:cNvSpPr>
            <a:spLocks noGrp="1"/>
          </p:cNvSpPr>
          <p:nvPr>
            <p:ph type="title"/>
          </p:nvPr>
        </p:nvSpPr>
        <p:spPr>
          <a:xfrm>
            <a:off x="838200" y="365126"/>
            <a:ext cx="10515600" cy="914400"/>
          </a:xfrm>
        </p:spPr>
        <p:txBody>
          <a:bodyPr anchor="ctr">
            <a:normAutofit/>
          </a:bodyPr>
          <a:lstStyle/>
          <a:p>
            <a:br>
              <a:rPr lang="en-US" sz="2800"/>
            </a:br>
            <a:endParaRPr lang="en-US" sz="2800"/>
          </a:p>
        </p:txBody>
      </p:sp>
      <p:sp>
        <p:nvSpPr>
          <p:cNvPr id="14" name="Text Placeholder 3">
            <a:extLst>
              <a:ext uri="{FF2B5EF4-FFF2-40B4-BE49-F238E27FC236}">
                <a16:creationId xmlns:a16="http://schemas.microsoft.com/office/drawing/2014/main" id="{2D99163A-2E05-2889-E70F-4F7F5829E23A}"/>
              </a:ext>
            </a:extLst>
          </p:cNvPr>
          <p:cNvSpPr>
            <a:spLocks noGrp="1"/>
          </p:cNvSpPr>
          <p:nvPr>
            <p:ph sz="half" idx="1"/>
          </p:nvPr>
        </p:nvSpPr>
        <p:spPr>
          <a:xfrm>
            <a:off x="838200" y="1397765"/>
            <a:ext cx="5181600" cy="4779198"/>
          </a:xfrm>
        </p:spPr>
        <p:txBody>
          <a:bodyPr vert="horz" lIns="91440" tIns="45720" rIns="91440" bIns="45720" rtlCol="0" anchor="t">
            <a:normAutofit/>
          </a:bodyPr>
          <a:lstStyle/>
          <a:p>
            <a:r>
              <a:rPr lang="en-US"/>
              <a:t>Elements of Community Resilience in Preparedness </a:t>
            </a:r>
          </a:p>
        </p:txBody>
      </p:sp>
      <p:graphicFrame>
        <p:nvGraphicFramePr>
          <p:cNvPr id="10" name="Content Placeholder 2">
            <a:extLst>
              <a:ext uri="{FF2B5EF4-FFF2-40B4-BE49-F238E27FC236}">
                <a16:creationId xmlns:a16="http://schemas.microsoft.com/office/drawing/2014/main" id="{C60FB8C4-E38C-E4C5-DE31-5199D4D15CD8}"/>
              </a:ext>
            </a:extLst>
          </p:cNvPr>
          <p:cNvGraphicFramePr>
            <a:graphicFrameLocks noGrp="1"/>
          </p:cNvGraphicFramePr>
          <p:nvPr>
            <p:ph sz="half" idx="2"/>
          </p:nvPr>
        </p:nvGraphicFramePr>
        <p:xfrm>
          <a:off x="6172200" y="1397765"/>
          <a:ext cx="5181600" cy="4779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9706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AA16-B765-B9AF-B778-969DA125FF89}"/>
              </a:ext>
            </a:extLst>
          </p:cNvPr>
          <p:cNvSpPr>
            <a:spLocks noGrp="1"/>
          </p:cNvSpPr>
          <p:nvPr>
            <p:ph type="title"/>
          </p:nvPr>
        </p:nvSpPr>
        <p:spPr>
          <a:xfrm>
            <a:off x="838200" y="365125"/>
            <a:ext cx="10515600" cy="914400"/>
          </a:xfrm>
        </p:spPr>
        <p:txBody>
          <a:bodyPr anchor="ctr">
            <a:normAutofit/>
          </a:bodyPr>
          <a:lstStyle/>
          <a:p>
            <a:r>
              <a:rPr lang="en-US"/>
              <a:t>Community Resilience </a:t>
            </a:r>
          </a:p>
        </p:txBody>
      </p:sp>
      <p:pic>
        <p:nvPicPr>
          <p:cNvPr id="7" name="Picture 7" descr="Diagram&#10;&#10;Description automatically generated">
            <a:extLst>
              <a:ext uri="{FF2B5EF4-FFF2-40B4-BE49-F238E27FC236}">
                <a16:creationId xmlns:a16="http://schemas.microsoft.com/office/drawing/2014/main" id="{E539D0B0-9BBB-AB04-7635-110ED45D287E}"/>
              </a:ext>
            </a:extLst>
          </p:cNvPr>
          <p:cNvPicPr>
            <a:picLocks noGrp="1" noChangeAspect="1"/>
          </p:cNvPicPr>
          <p:nvPr>
            <p:ph idx="1"/>
          </p:nvPr>
        </p:nvPicPr>
        <p:blipFill>
          <a:blip r:embed="rId2"/>
          <a:stretch>
            <a:fillRect/>
          </a:stretch>
        </p:blipFill>
        <p:spPr>
          <a:xfrm>
            <a:off x="1847822" y="1397763"/>
            <a:ext cx="8496355" cy="4779200"/>
          </a:xfrm>
          <a:noFill/>
        </p:spPr>
      </p:pic>
    </p:spTree>
    <p:extLst>
      <p:ext uri="{BB962C8B-B14F-4D97-AF65-F5344CB8AC3E}">
        <p14:creationId xmlns:p14="http://schemas.microsoft.com/office/powerpoint/2010/main" val="1225516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55FCB-593F-EC02-87B5-A95CE309B279}"/>
              </a:ext>
            </a:extLst>
          </p:cNvPr>
          <p:cNvSpPr>
            <a:spLocks noGrp="1"/>
          </p:cNvSpPr>
          <p:nvPr>
            <p:ph type="title"/>
          </p:nvPr>
        </p:nvSpPr>
        <p:spPr/>
        <p:txBody>
          <a:bodyPr/>
          <a:lstStyle/>
          <a:p>
            <a:r>
              <a:rPr lang="en-US">
                <a:solidFill>
                  <a:schemeClr val="accent2"/>
                </a:solidFill>
              </a:rPr>
              <a:t>Question</a:t>
            </a:r>
          </a:p>
        </p:txBody>
      </p:sp>
      <p:sp>
        <p:nvSpPr>
          <p:cNvPr id="3" name="Content Placeholder 2">
            <a:extLst>
              <a:ext uri="{FF2B5EF4-FFF2-40B4-BE49-F238E27FC236}">
                <a16:creationId xmlns:a16="http://schemas.microsoft.com/office/drawing/2014/main" id="{A2131AC1-040B-E7EF-C873-9A7F5A384C74}"/>
              </a:ext>
            </a:extLst>
          </p:cNvPr>
          <p:cNvSpPr>
            <a:spLocks noGrp="1"/>
          </p:cNvSpPr>
          <p:nvPr>
            <p:ph idx="1"/>
          </p:nvPr>
        </p:nvSpPr>
        <p:spPr>
          <a:xfrm>
            <a:off x="838200" y="2352946"/>
            <a:ext cx="10515600" cy="3824017"/>
          </a:xfrm>
        </p:spPr>
        <p:txBody>
          <a:bodyPr vert="horz" lIns="91440" tIns="45720" rIns="91440" bIns="45720" rtlCol="0" anchor="t">
            <a:normAutofit/>
          </a:bodyPr>
          <a:lstStyle/>
          <a:p>
            <a:r>
              <a:rPr lang="en-US">
                <a:solidFill>
                  <a:schemeClr val="accent2"/>
                </a:solidFill>
              </a:rPr>
              <a:t>What does it mean to incorporate a health equity lens to public health preparedness? </a:t>
            </a:r>
          </a:p>
          <a:p>
            <a:pPr marL="0" indent="0">
              <a:buNone/>
            </a:pPr>
            <a:endParaRPr lang="en-US">
              <a:solidFill>
                <a:schemeClr val="accent2"/>
              </a:solidFill>
            </a:endParaRPr>
          </a:p>
        </p:txBody>
      </p:sp>
    </p:spTree>
    <p:extLst>
      <p:ext uri="{BB962C8B-B14F-4D97-AF65-F5344CB8AC3E}">
        <p14:creationId xmlns:p14="http://schemas.microsoft.com/office/powerpoint/2010/main" val="392264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Teal background picture covering a picture of a busy city street" title="Title 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pic>
        <p:nvPicPr>
          <p:cNvPr id="24" name="Picture 23" descr="Logo of the National Association of County and City Health Officials" title="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4263" y="513600"/>
            <a:ext cx="1944891" cy="525373"/>
          </a:xfrm>
          <a:prstGeom prst="rect">
            <a:avLst/>
          </a:prstGeom>
        </p:spPr>
      </p:pic>
      <p:sp>
        <p:nvSpPr>
          <p:cNvPr id="23" name="TextBox 22" descr="NACCHO's Southern Initiative " title="Slide Title"/>
          <p:cNvSpPr txBox="1"/>
          <p:nvPr/>
        </p:nvSpPr>
        <p:spPr>
          <a:xfrm>
            <a:off x="115503" y="360789"/>
            <a:ext cx="97259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a:ea typeface="+mn-ea"/>
                <a:cs typeface="+mn-cs"/>
              </a:rPr>
              <a:t>Thank you</a:t>
            </a:r>
          </a:p>
        </p:txBody>
      </p:sp>
      <p:sp>
        <p:nvSpPr>
          <p:cNvPr id="9" name="Content Placeholder 2">
            <a:extLst>
              <a:ext uri="{FF2B5EF4-FFF2-40B4-BE49-F238E27FC236}">
                <a16:creationId xmlns:a16="http://schemas.microsoft.com/office/drawing/2014/main" id="{1F3B4B39-C44A-4906-8E76-5EFF50434048}"/>
              </a:ext>
            </a:extLst>
          </p:cNvPr>
          <p:cNvSpPr>
            <a:spLocks noGrp="1"/>
          </p:cNvSpPr>
          <p:nvPr>
            <p:ph idx="1"/>
          </p:nvPr>
        </p:nvSpPr>
        <p:spPr>
          <a:xfrm>
            <a:off x="552278" y="1926272"/>
            <a:ext cx="5410201" cy="1707515"/>
          </a:xfrm>
        </p:spPr>
        <p:txBody>
          <a:bodyPr vert="horz" lIns="91440" tIns="45720" rIns="91440" bIns="45720" rtlCol="0" anchor="t">
            <a:noAutofit/>
          </a:bodyPr>
          <a:lstStyle/>
          <a:p>
            <a:pPr marL="0" indent="0">
              <a:lnSpc>
                <a:spcPct val="100000"/>
              </a:lnSpc>
              <a:spcBef>
                <a:spcPts val="0"/>
              </a:spcBef>
              <a:buNone/>
            </a:pPr>
            <a:r>
              <a:rPr lang="en-US" b="1"/>
              <a:t>NACCHO Resources </a:t>
            </a:r>
          </a:p>
          <a:p>
            <a:pPr marL="285750" indent="-285750">
              <a:lnSpc>
                <a:spcPct val="100000"/>
              </a:lnSpc>
              <a:spcBef>
                <a:spcPts val="0"/>
              </a:spcBef>
            </a:pPr>
            <a:r>
              <a:rPr lang="en-US"/>
              <a:t>Roots of Health Inequity Course </a:t>
            </a:r>
          </a:p>
          <a:p>
            <a:pPr marL="285750" indent="-285750">
              <a:lnSpc>
                <a:spcPct val="100000"/>
              </a:lnSpc>
              <a:spcBef>
                <a:spcPts val="0"/>
              </a:spcBef>
            </a:pPr>
            <a:r>
              <a:rPr lang="en-US"/>
              <a:t>MAPP 2.0 assessment tools </a:t>
            </a:r>
            <a:endParaRPr lang="en-US" b="1"/>
          </a:p>
          <a:p>
            <a:pPr marL="0" indent="0">
              <a:lnSpc>
                <a:spcPct val="100000"/>
              </a:lnSpc>
              <a:spcBef>
                <a:spcPts val="0"/>
              </a:spcBef>
              <a:buNone/>
            </a:pPr>
            <a:endParaRPr lang="en-US"/>
          </a:p>
          <a:p>
            <a:pPr marL="0" indent="0">
              <a:lnSpc>
                <a:spcPct val="100000"/>
              </a:lnSpc>
              <a:spcBef>
                <a:spcPts val="0"/>
              </a:spcBef>
              <a:buNone/>
            </a:pPr>
            <a:r>
              <a:rPr lang="en-US" b="1"/>
              <a:t>External Resource</a:t>
            </a:r>
          </a:p>
          <a:p>
            <a:pPr marL="285750" indent="-285750">
              <a:lnSpc>
                <a:spcPct val="100000"/>
              </a:lnSpc>
              <a:spcBef>
                <a:spcPts val="0"/>
              </a:spcBef>
            </a:pPr>
            <a:r>
              <a:rPr lang="en-US">
                <a:hlinkClick r:id="rId5"/>
              </a:rPr>
              <a:t>Center for Community Resilience </a:t>
            </a:r>
            <a:endParaRPr lang="en-US"/>
          </a:p>
          <a:p>
            <a:pPr marL="0" indent="0">
              <a:lnSpc>
                <a:spcPct val="100000"/>
              </a:lnSpc>
              <a:spcBef>
                <a:spcPts val="0"/>
              </a:spcBef>
              <a:buNone/>
            </a:pPr>
            <a:endParaRPr lang="en-US" b="1"/>
          </a:p>
          <a:p>
            <a:pPr marL="0" indent="0">
              <a:lnSpc>
                <a:spcPct val="100000"/>
              </a:lnSpc>
              <a:spcBef>
                <a:spcPts val="0"/>
              </a:spcBef>
              <a:buNone/>
            </a:pPr>
            <a:endParaRPr lang="en-US" b="1"/>
          </a:p>
          <a:p>
            <a:pPr marL="0" indent="0">
              <a:lnSpc>
                <a:spcPct val="100000"/>
              </a:lnSpc>
              <a:spcBef>
                <a:spcPts val="0"/>
              </a:spcBef>
              <a:buNone/>
            </a:pPr>
            <a:endParaRPr lang="en-US" b="1"/>
          </a:p>
          <a:p>
            <a:pPr marL="0" indent="0">
              <a:lnSpc>
                <a:spcPct val="100000"/>
              </a:lnSpc>
              <a:spcBef>
                <a:spcPts val="0"/>
              </a:spcBef>
              <a:buNone/>
            </a:pPr>
            <a:endParaRPr lang="en-US" b="1"/>
          </a:p>
          <a:p>
            <a:pPr marL="0" indent="0">
              <a:lnSpc>
                <a:spcPct val="100000"/>
              </a:lnSpc>
              <a:spcBef>
                <a:spcPts val="0"/>
              </a:spcBef>
              <a:buNone/>
            </a:pPr>
            <a:endParaRPr lang="en-US" b="1"/>
          </a:p>
          <a:p>
            <a:pPr marL="0" indent="0">
              <a:lnSpc>
                <a:spcPct val="100000"/>
              </a:lnSpc>
              <a:spcBef>
                <a:spcPts val="0"/>
              </a:spcBef>
              <a:buNone/>
            </a:pPr>
            <a:endParaRPr lang="en-US" b="1"/>
          </a:p>
          <a:p>
            <a:pPr marL="0" indent="0">
              <a:lnSpc>
                <a:spcPct val="100000"/>
              </a:lnSpc>
              <a:spcBef>
                <a:spcPts val="0"/>
              </a:spcBef>
              <a:buNone/>
            </a:pPr>
            <a:endParaRPr lang="en-US"/>
          </a:p>
          <a:p>
            <a:pPr marL="0" indent="0">
              <a:spcAft>
                <a:spcPts val="1200"/>
              </a:spcAft>
              <a:buNone/>
            </a:pPr>
            <a:endParaRPr lang="en-US"/>
          </a:p>
          <a:p>
            <a:pPr marL="0" indent="0">
              <a:spcAft>
                <a:spcPts val="1200"/>
              </a:spcAft>
              <a:buNone/>
            </a:pPr>
            <a:endParaRPr lang="en-US"/>
          </a:p>
        </p:txBody>
      </p:sp>
      <p:pic>
        <p:nvPicPr>
          <p:cNvPr id="1026" name="Picture 2" descr="Image result for thank you">
            <a:extLst>
              <a:ext uri="{FF2B5EF4-FFF2-40B4-BE49-F238E27FC236}">
                <a16:creationId xmlns:a16="http://schemas.microsoft.com/office/drawing/2014/main" id="{B07778E8-0732-4EF5-AE28-1F66616FD9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9520" y="2254250"/>
            <a:ext cx="5537115" cy="30518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E7D5392-AF01-B40B-D519-E2BFE7E83A7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573092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rgbClr val="008B9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4732394"/>
            <a:ext cx="12192000" cy="212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934722" y="2828836"/>
            <a:ext cx="6322557" cy="646331"/>
          </a:xfrm>
          <a:prstGeom prst="rect">
            <a:avLst/>
          </a:prstGeom>
          <a:noFill/>
        </p:spPr>
        <p:txBody>
          <a:bodyPr wrap="square" rtlCol="0">
            <a:spAutoFit/>
          </a:bodyPr>
          <a:lstStyle/>
          <a:p>
            <a:pPr algn="ctr"/>
            <a:r>
              <a:rPr lang="en-US" sz="3600" b="1">
                <a:solidFill>
                  <a:schemeClr val="bg1"/>
                </a:solidFill>
                <a:latin typeface="Myriad Pro" panose="020B0503030403020204" charset="0"/>
                <a:cs typeface="Arial" panose="020B0604020202020204" pitchFamily="34" charset="0"/>
              </a:rPr>
              <a:t>Health Equity Spotlight</a:t>
            </a:r>
            <a:endParaRPr lang="en-US" sz="4800" b="1">
              <a:solidFill>
                <a:schemeClr val="bg1"/>
              </a:solidFill>
              <a:latin typeface="Myriad Pro" panose="020B050303040302020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274" y="5682364"/>
            <a:ext cx="2772395" cy="741152"/>
          </a:xfrm>
          <a:prstGeom prst="rect">
            <a:avLst/>
          </a:prstGeom>
        </p:spPr>
      </p:pic>
    </p:spTree>
    <p:extLst>
      <p:ext uri="{BB962C8B-B14F-4D97-AF65-F5344CB8AC3E}">
        <p14:creationId xmlns:p14="http://schemas.microsoft.com/office/powerpoint/2010/main" val="3688177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FDB675-330F-4CA9-B71B-DD4574B2F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973918"/>
          </a:xfrm>
          <a:prstGeom prst="rect">
            <a:avLst/>
          </a:prstGeom>
        </p:spPr>
      </p:pic>
      <p:pic>
        <p:nvPicPr>
          <p:cNvPr id="7" name="Picture 6">
            <a:extLst>
              <a:ext uri="{FF2B5EF4-FFF2-40B4-BE49-F238E27FC236}">
                <a16:creationId xmlns:a16="http://schemas.microsoft.com/office/drawing/2014/main" id="{05493F63-608D-48DF-B84D-9281A4872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6014" y="141670"/>
            <a:ext cx="1944890" cy="525373"/>
          </a:xfrm>
          <a:prstGeom prst="rect">
            <a:avLst/>
          </a:prstGeom>
        </p:spPr>
      </p:pic>
      <p:sp>
        <p:nvSpPr>
          <p:cNvPr id="8" name="TextBox 7">
            <a:extLst>
              <a:ext uri="{FF2B5EF4-FFF2-40B4-BE49-F238E27FC236}">
                <a16:creationId xmlns:a16="http://schemas.microsoft.com/office/drawing/2014/main" id="{8973788C-B50B-4FFA-B802-2A340B4612DF}"/>
              </a:ext>
            </a:extLst>
          </p:cNvPr>
          <p:cNvSpPr txBox="1"/>
          <p:nvPr/>
        </p:nvSpPr>
        <p:spPr>
          <a:xfrm>
            <a:off x="120978" y="207185"/>
            <a:ext cx="9271597"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itchFamily="34" charset="0"/>
                <a:ea typeface="+mn-ea"/>
                <a:cs typeface="+mn-cs"/>
              </a:rPr>
              <a:t>Clay County Health Department</a:t>
            </a: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3" name="Rectangle 2">
            <a:extLst>
              <a:ext uri="{FF2B5EF4-FFF2-40B4-BE49-F238E27FC236}">
                <a16:creationId xmlns:a16="http://schemas.microsoft.com/office/drawing/2014/main" id="{38ED0FDC-7B9A-6AC5-5EF2-F1FF31F3002A}"/>
              </a:ext>
            </a:extLst>
          </p:cNvPr>
          <p:cNvSpPr/>
          <p:nvPr/>
        </p:nvSpPr>
        <p:spPr>
          <a:xfrm>
            <a:off x="478974" y="1181103"/>
            <a:ext cx="8271321" cy="1298513"/>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67457" rtl="0" eaLnBrk="0" fontAlgn="base" latinLnBrk="0" hangingPunct="0">
              <a:lnSpc>
                <a:spcPct val="100000"/>
              </a:lnSpc>
              <a:spcBef>
                <a:spcPct val="0"/>
              </a:spcBef>
              <a:spcAft>
                <a:spcPts val="889"/>
              </a:spcAft>
              <a:buClrTx/>
              <a:buSzTx/>
              <a:buFontTx/>
              <a:buNone/>
              <a:tabLst/>
              <a:defRPr/>
            </a:pPr>
            <a:endParaRPr kumimoji="0" lang="en-US" sz="1897" b="0" i="0" u="none" strike="noStrike" kern="1200" cap="none" spc="0" normalizeH="0" baseline="0" noProof="0">
              <a:ln>
                <a:noFill/>
              </a:ln>
              <a:solidFill>
                <a:srgbClr val="000000"/>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02E7E97B-C3EF-3FE6-09D2-960709E730A7}"/>
              </a:ext>
            </a:extLst>
          </p:cNvPr>
          <p:cNvSpPr txBox="1"/>
          <p:nvPr/>
        </p:nvSpPr>
        <p:spPr>
          <a:xfrm>
            <a:off x="478973" y="1182147"/>
            <a:ext cx="8238307" cy="1058303"/>
          </a:xfrm>
          <a:prstGeom prst="rect">
            <a:avLst/>
          </a:prstGeom>
          <a:noFill/>
        </p:spPr>
        <p:txBody>
          <a:bodyPr wrap="square" rtlCol="0">
            <a:spAutoFit/>
          </a:bodyPr>
          <a:lstStyle/>
          <a:p>
            <a:pPr marL="0" marR="0" lvl="0" indent="0" algn="l" defTabSz="1625519"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rPr>
              <a:t>Our Crowning Health Equity Achievement</a:t>
            </a:r>
          </a:p>
          <a:p>
            <a:pPr marL="0" marR="0" lvl="0" indent="0" algn="l" defTabSz="1625519" rtl="0" eaLnBrk="0" fontAlgn="base" latinLnBrk="0" hangingPunct="0">
              <a:lnSpc>
                <a:spcPct val="100000"/>
              </a:lnSpc>
              <a:spcBef>
                <a:spcPct val="0"/>
              </a:spcBef>
              <a:spcAft>
                <a:spcPct val="0"/>
              </a:spcAft>
              <a:buClrTx/>
              <a:buSzTx/>
              <a:buFontTx/>
              <a:buNone/>
              <a:tabLst/>
              <a:defRPr/>
            </a:pPr>
            <a:r>
              <a:rPr kumimoji="0" lang="en-US" sz="1470" b="0" i="1" u="none" strike="noStrike" kern="1200" cap="none" spc="0" normalizeH="0" baseline="0" noProof="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rPr>
              <a:t>Our crowning achievement is the strides in advancing health equities over the past year that have been made possible by our ARISE grant.  We have been able to assist our community by providing access to resources they weren’t previously able to access. </a:t>
            </a:r>
            <a:endParaRPr kumimoji="0" lang="en-US" sz="1867" b="0" i="1" u="none" strike="noStrike" kern="1200" cap="none" spc="0" normalizeH="0" baseline="0" noProof="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AEDB4E5C-78F1-0FD1-0A36-812E5C93CF14}"/>
              </a:ext>
            </a:extLst>
          </p:cNvPr>
          <p:cNvSpPr/>
          <p:nvPr/>
        </p:nvSpPr>
        <p:spPr>
          <a:xfrm>
            <a:off x="478974" y="2917734"/>
            <a:ext cx="2624183" cy="3768779"/>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67457" rtl="0" eaLnBrk="0" fontAlgn="base" latinLnBrk="0" hangingPunct="0">
              <a:lnSpc>
                <a:spcPct val="100000"/>
              </a:lnSpc>
              <a:spcBef>
                <a:spcPct val="0"/>
              </a:spcBef>
              <a:spcAft>
                <a:spcPts val="889"/>
              </a:spcAft>
              <a:buClrTx/>
              <a:buSzTx/>
              <a:buFontTx/>
              <a:buNone/>
              <a:tabLst/>
              <a:defRPr/>
            </a:pPr>
            <a:endParaRPr kumimoji="0" lang="en-US" sz="1897" b="0" i="0" u="none" strike="noStrike" kern="1200" cap="none" spc="0" normalizeH="0" baseline="0" noProof="0">
              <a:ln>
                <a:noFill/>
              </a:ln>
              <a:solidFill>
                <a:srgbClr val="000000"/>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DBE4BC01-BD51-B282-4D06-65590CB65A67}"/>
              </a:ext>
            </a:extLst>
          </p:cNvPr>
          <p:cNvSpPr/>
          <p:nvPr/>
        </p:nvSpPr>
        <p:spPr>
          <a:xfrm>
            <a:off x="3288938" y="2917734"/>
            <a:ext cx="2621280" cy="3768779"/>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67457" rtl="0" eaLnBrk="0" fontAlgn="base" latinLnBrk="0" hangingPunct="0">
              <a:lnSpc>
                <a:spcPct val="100000"/>
              </a:lnSpc>
              <a:spcBef>
                <a:spcPct val="0"/>
              </a:spcBef>
              <a:spcAft>
                <a:spcPts val="889"/>
              </a:spcAft>
              <a:buClrTx/>
              <a:buSzTx/>
              <a:buFontTx/>
              <a:buNone/>
              <a:tabLst/>
              <a:defRPr/>
            </a:pPr>
            <a:endParaRPr kumimoji="0" lang="en-US" sz="1897" b="0" i="0" u="none" strike="noStrike" kern="1200" cap="none" spc="0" normalizeH="0" baseline="0" noProof="0">
              <a:ln>
                <a:noFill/>
              </a:ln>
              <a:solidFill>
                <a:srgbClr val="000000"/>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6C424812-A61F-DE96-B184-7225804E044E}"/>
              </a:ext>
            </a:extLst>
          </p:cNvPr>
          <p:cNvSpPr/>
          <p:nvPr/>
        </p:nvSpPr>
        <p:spPr>
          <a:xfrm>
            <a:off x="6096000" y="2917734"/>
            <a:ext cx="2621280" cy="3768779"/>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67457" rtl="0" eaLnBrk="0" fontAlgn="base" latinLnBrk="0" hangingPunct="0">
              <a:lnSpc>
                <a:spcPct val="100000"/>
              </a:lnSpc>
              <a:spcBef>
                <a:spcPct val="0"/>
              </a:spcBef>
              <a:spcAft>
                <a:spcPts val="889"/>
              </a:spcAft>
              <a:buClrTx/>
              <a:buSzTx/>
              <a:buFontTx/>
              <a:buNone/>
              <a:tabLst/>
              <a:defRPr/>
            </a:pPr>
            <a:endParaRPr kumimoji="0" lang="en-US" sz="1897" b="0" i="0" u="none" strike="noStrike" kern="1200" cap="none" spc="0" normalizeH="0" baseline="0" noProof="0">
              <a:ln>
                <a:noFill/>
              </a:ln>
              <a:solidFill>
                <a:srgbClr val="000000"/>
              </a:solidFill>
              <a:effectLst/>
              <a:uLnTx/>
              <a:uFillTx/>
              <a:latin typeface="Open Sans"/>
              <a:ea typeface="+mn-ea"/>
              <a:cs typeface="+mn-cs"/>
            </a:endParaRPr>
          </a:p>
        </p:txBody>
      </p:sp>
      <p:sp>
        <p:nvSpPr>
          <p:cNvPr id="11" name="Rectangle 10">
            <a:extLst>
              <a:ext uri="{FF2B5EF4-FFF2-40B4-BE49-F238E27FC236}">
                <a16:creationId xmlns:a16="http://schemas.microsoft.com/office/drawing/2014/main" id="{A1C26EE6-1348-9BF5-23F9-BCC941AA6C40}"/>
              </a:ext>
            </a:extLst>
          </p:cNvPr>
          <p:cNvSpPr/>
          <p:nvPr/>
        </p:nvSpPr>
        <p:spPr>
          <a:xfrm>
            <a:off x="445954" y="2555477"/>
            <a:ext cx="1182696" cy="338554"/>
          </a:xfrm>
          <a:prstGeom prst="rect">
            <a:avLst/>
          </a:prstGeom>
        </p:spPr>
        <p:txBody>
          <a:bodyPr wrap="none">
            <a:spAutoFit/>
          </a:bodyPr>
          <a:lstStyle/>
          <a:p>
            <a:pPr marL="0" marR="0" lvl="0" indent="0" algn="l" defTabSz="550320" rtl="0" eaLnBrk="0" fontAlgn="base" latinLnBrk="0" hangingPunct="0">
              <a:lnSpc>
                <a:spcPct val="100000"/>
              </a:lnSpc>
              <a:spcBef>
                <a:spcPct val="0"/>
              </a:spcBef>
              <a:spcAft>
                <a:spcPts val="2000"/>
              </a:spcAft>
              <a:buClrTx/>
              <a:buSzTx/>
              <a:buFontTx/>
              <a:buNone/>
              <a:tabLst/>
              <a:defRPr/>
            </a:pPr>
            <a:r>
              <a:rPr kumimoji="0" lang="en-US" sz="1600" b="1" i="0" u="none" strike="noStrike" kern="0" cap="none" spc="-13" normalizeH="0" baseline="0" noProof="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Background</a:t>
            </a:r>
          </a:p>
        </p:txBody>
      </p:sp>
      <p:sp>
        <p:nvSpPr>
          <p:cNvPr id="12" name="Rectangle 11">
            <a:extLst>
              <a:ext uri="{FF2B5EF4-FFF2-40B4-BE49-F238E27FC236}">
                <a16:creationId xmlns:a16="http://schemas.microsoft.com/office/drawing/2014/main" id="{274ACC2E-5F37-FC89-87CA-C23E377A280B}"/>
              </a:ext>
            </a:extLst>
          </p:cNvPr>
          <p:cNvSpPr/>
          <p:nvPr/>
        </p:nvSpPr>
        <p:spPr>
          <a:xfrm>
            <a:off x="3255918" y="2555476"/>
            <a:ext cx="2074799" cy="338554"/>
          </a:xfrm>
          <a:prstGeom prst="rect">
            <a:avLst/>
          </a:prstGeom>
        </p:spPr>
        <p:txBody>
          <a:bodyPr wrap="none">
            <a:spAutoFit/>
          </a:bodyPr>
          <a:lstStyle/>
          <a:p>
            <a:pPr marL="0" marR="0" lvl="0" indent="0" algn="l" defTabSz="550320" rtl="0" eaLnBrk="0" fontAlgn="base" latinLnBrk="0" hangingPunct="0">
              <a:lnSpc>
                <a:spcPct val="100000"/>
              </a:lnSpc>
              <a:spcBef>
                <a:spcPct val="0"/>
              </a:spcBef>
              <a:spcAft>
                <a:spcPts val="2000"/>
              </a:spcAft>
              <a:buClrTx/>
              <a:buSzTx/>
              <a:buFontTx/>
              <a:buNone/>
              <a:tabLst/>
              <a:defRPr/>
            </a:pPr>
            <a:r>
              <a:rPr kumimoji="0" lang="en-US" sz="1600" b="1" i="0" u="none" strike="noStrike" kern="0" cap="none" spc="-13" normalizeH="0" baseline="0" noProof="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Health Equity Progress</a:t>
            </a:r>
          </a:p>
        </p:txBody>
      </p:sp>
      <p:sp>
        <p:nvSpPr>
          <p:cNvPr id="13" name="Rectangle 12">
            <a:extLst>
              <a:ext uri="{FF2B5EF4-FFF2-40B4-BE49-F238E27FC236}">
                <a16:creationId xmlns:a16="http://schemas.microsoft.com/office/drawing/2014/main" id="{51186FE1-886D-F757-696E-24A646C04897}"/>
              </a:ext>
            </a:extLst>
          </p:cNvPr>
          <p:cNvSpPr/>
          <p:nvPr/>
        </p:nvSpPr>
        <p:spPr>
          <a:xfrm>
            <a:off x="6067521" y="2555476"/>
            <a:ext cx="1549463" cy="338554"/>
          </a:xfrm>
          <a:prstGeom prst="rect">
            <a:avLst/>
          </a:prstGeom>
        </p:spPr>
        <p:txBody>
          <a:bodyPr wrap="none">
            <a:spAutoFit/>
          </a:bodyPr>
          <a:lstStyle/>
          <a:p>
            <a:pPr marL="0" marR="0" lvl="0" indent="0" algn="l" defTabSz="550320" rtl="0" eaLnBrk="0" fontAlgn="base" latinLnBrk="0" hangingPunct="0">
              <a:lnSpc>
                <a:spcPct val="100000"/>
              </a:lnSpc>
              <a:spcBef>
                <a:spcPct val="0"/>
              </a:spcBef>
              <a:spcAft>
                <a:spcPts val="2000"/>
              </a:spcAft>
              <a:buClrTx/>
              <a:buSzTx/>
              <a:buFontTx/>
              <a:buNone/>
              <a:tabLst/>
              <a:defRPr/>
            </a:pPr>
            <a:r>
              <a:rPr kumimoji="0" lang="en-US" sz="1600" b="1" i="0" u="none" strike="noStrike" kern="0" cap="none" spc="-13" normalizeH="0" baseline="0" noProof="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Lessons Learned</a:t>
            </a:r>
          </a:p>
        </p:txBody>
      </p:sp>
      <p:sp>
        <p:nvSpPr>
          <p:cNvPr id="14" name="TextBox 13">
            <a:extLst>
              <a:ext uri="{FF2B5EF4-FFF2-40B4-BE49-F238E27FC236}">
                <a16:creationId xmlns:a16="http://schemas.microsoft.com/office/drawing/2014/main" id="{3B95415B-8829-008E-916C-EC0879FEA8BC}"/>
              </a:ext>
            </a:extLst>
          </p:cNvPr>
          <p:cNvSpPr txBox="1"/>
          <p:nvPr/>
        </p:nvSpPr>
        <p:spPr>
          <a:xfrm>
            <a:off x="464244" y="2953382"/>
            <a:ext cx="2594723" cy="3754874"/>
          </a:xfrm>
          <a:prstGeom prst="rect">
            <a:avLst/>
          </a:prstGeom>
          <a:noFill/>
        </p:spPr>
        <p:txBody>
          <a:bodyPr wrap="square" rtlCol="0" anchor="t">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The Clay County Health Department serves a county that is comprised of a tight-knit rural, agricultural community of community of higher-than state average poverty levels</a:t>
            </a:r>
          </a:p>
          <a:p>
            <a:pPr marL="228594" marR="0" lvl="0" indent="-228594"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The 3 Key public health challenges </a:t>
            </a:r>
            <a:b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Behavioral Health</a:t>
            </a:r>
            <a:b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Heart Disease &amp; Obesity</a:t>
            </a:r>
            <a:b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Access to Care</a:t>
            </a:r>
          </a:p>
          <a:p>
            <a:pPr marL="228594" marR="0" lvl="0" indent="-228594"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Underlying issues of focus include lack of transportation and lack of behavioral health providers </a:t>
            </a:r>
          </a:p>
          <a:p>
            <a:pPr marR="0" lvl="0" algn="l" defTabSz="1219170" rtl="0" eaLnBrk="0" fontAlgn="base" latinLnBrk="0" hangingPunct="0">
              <a:lnSpc>
                <a:spcPct val="100000"/>
              </a:lnSpc>
              <a:spcBef>
                <a:spcPct val="0"/>
              </a:spcBef>
              <a:spcAft>
                <a:spcPct val="0"/>
              </a:spcAft>
              <a:buClrTx/>
              <a:buSzTx/>
              <a:tabLst/>
              <a:defRPr/>
            </a:pPr>
            <a:endPar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28594" marR="0" lvl="0" indent="-228594"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9A55FEA3-9C8A-80B9-0752-DE8CB4A2D6DA}"/>
              </a:ext>
            </a:extLst>
          </p:cNvPr>
          <p:cNvSpPr txBox="1"/>
          <p:nvPr/>
        </p:nvSpPr>
        <p:spPr>
          <a:xfrm>
            <a:off x="3300765" y="3071222"/>
            <a:ext cx="2594723" cy="3642023"/>
          </a:xfrm>
          <a:prstGeom prst="rect">
            <a:avLst/>
          </a:prstGeom>
          <a:noFill/>
        </p:spPr>
        <p:txBody>
          <a:bodyPr wrap="square" rtlCol="0" anchor="t">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Recent Activities</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We partnered with a 501(c)(3) that was starting up in our community</a:t>
            </a:r>
            <a:b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They were able to house &amp; staff a resource lab, as well as a tele-lab at their facility for community members</a:t>
            </a:r>
          </a:p>
          <a:p>
            <a:pPr marL="0" marR="0" lvl="0" indent="0" algn="l" defTabSz="1219170" rtl="0" eaLnBrk="0" fontAlgn="base" latinLnBrk="0" hangingPunct="0">
              <a:lnSpc>
                <a:spcPct val="100000"/>
              </a:lnSpc>
              <a:spcBef>
                <a:spcPts val="8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Looking Ahead</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We will continue with the partnership as long as we are able.</a:t>
            </a:r>
            <a:b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We will continue to seek opportunities to lessen healthcare disadvantages in community</a:t>
            </a:r>
            <a:endPar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2C0124F5-1762-0887-E848-2E58B2D39B4B}"/>
              </a:ext>
            </a:extLst>
          </p:cNvPr>
          <p:cNvSpPr txBox="1"/>
          <p:nvPr/>
        </p:nvSpPr>
        <p:spPr>
          <a:xfrm>
            <a:off x="6077716" y="3071221"/>
            <a:ext cx="2594723" cy="1815882"/>
          </a:xfrm>
          <a:prstGeom prst="rect">
            <a:avLst/>
          </a:prstGeom>
          <a:noFill/>
        </p:spPr>
        <p:txBody>
          <a:bodyPr wrap="square" rtlCol="0" anchor="t">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We were able to reach a larger segment of our community after partnering with another organization.</a:t>
            </a:r>
            <a:b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Going forward, we will continue to seek &amp; write for grants in the area of health equities. </a:t>
            </a:r>
          </a:p>
          <a:p>
            <a:pPr marL="228594" marR="0" lvl="0" indent="-228594"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4B72D496-B3FE-0D6E-1C0D-D59296D6402C}"/>
              </a:ext>
            </a:extLst>
          </p:cNvPr>
          <p:cNvSpPr/>
          <p:nvPr/>
        </p:nvSpPr>
        <p:spPr>
          <a:xfrm>
            <a:off x="9030857" y="1102044"/>
            <a:ext cx="1109022" cy="379656"/>
          </a:xfrm>
          <a:prstGeom prst="rect">
            <a:avLst/>
          </a:prstGeom>
        </p:spPr>
        <p:txBody>
          <a:bodyPr wrap="none">
            <a:spAutoFit/>
          </a:bodyPr>
          <a:lstStyle/>
          <a:p>
            <a:pPr marL="0" marR="0" lvl="0" indent="0" algn="l" defTabSz="550320" rtl="0" eaLnBrk="0" fontAlgn="base" latinLnBrk="0" hangingPunct="0">
              <a:lnSpc>
                <a:spcPct val="100000"/>
              </a:lnSpc>
              <a:spcBef>
                <a:spcPct val="0"/>
              </a:spcBef>
              <a:spcAft>
                <a:spcPts val="2000"/>
              </a:spcAft>
              <a:buClrTx/>
              <a:buSzTx/>
              <a:buFontTx/>
              <a:buNone/>
              <a:tabLst/>
              <a:defRPr/>
            </a:pPr>
            <a:r>
              <a:rPr kumimoji="0" lang="en-US" sz="1867" b="1" i="0" u="none" strike="noStrike" kern="0" cap="none" spc="-13" normalizeH="0" baseline="0" noProof="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In photos</a:t>
            </a:r>
          </a:p>
        </p:txBody>
      </p:sp>
      <p:cxnSp>
        <p:nvCxnSpPr>
          <p:cNvPr id="21" name="Straight Arrow Connector 20">
            <a:extLst>
              <a:ext uri="{FF2B5EF4-FFF2-40B4-BE49-F238E27FC236}">
                <a16:creationId xmlns:a16="http://schemas.microsoft.com/office/drawing/2014/main" id="{9B89CBA3-4C96-FFD3-7DB1-F12CF5D751CE}"/>
              </a:ext>
            </a:extLst>
          </p:cNvPr>
          <p:cNvCxnSpPr>
            <a:cxnSpLocks/>
          </p:cNvCxnSpPr>
          <p:nvPr/>
        </p:nvCxnSpPr>
        <p:spPr>
          <a:xfrm flipV="1">
            <a:off x="8921635" y="979714"/>
            <a:ext cx="0" cy="5852160"/>
          </a:xfrm>
          <a:prstGeom prst="straightConnector1">
            <a:avLst/>
          </a:prstGeom>
          <a:noFill/>
          <a:ln w="12700" cap="flat" cmpd="sng" algn="ctr">
            <a:solidFill>
              <a:schemeClr val="accent1"/>
            </a:solidFill>
            <a:prstDash val="dash"/>
            <a:miter lim="800000"/>
            <a:headEnd type="none"/>
            <a:tailEnd type="none"/>
          </a:ln>
          <a:effectLst/>
        </p:spPr>
      </p:cxnSp>
      <p:pic>
        <p:nvPicPr>
          <p:cNvPr id="22" name="Picture 21">
            <a:extLst>
              <a:ext uri="{FF2B5EF4-FFF2-40B4-BE49-F238E27FC236}">
                <a16:creationId xmlns:a16="http://schemas.microsoft.com/office/drawing/2014/main" id="{0D19AAED-089D-5FCF-1379-A44BEE9350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1635" y="1711298"/>
            <a:ext cx="3183497" cy="4121032"/>
          </a:xfrm>
          <a:prstGeom prst="rect">
            <a:avLst/>
          </a:prstGeom>
        </p:spPr>
      </p:pic>
    </p:spTree>
    <p:extLst>
      <p:ext uri="{BB962C8B-B14F-4D97-AF65-F5344CB8AC3E}">
        <p14:creationId xmlns:p14="http://schemas.microsoft.com/office/powerpoint/2010/main" val="3990269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rgbClr val="008B9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4732394"/>
            <a:ext cx="12192000" cy="212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26719" y="1682179"/>
            <a:ext cx="9738562" cy="1200329"/>
          </a:xfrm>
          <a:prstGeom prst="rect">
            <a:avLst/>
          </a:prstGeom>
          <a:noFill/>
        </p:spPr>
        <p:txBody>
          <a:bodyPr wrap="square" lIns="91440" tIns="45720" rIns="91440" bIns="45720" rtlCol="0" anchor="t">
            <a:spAutoFit/>
          </a:bodyPr>
          <a:lstStyle/>
          <a:p>
            <a:pPr algn="ctr"/>
            <a:r>
              <a:rPr lang="en-US" sz="3600" b="1">
                <a:solidFill>
                  <a:schemeClr val="bg1"/>
                </a:solidFill>
                <a:latin typeface="Myriad Pro"/>
                <a:cs typeface="Arial"/>
              </a:rPr>
              <a:t>Application of Health Equity in Emergency Preparedness &amp; Response</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274" y="5682364"/>
            <a:ext cx="2772395" cy="741152"/>
          </a:xfrm>
          <a:prstGeom prst="rect">
            <a:avLst/>
          </a:prstGeom>
        </p:spPr>
      </p:pic>
    </p:spTree>
    <p:extLst>
      <p:ext uri="{BB962C8B-B14F-4D97-AF65-F5344CB8AC3E}">
        <p14:creationId xmlns:p14="http://schemas.microsoft.com/office/powerpoint/2010/main" val="572932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FCDA7CF-3567-4B55-9B8E-F51D93818AD5}"/>
              </a:ext>
            </a:extLst>
          </p:cNvPr>
          <p:cNvGrpSpPr/>
          <p:nvPr/>
        </p:nvGrpSpPr>
        <p:grpSpPr>
          <a:xfrm>
            <a:off x="1166097" y="4509847"/>
            <a:ext cx="7361886" cy="777238"/>
            <a:chOff x="1166099" y="4845054"/>
            <a:chExt cx="7361886" cy="1134263"/>
          </a:xfrm>
        </p:grpSpPr>
        <p:sp>
          <p:nvSpPr>
            <p:cNvPr id="62" name="TextBox 61">
              <a:extLst>
                <a:ext uri="{FF2B5EF4-FFF2-40B4-BE49-F238E27FC236}">
                  <a16:creationId xmlns:a16="http://schemas.microsoft.com/office/drawing/2014/main" id="{874B9449-88F0-4200-919A-96E159E56DB0}"/>
                </a:ext>
              </a:extLst>
            </p:cNvPr>
            <p:cNvSpPr txBox="1"/>
            <p:nvPr/>
          </p:nvSpPr>
          <p:spPr>
            <a:xfrm>
              <a:off x="2066298" y="5023565"/>
              <a:ext cx="4275502" cy="777240"/>
            </a:xfrm>
            <a:prstGeom prst="rect">
              <a:avLst/>
            </a:prstGeom>
            <a:noFill/>
          </p:spPr>
          <p:txBody>
            <a:bodyPr wrap="non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Myriad Pro" panose="020B0503030403020204" charset="0"/>
                  <a:ea typeface="Chronicle Display Black" charset="0"/>
                  <a:cs typeface="Chronicle Display Black" charset="0"/>
                </a:rPr>
                <a:t>Health Equity in Emergency Response</a:t>
              </a:r>
              <a:endParaRPr lang="en-US" sz="2800" b="1">
                <a:solidFill>
                  <a:srgbClr val="000000"/>
                </a:solidFill>
                <a:latin typeface="Myriad Pro" panose="020B0503030403020204" charset="0"/>
              </a:endParaRPr>
            </a:p>
          </p:txBody>
        </p:sp>
        <p:cxnSp>
          <p:nvCxnSpPr>
            <p:cNvPr id="60" name="Straight Connector 59">
              <a:extLst>
                <a:ext uri="{FF2B5EF4-FFF2-40B4-BE49-F238E27FC236}">
                  <a16:creationId xmlns:a16="http://schemas.microsoft.com/office/drawing/2014/main" id="{12FE5116-D54F-4026-AA55-F9D22AC571AA}"/>
                </a:ext>
              </a:extLst>
            </p:cNvPr>
            <p:cNvCxnSpPr>
              <a:cxnSpLocks/>
            </p:cNvCxnSpPr>
            <p:nvPr/>
          </p:nvCxnSpPr>
          <p:spPr>
            <a:xfrm>
              <a:off x="2150964" y="5694234"/>
              <a:ext cx="6377021" cy="0"/>
            </a:xfrm>
            <a:prstGeom prst="line">
              <a:avLst/>
            </a:prstGeom>
            <a:noFill/>
            <a:ln w="57150" cap="flat" cmpd="sng" algn="ctr">
              <a:solidFill>
                <a:schemeClr val="accent3"/>
              </a:solidFill>
              <a:prstDash val="solid"/>
              <a:miter lim="800000"/>
            </a:ln>
            <a:effectLst/>
          </p:spPr>
        </p:cxnSp>
        <p:sp>
          <p:nvSpPr>
            <p:cNvPr id="61" name="TextBox 60">
              <a:extLst>
                <a:ext uri="{FF2B5EF4-FFF2-40B4-BE49-F238E27FC236}">
                  <a16:creationId xmlns:a16="http://schemas.microsoft.com/office/drawing/2014/main" id="{68FAC8AC-AEB3-4EF6-AD65-11503E4595BC}"/>
                </a:ext>
              </a:extLst>
            </p:cNvPr>
            <p:cNvSpPr txBox="1"/>
            <p:nvPr/>
          </p:nvSpPr>
          <p:spPr>
            <a:xfrm>
              <a:off x="1166099" y="4845054"/>
              <a:ext cx="631023" cy="1134263"/>
            </a:xfrm>
            <a:prstGeom prst="rect">
              <a:avLst/>
            </a:prstGeom>
            <a:noFill/>
          </p:spPr>
          <p:txBody>
            <a:bodyPr wrap="non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Myriad Pro" panose="020B0503030403020204" charset="0"/>
                  <a:ea typeface="Chronicle Display Black" charset="0"/>
                  <a:cs typeface="Chronicle Display Black" charset="0"/>
                </a:rPr>
                <a:t>4.</a:t>
              </a:r>
            </a:p>
          </p:txBody>
        </p:sp>
      </p:grpSp>
      <p:grpSp>
        <p:nvGrpSpPr>
          <p:cNvPr id="31" name="Group 30">
            <a:extLst>
              <a:ext uri="{FF2B5EF4-FFF2-40B4-BE49-F238E27FC236}">
                <a16:creationId xmlns:a16="http://schemas.microsoft.com/office/drawing/2014/main" id="{F376D64D-A0E7-4BCC-8EE1-236EFDF11C21}"/>
              </a:ext>
            </a:extLst>
          </p:cNvPr>
          <p:cNvGrpSpPr/>
          <p:nvPr/>
        </p:nvGrpSpPr>
        <p:grpSpPr>
          <a:xfrm>
            <a:off x="1166097" y="5327497"/>
            <a:ext cx="5687090" cy="775588"/>
            <a:chOff x="544011" y="5456372"/>
            <a:chExt cx="6575842" cy="775588"/>
          </a:xfrm>
        </p:grpSpPr>
        <p:cxnSp>
          <p:nvCxnSpPr>
            <p:cNvPr id="33" name="Straight Connector 32">
              <a:extLst>
                <a:ext uri="{FF2B5EF4-FFF2-40B4-BE49-F238E27FC236}">
                  <a16:creationId xmlns:a16="http://schemas.microsoft.com/office/drawing/2014/main" id="{F88AF1E3-5BF5-4787-B42C-820FCB8F895D}"/>
                </a:ext>
              </a:extLst>
            </p:cNvPr>
            <p:cNvCxnSpPr>
              <a:cxnSpLocks/>
            </p:cNvCxnSpPr>
            <p:nvPr/>
          </p:nvCxnSpPr>
          <p:spPr>
            <a:xfrm>
              <a:off x="1682786" y="6036205"/>
              <a:ext cx="5437067" cy="0"/>
            </a:xfrm>
            <a:prstGeom prst="line">
              <a:avLst/>
            </a:prstGeom>
            <a:noFill/>
            <a:ln w="57150" cap="flat" cmpd="sng" algn="ctr">
              <a:solidFill>
                <a:schemeClr val="accent6"/>
              </a:solidFill>
              <a:prstDash val="solid"/>
              <a:miter lim="800000"/>
            </a:ln>
            <a:effectLst/>
          </p:spPr>
        </p:cxnSp>
        <p:sp>
          <p:nvSpPr>
            <p:cNvPr id="32" name="TextBox 31">
              <a:extLst>
                <a:ext uri="{FF2B5EF4-FFF2-40B4-BE49-F238E27FC236}">
                  <a16:creationId xmlns:a16="http://schemas.microsoft.com/office/drawing/2014/main" id="{BD3605BA-9F68-43F7-8025-0D80F05F7B65}"/>
                </a:ext>
              </a:extLst>
            </p:cNvPr>
            <p:cNvSpPr txBox="1"/>
            <p:nvPr/>
          </p:nvSpPr>
          <p:spPr>
            <a:xfrm>
              <a:off x="1584889" y="5456372"/>
              <a:ext cx="4943658" cy="775588"/>
            </a:xfrm>
            <a:prstGeom prst="rect">
              <a:avLst/>
            </a:prstGeom>
            <a:noFill/>
          </p:spPr>
          <p:txBody>
            <a:bodyPr wrap="non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Myriad Pro" panose="020B0503030403020204" charset="0"/>
                  <a:ea typeface="Chronicle Display Black" charset="0"/>
                  <a:cs typeface="Chronicle Display Black" charset="0"/>
                </a:rPr>
                <a:t>Closing &amp; Follow-Up Survey</a:t>
              </a:r>
            </a:p>
          </p:txBody>
        </p:sp>
        <p:sp>
          <p:nvSpPr>
            <p:cNvPr id="34" name="TextBox 33">
              <a:extLst>
                <a:ext uri="{FF2B5EF4-FFF2-40B4-BE49-F238E27FC236}">
                  <a16:creationId xmlns:a16="http://schemas.microsoft.com/office/drawing/2014/main" id="{962BEE46-9D70-4870-88EB-4BED055587D9}"/>
                </a:ext>
              </a:extLst>
            </p:cNvPr>
            <p:cNvSpPr txBox="1"/>
            <p:nvPr/>
          </p:nvSpPr>
          <p:spPr>
            <a:xfrm>
              <a:off x="544011" y="5456372"/>
              <a:ext cx="729636" cy="775588"/>
            </a:xfrm>
            <a:prstGeom prst="rect">
              <a:avLst/>
            </a:prstGeom>
            <a:noFill/>
          </p:spPr>
          <p:txBody>
            <a:bodyPr wrap="non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a:solidFill>
                    <a:srgbClr val="000000"/>
                  </a:solidFill>
                  <a:latin typeface="Myriad Pro" panose="020B0503030403020204" charset="0"/>
                  <a:ea typeface="Chronicle Display Black" charset="0"/>
                  <a:cs typeface="Chronicle Display Black" charset="0"/>
                </a:rPr>
                <a:t>5</a:t>
              </a:r>
              <a:r>
                <a:rPr kumimoji="0" lang="en-US" sz="2800" b="1" i="0" u="none" strike="noStrike" kern="1200" cap="none" spc="0" normalizeH="0" baseline="0" noProof="0">
                  <a:ln>
                    <a:noFill/>
                  </a:ln>
                  <a:solidFill>
                    <a:srgbClr val="000000"/>
                  </a:solidFill>
                  <a:effectLst/>
                  <a:uLnTx/>
                  <a:uFillTx/>
                  <a:latin typeface="Myriad Pro" panose="020B0503030403020204" charset="0"/>
                  <a:ea typeface="Chronicle Display Black" charset="0"/>
                  <a:cs typeface="Chronicle Display Black" charset="0"/>
                </a:rPr>
                <a:t>.</a:t>
              </a:r>
            </a:p>
          </p:txBody>
        </p: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10" name="TextBox 9"/>
          <p:cNvSpPr txBox="1"/>
          <p:nvPr/>
        </p:nvSpPr>
        <p:spPr>
          <a:xfrm>
            <a:off x="638628" y="483899"/>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Agenda</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grpSp>
        <p:nvGrpSpPr>
          <p:cNvPr id="4" name="Group 3">
            <a:extLst>
              <a:ext uri="{FF2B5EF4-FFF2-40B4-BE49-F238E27FC236}">
                <a16:creationId xmlns:a16="http://schemas.microsoft.com/office/drawing/2014/main" id="{4B44B96E-F370-899B-D808-A2C367D18821}"/>
              </a:ext>
            </a:extLst>
          </p:cNvPr>
          <p:cNvGrpSpPr/>
          <p:nvPr/>
        </p:nvGrpSpPr>
        <p:grpSpPr>
          <a:xfrm>
            <a:off x="1166097" y="2877845"/>
            <a:ext cx="5821844" cy="775589"/>
            <a:chOff x="1166097" y="2877845"/>
            <a:chExt cx="5821844" cy="775589"/>
          </a:xfrm>
        </p:grpSpPr>
        <p:cxnSp>
          <p:nvCxnSpPr>
            <p:cNvPr id="44" name="Straight Connector 43">
              <a:extLst>
                <a:ext uri="{FF2B5EF4-FFF2-40B4-BE49-F238E27FC236}">
                  <a16:creationId xmlns:a16="http://schemas.microsoft.com/office/drawing/2014/main" id="{01A826CA-D4DC-4526-9655-A656143D4B79}"/>
                </a:ext>
              </a:extLst>
            </p:cNvPr>
            <p:cNvCxnSpPr>
              <a:cxnSpLocks/>
            </p:cNvCxnSpPr>
            <p:nvPr/>
          </p:nvCxnSpPr>
          <p:spPr>
            <a:xfrm>
              <a:off x="2150962" y="3457678"/>
              <a:ext cx="4836979" cy="0"/>
            </a:xfrm>
            <a:prstGeom prst="line">
              <a:avLst/>
            </a:prstGeom>
            <a:noFill/>
            <a:ln w="57150" cap="flat" cmpd="sng" algn="ctr">
              <a:solidFill>
                <a:srgbClr val="008B99"/>
              </a:solidFill>
              <a:prstDash val="solid"/>
              <a:miter lim="800000"/>
            </a:ln>
            <a:effectLst/>
          </p:spPr>
        </p:cxnSp>
        <p:sp>
          <p:nvSpPr>
            <p:cNvPr id="30" name="TextBox 29">
              <a:extLst>
                <a:ext uri="{FF2B5EF4-FFF2-40B4-BE49-F238E27FC236}">
                  <a16:creationId xmlns:a16="http://schemas.microsoft.com/office/drawing/2014/main" id="{F96C8712-D54F-4546-BBB7-14F5C33269DC}"/>
                </a:ext>
              </a:extLst>
            </p:cNvPr>
            <p:cNvSpPr txBox="1"/>
            <p:nvPr/>
          </p:nvSpPr>
          <p:spPr>
            <a:xfrm>
              <a:off x="2037420" y="2877846"/>
              <a:ext cx="4275502" cy="775588"/>
            </a:xfrm>
            <a:prstGeom prst="rect">
              <a:avLst/>
            </a:prstGeom>
            <a:noFill/>
          </p:spPr>
          <p:txBody>
            <a:bodyPr wrap="non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solidFill>
                    <a:srgbClr val="000000"/>
                  </a:solidFill>
                  <a:latin typeface="Myriad Pro" panose="020B0503030403020204" charset="0"/>
                  <a:ea typeface="Chronicle Display Black" charset="0"/>
                  <a:cs typeface="Chronicle Display Black" charset="0"/>
                </a:rPr>
                <a:t>Health Equity Fundamentals</a:t>
              </a:r>
            </a:p>
          </p:txBody>
        </p:sp>
        <p:sp>
          <p:nvSpPr>
            <p:cNvPr id="45" name="TextBox 44">
              <a:extLst>
                <a:ext uri="{FF2B5EF4-FFF2-40B4-BE49-F238E27FC236}">
                  <a16:creationId xmlns:a16="http://schemas.microsoft.com/office/drawing/2014/main" id="{969ABBAC-AF1A-4B6B-B8B0-E06F29504FA7}"/>
                </a:ext>
              </a:extLst>
            </p:cNvPr>
            <p:cNvSpPr txBox="1"/>
            <p:nvPr/>
          </p:nvSpPr>
          <p:spPr>
            <a:xfrm>
              <a:off x="1166097" y="2877845"/>
              <a:ext cx="631023" cy="775588"/>
            </a:xfrm>
            <a:prstGeom prst="rect">
              <a:avLst/>
            </a:prstGeom>
            <a:noFill/>
          </p:spPr>
          <p:txBody>
            <a:bodyPr wrap="non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a:solidFill>
                    <a:srgbClr val="000000"/>
                  </a:solidFill>
                  <a:latin typeface="Myriad Pro" panose="020B0503030403020204" charset="0"/>
                  <a:ea typeface="Chronicle Display Black" charset="0"/>
                  <a:cs typeface="Chronicle Display Black" charset="0"/>
                </a:rPr>
                <a:t>2</a:t>
              </a:r>
              <a:r>
                <a:rPr kumimoji="0" lang="en-US" sz="2800" b="1" i="0" u="none" strike="noStrike" kern="1200" cap="none" spc="0" normalizeH="0" baseline="0" noProof="0">
                  <a:ln>
                    <a:noFill/>
                  </a:ln>
                  <a:solidFill>
                    <a:srgbClr val="000000"/>
                  </a:solidFill>
                  <a:effectLst/>
                  <a:uLnTx/>
                  <a:uFillTx/>
                  <a:latin typeface="Myriad Pro" panose="020B0503030403020204" charset="0"/>
                  <a:ea typeface="Chronicle Display Black" charset="0"/>
                  <a:cs typeface="Chronicle Display Black" charset="0"/>
                </a:rPr>
                <a:t>.</a:t>
              </a:r>
            </a:p>
          </p:txBody>
        </p:sp>
      </p:grpSp>
      <p:grpSp>
        <p:nvGrpSpPr>
          <p:cNvPr id="36" name="Group 35">
            <a:extLst>
              <a:ext uri="{FF2B5EF4-FFF2-40B4-BE49-F238E27FC236}">
                <a16:creationId xmlns:a16="http://schemas.microsoft.com/office/drawing/2014/main" id="{CAF9D3F7-CCC2-47D1-A038-0636B7C37518}"/>
              </a:ext>
            </a:extLst>
          </p:cNvPr>
          <p:cNvGrpSpPr/>
          <p:nvPr/>
        </p:nvGrpSpPr>
        <p:grpSpPr>
          <a:xfrm>
            <a:off x="1166097" y="3693846"/>
            <a:ext cx="5175699" cy="775588"/>
            <a:chOff x="1166099" y="3141145"/>
            <a:chExt cx="5175699" cy="775588"/>
          </a:xfrm>
        </p:grpSpPr>
        <p:cxnSp>
          <p:nvCxnSpPr>
            <p:cNvPr id="25" name="Straight Connector 24">
              <a:extLst>
                <a:ext uri="{FF2B5EF4-FFF2-40B4-BE49-F238E27FC236}">
                  <a16:creationId xmlns:a16="http://schemas.microsoft.com/office/drawing/2014/main" id="{B17A5D13-96E7-4A18-8CF2-4D5D018EA4CD}"/>
                </a:ext>
              </a:extLst>
            </p:cNvPr>
            <p:cNvCxnSpPr>
              <a:cxnSpLocks/>
            </p:cNvCxnSpPr>
            <p:nvPr/>
          </p:nvCxnSpPr>
          <p:spPr>
            <a:xfrm>
              <a:off x="2150962" y="3718360"/>
              <a:ext cx="4047709" cy="0"/>
            </a:xfrm>
            <a:prstGeom prst="line">
              <a:avLst/>
            </a:prstGeom>
            <a:noFill/>
            <a:ln w="57150" cap="flat" cmpd="sng" algn="ctr">
              <a:solidFill>
                <a:schemeClr val="accent5"/>
              </a:solidFill>
              <a:prstDash val="solid"/>
              <a:miter lim="800000"/>
            </a:ln>
            <a:effectLst/>
          </p:spPr>
        </p:cxnSp>
        <p:sp>
          <p:nvSpPr>
            <p:cNvPr id="27" name="TextBox 26">
              <a:extLst>
                <a:ext uri="{FF2B5EF4-FFF2-40B4-BE49-F238E27FC236}">
                  <a16:creationId xmlns:a16="http://schemas.microsoft.com/office/drawing/2014/main" id="{B8C6539E-30B1-47BF-8C84-9F7F91B1B9F6}"/>
                </a:ext>
              </a:extLst>
            </p:cNvPr>
            <p:cNvSpPr txBox="1"/>
            <p:nvPr/>
          </p:nvSpPr>
          <p:spPr>
            <a:xfrm>
              <a:off x="2066298" y="3141145"/>
              <a:ext cx="4275500" cy="775588"/>
            </a:xfrm>
            <a:prstGeom prst="rect">
              <a:avLst/>
            </a:prstGeom>
            <a:noFill/>
          </p:spPr>
          <p:txBody>
            <a:bodyPr wrap="non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solidFill>
                    <a:srgbClr val="000000"/>
                  </a:solidFill>
                  <a:latin typeface="Myriad Pro" panose="020B0503030403020204" charset="0"/>
                  <a:ea typeface="Chronicle Display Black" charset="0"/>
                  <a:cs typeface="Chronicle Display Black" charset="0"/>
                </a:rPr>
                <a:t>Health Equity Spotlight</a:t>
              </a:r>
            </a:p>
          </p:txBody>
        </p:sp>
        <p:sp>
          <p:nvSpPr>
            <p:cNvPr id="26" name="TextBox 25">
              <a:extLst>
                <a:ext uri="{FF2B5EF4-FFF2-40B4-BE49-F238E27FC236}">
                  <a16:creationId xmlns:a16="http://schemas.microsoft.com/office/drawing/2014/main" id="{14B27B07-DA24-4F47-9D53-F8964E5BFD0F}"/>
                </a:ext>
              </a:extLst>
            </p:cNvPr>
            <p:cNvSpPr txBox="1"/>
            <p:nvPr/>
          </p:nvSpPr>
          <p:spPr>
            <a:xfrm>
              <a:off x="1166099" y="3141145"/>
              <a:ext cx="631022" cy="775588"/>
            </a:xfrm>
            <a:prstGeom prst="rect">
              <a:avLst/>
            </a:prstGeom>
            <a:noFill/>
          </p:spPr>
          <p:txBody>
            <a:bodyPr wrap="non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a:solidFill>
                    <a:srgbClr val="000000"/>
                  </a:solidFill>
                  <a:latin typeface="Myriad Pro" panose="020B0503030403020204" charset="0"/>
                  <a:ea typeface="Chronicle Display Black" charset="0"/>
                  <a:cs typeface="Chronicle Display Black" charset="0"/>
                </a:rPr>
                <a:t>3</a:t>
              </a:r>
              <a:r>
                <a:rPr kumimoji="0" lang="en-US" sz="2800" b="1" i="0" u="none" strike="noStrike" kern="1200" cap="none" spc="0" normalizeH="0" baseline="0" noProof="0">
                  <a:ln>
                    <a:noFill/>
                  </a:ln>
                  <a:solidFill>
                    <a:srgbClr val="000000"/>
                  </a:solidFill>
                  <a:effectLst/>
                  <a:uLnTx/>
                  <a:uFillTx/>
                  <a:latin typeface="Myriad Pro" panose="020B0503030403020204" charset="0"/>
                  <a:ea typeface="Chronicle Display Black" charset="0"/>
                  <a:cs typeface="Chronicle Display Black" charset="0"/>
                </a:rPr>
                <a:t>.</a:t>
              </a:r>
            </a:p>
          </p:txBody>
        </p:sp>
      </p:grpSp>
      <p:grpSp>
        <p:nvGrpSpPr>
          <p:cNvPr id="22" name="Group 21">
            <a:extLst>
              <a:ext uri="{FF2B5EF4-FFF2-40B4-BE49-F238E27FC236}">
                <a16:creationId xmlns:a16="http://schemas.microsoft.com/office/drawing/2014/main" id="{667C6B80-C778-4CBE-A8AB-E592A42FDCD5}"/>
              </a:ext>
            </a:extLst>
          </p:cNvPr>
          <p:cNvGrpSpPr/>
          <p:nvPr/>
        </p:nvGrpSpPr>
        <p:grpSpPr>
          <a:xfrm>
            <a:off x="1166097" y="2061844"/>
            <a:ext cx="5175701" cy="775588"/>
            <a:chOff x="544011" y="2091999"/>
            <a:chExt cx="5984536" cy="775588"/>
          </a:xfrm>
        </p:grpSpPr>
        <p:sp>
          <p:nvSpPr>
            <p:cNvPr id="28" name="TextBox 27">
              <a:extLst>
                <a:ext uri="{FF2B5EF4-FFF2-40B4-BE49-F238E27FC236}">
                  <a16:creationId xmlns:a16="http://schemas.microsoft.com/office/drawing/2014/main" id="{57231C50-0C98-4C44-AD55-51CF70AFDF78}"/>
                </a:ext>
              </a:extLst>
            </p:cNvPr>
            <p:cNvSpPr txBox="1"/>
            <p:nvPr/>
          </p:nvSpPr>
          <p:spPr>
            <a:xfrm>
              <a:off x="1584889" y="2091999"/>
              <a:ext cx="4943658" cy="775588"/>
            </a:xfrm>
            <a:prstGeom prst="rect">
              <a:avLst/>
            </a:prstGeom>
            <a:noFill/>
          </p:spPr>
          <p:txBody>
            <a:bodyPr wrap="non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solidFill>
                    <a:srgbClr val="000000"/>
                  </a:solidFill>
                  <a:latin typeface="Myriad Pro" panose="020B0503030403020204" charset="0"/>
                  <a:ea typeface="Chronicle Display Black" charset="0"/>
                  <a:cs typeface="Chronicle Display Black" charset="0"/>
                </a:rPr>
                <a:t>Today’s Focus</a:t>
              </a:r>
            </a:p>
          </p:txBody>
        </p:sp>
        <p:cxnSp>
          <p:nvCxnSpPr>
            <p:cNvPr id="23" name="Straight Connector 22">
              <a:extLst>
                <a:ext uri="{FF2B5EF4-FFF2-40B4-BE49-F238E27FC236}">
                  <a16:creationId xmlns:a16="http://schemas.microsoft.com/office/drawing/2014/main" id="{8E8F27B4-417E-48FD-A301-BC0DC9DAE88A}"/>
                </a:ext>
              </a:extLst>
            </p:cNvPr>
            <p:cNvCxnSpPr>
              <a:cxnSpLocks/>
            </p:cNvCxnSpPr>
            <p:nvPr/>
          </p:nvCxnSpPr>
          <p:spPr>
            <a:xfrm>
              <a:off x="1682786" y="2671832"/>
              <a:ext cx="2699222" cy="0"/>
            </a:xfrm>
            <a:prstGeom prst="line">
              <a:avLst/>
            </a:prstGeom>
            <a:noFill/>
            <a:ln w="57150" cap="flat" cmpd="sng" algn="ctr">
              <a:solidFill>
                <a:schemeClr val="accent4"/>
              </a:solidFill>
              <a:prstDash val="solid"/>
              <a:miter lim="800000"/>
            </a:ln>
            <a:effectLst/>
          </p:spPr>
        </p:cxnSp>
        <p:sp>
          <p:nvSpPr>
            <p:cNvPr id="24" name="TextBox 23">
              <a:extLst>
                <a:ext uri="{FF2B5EF4-FFF2-40B4-BE49-F238E27FC236}">
                  <a16:creationId xmlns:a16="http://schemas.microsoft.com/office/drawing/2014/main" id="{16C1CD38-29ED-4791-81C5-F082FC15C0C7}"/>
                </a:ext>
              </a:extLst>
            </p:cNvPr>
            <p:cNvSpPr txBox="1"/>
            <p:nvPr/>
          </p:nvSpPr>
          <p:spPr>
            <a:xfrm>
              <a:off x="544011" y="2091999"/>
              <a:ext cx="729636" cy="775588"/>
            </a:xfrm>
            <a:prstGeom prst="rect">
              <a:avLst/>
            </a:prstGeom>
            <a:noFill/>
          </p:spPr>
          <p:txBody>
            <a:bodyPr wrap="non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Myriad Pro" panose="020B0503030403020204" charset="0"/>
                  <a:ea typeface="Chronicle Display Black" charset="0"/>
                  <a:cs typeface="Chronicle Display Black" charset="0"/>
                </a:rPr>
                <a:t>1.</a:t>
              </a:r>
            </a:p>
          </p:txBody>
        </p:sp>
      </p:grpSp>
      <p:pic>
        <p:nvPicPr>
          <p:cNvPr id="55" name="Picture 10" descr="https://brandspace.deloitte.com/downloads/575fa486762af/lg_BAA943.jpg.jpg">
            <a:extLst>
              <a:ext uri="{FF2B5EF4-FFF2-40B4-BE49-F238E27FC236}">
                <a16:creationId xmlns:a16="http://schemas.microsoft.com/office/drawing/2014/main" id="{7605952A-777B-467C-87DC-FBA253513F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9587753" y="1552574"/>
            <a:ext cx="2604247" cy="530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367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10" name="TextBox 9"/>
          <p:cNvSpPr txBox="1"/>
          <p:nvPr/>
        </p:nvSpPr>
        <p:spPr>
          <a:xfrm>
            <a:off x="638628" y="319572"/>
            <a:ext cx="8063412" cy="1077218"/>
          </a:xfrm>
          <a:prstGeom prst="rect">
            <a:avLst/>
          </a:prstGeom>
          <a:noFill/>
        </p:spPr>
        <p:txBody>
          <a:bodyPr wrap="square" rtlCol="0">
            <a:spAutoFit/>
          </a:bodyPr>
          <a:lstStyle/>
          <a:p>
            <a:r>
              <a:rPr lang="en-US" sz="3200" b="1">
                <a:solidFill>
                  <a:schemeClr val="bg1"/>
                </a:solidFill>
                <a:latin typeface="Myriad Pro" panose="020B0503030403020204" charset="0"/>
              </a:rPr>
              <a:t>Let’s Discuss Health Equity in Emergency Preparedness &amp; Response!</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5" name="TextBox 4">
            <a:extLst>
              <a:ext uri="{FF2B5EF4-FFF2-40B4-BE49-F238E27FC236}">
                <a16:creationId xmlns:a16="http://schemas.microsoft.com/office/drawing/2014/main" id="{437171CA-AF72-4195-939B-75825C865F50}"/>
              </a:ext>
            </a:extLst>
          </p:cNvPr>
          <p:cNvSpPr txBox="1"/>
          <p:nvPr/>
        </p:nvSpPr>
        <p:spPr>
          <a:xfrm>
            <a:off x="1990182" y="1546832"/>
            <a:ext cx="2007601" cy="461665"/>
          </a:xfrm>
          <a:prstGeom prst="rect">
            <a:avLst/>
          </a:prstGeom>
          <a:noFill/>
        </p:spPr>
        <p:txBody>
          <a:bodyPr wrap="none" rtlCol="0">
            <a:spAutoFit/>
          </a:bodyPr>
          <a:lstStyle/>
          <a:p>
            <a:pPr algn="ctr"/>
            <a:r>
              <a:rPr lang="en-US" sz="2400" b="1"/>
              <a:t>Our Facilitator</a:t>
            </a:r>
          </a:p>
        </p:txBody>
      </p:sp>
      <p:grpSp>
        <p:nvGrpSpPr>
          <p:cNvPr id="12" name="Group 11">
            <a:extLst>
              <a:ext uri="{FF2B5EF4-FFF2-40B4-BE49-F238E27FC236}">
                <a16:creationId xmlns:a16="http://schemas.microsoft.com/office/drawing/2014/main" id="{FA3C1B2A-3B02-44C8-9A19-F511D1E0C8F4}"/>
              </a:ext>
            </a:extLst>
          </p:cNvPr>
          <p:cNvGrpSpPr/>
          <p:nvPr/>
        </p:nvGrpSpPr>
        <p:grpSpPr>
          <a:xfrm>
            <a:off x="506126" y="2149772"/>
            <a:ext cx="5313508" cy="2401483"/>
            <a:chOff x="6289961" y="1964670"/>
            <a:chExt cx="5708073" cy="2579810"/>
          </a:xfrm>
        </p:grpSpPr>
        <p:sp>
          <p:nvSpPr>
            <p:cNvPr id="24" name="Rectangle 23">
              <a:extLst>
                <a:ext uri="{FF2B5EF4-FFF2-40B4-BE49-F238E27FC236}">
                  <a16:creationId xmlns:a16="http://schemas.microsoft.com/office/drawing/2014/main" id="{104D8B3C-B4FD-4CA8-8C84-D068CB4BCF23}"/>
                </a:ext>
              </a:extLst>
            </p:cNvPr>
            <p:cNvSpPr/>
            <p:nvPr/>
          </p:nvSpPr>
          <p:spPr>
            <a:xfrm>
              <a:off x="6289961" y="1964670"/>
              <a:ext cx="5708073" cy="257981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FEFAEF7-4142-4620-A75F-18AA3BB4C132}"/>
                </a:ext>
              </a:extLst>
            </p:cNvPr>
            <p:cNvGrpSpPr/>
            <p:nvPr/>
          </p:nvGrpSpPr>
          <p:grpSpPr>
            <a:xfrm>
              <a:off x="6487246" y="2105571"/>
              <a:ext cx="5313507" cy="2298009"/>
              <a:chOff x="6330517" y="2105571"/>
              <a:chExt cx="5313507" cy="2298009"/>
            </a:xfrm>
          </p:grpSpPr>
          <p:sp>
            <p:nvSpPr>
              <p:cNvPr id="19" name="Rectangle 18">
                <a:extLst>
                  <a:ext uri="{FF2B5EF4-FFF2-40B4-BE49-F238E27FC236}">
                    <a16:creationId xmlns:a16="http://schemas.microsoft.com/office/drawing/2014/main" id="{97D7B7EE-390F-40FF-A23E-D20028894073}"/>
                  </a:ext>
                </a:extLst>
              </p:cNvPr>
              <p:cNvSpPr/>
              <p:nvPr/>
            </p:nvSpPr>
            <p:spPr>
              <a:xfrm>
                <a:off x="6330517" y="2105571"/>
                <a:ext cx="5313507" cy="2298009"/>
              </a:xfrm>
              <a:prstGeom prst="rect">
                <a:avLst/>
              </a:prstGeom>
              <a:solidFill>
                <a:schemeClr val="bg1"/>
              </a:solidFill>
              <a:ln>
                <a:noFill/>
              </a:ln>
              <a:effectLst>
                <a:outerShdw blurRad="63500" sx="101000" sy="101000" algn="ctr" rotWithShape="0">
                  <a:prstClr val="black">
                    <a:alpha val="32000"/>
                  </a:prstClr>
                </a:outerShdw>
                <a:softEdge rad="12700"/>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ACE5C81-A97C-45E6-B24A-29F501469290}"/>
                  </a:ext>
                </a:extLst>
              </p:cNvPr>
              <p:cNvSpPr txBox="1"/>
              <p:nvPr/>
            </p:nvSpPr>
            <p:spPr>
              <a:xfrm>
                <a:off x="8926464" y="2849625"/>
                <a:ext cx="2564322" cy="363694"/>
              </a:xfrm>
              <a:prstGeom prst="rect">
                <a:avLst/>
              </a:prstGeom>
              <a:solidFill>
                <a:schemeClr val="bg1"/>
              </a:solidFill>
            </p:spPr>
            <p:txBody>
              <a:bodyPr wrap="square" lIns="91440" tIns="45720" rIns="91440" bIns="45720" rtlCol="0" anchor="t">
                <a:spAutoFit/>
              </a:bodyPr>
              <a:lstStyle/>
              <a:p>
                <a:r>
                  <a:rPr lang="en-US" sz="1600" b="1">
                    <a:latin typeface="Myriad Pro" panose="020B0503030403020204"/>
                    <a:cs typeface="Sanskrit Text"/>
                  </a:rPr>
                  <a:t>Sophia Grimm</a:t>
                </a:r>
                <a:endParaRPr lang="en-US" sz="1600" b="1">
                  <a:latin typeface="Myriad Pro" panose="020B0503030403020204"/>
                  <a:cs typeface="Sanskrit Text" panose="020B0502040204020203" pitchFamily="18" charset="0"/>
                </a:endParaRPr>
              </a:p>
            </p:txBody>
          </p:sp>
          <p:sp>
            <p:nvSpPr>
              <p:cNvPr id="21" name="TextBox 20">
                <a:extLst>
                  <a:ext uri="{FF2B5EF4-FFF2-40B4-BE49-F238E27FC236}">
                    <a16:creationId xmlns:a16="http://schemas.microsoft.com/office/drawing/2014/main" id="{CDD9FC78-26CC-40DE-8CD2-12C48CBB4D20}"/>
                  </a:ext>
                </a:extLst>
              </p:cNvPr>
              <p:cNvSpPr txBox="1"/>
              <p:nvPr/>
            </p:nvSpPr>
            <p:spPr>
              <a:xfrm>
                <a:off x="8926464" y="3205305"/>
                <a:ext cx="2379119" cy="644730"/>
              </a:xfrm>
              <a:prstGeom prst="rect">
                <a:avLst/>
              </a:prstGeom>
              <a:solidFill>
                <a:schemeClr val="bg1"/>
              </a:solidFill>
            </p:spPr>
            <p:txBody>
              <a:bodyPr wrap="square" rtlCol="0">
                <a:spAutoFit/>
              </a:bodyPr>
              <a:lstStyle/>
              <a:p>
                <a:r>
                  <a:rPr lang="en-US" sz="1100">
                    <a:solidFill>
                      <a:schemeClr val="bg1">
                        <a:lumMod val="50000"/>
                      </a:schemeClr>
                    </a:solidFill>
                    <a:latin typeface="Myriad Pro" panose="020B0503030403020204"/>
                    <a:cs typeface="Sanskrit Text" panose="020B0502040204020203" pitchFamily="18" charset="0"/>
                  </a:rPr>
                  <a:t>Deloitte Manager</a:t>
                </a:r>
              </a:p>
              <a:p>
                <a:r>
                  <a:rPr lang="en-US" sz="1100">
                    <a:solidFill>
                      <a:schemeClr val="bg1">
                        <a:lumMod val="50000"/>
                      </a:schemeClr>
                    </a:solidFill>
                    <a:latin typeface="Myriad Pro" panose="020B0503030403020204"/>
                    <a:cs typeface="Sanskrit Text" panose="020B0502040204020203" pitchFamily="18" charset="0"/>
                  </a:rPr>
                  <a:t>Subject Matter Expert</a:t>
                </a:r>
              </a:p>
              <a:p>
                <a:endParaRPr lang="en-US" sz="1100">
                  <a:solidFill>
                    <a:schemeClr val="bg1">
                      <a:lumMod val="50000"/>
                    </a:schemeClr>
                  </a:solidFill>
                  <a:latin typeface="Myriad Pro" panose="020B0503030403020204"/>
                  <a:cs typeface="Sanskrit Text" panose="020B0502040204020203" pitchFamily="18" charset="0"/>
                </a:endParaRPr>
              </a:p>
            </p:txBody>
          </p:sp>
        </p:grpSp>
      </p:grpSp>
      <p:sp>
        <p:nvSpPr>
          <p:cNvPr id="23" name="Rectangle 22">
            <a:extLst>
              <a:ext uri="{FF2B5EF4-FFF2-40B4-BE49-F238E27FC236}">
                <a16:creationId xmlns:a16="http://schemas.microsoft.com/office/drawing/2014/main" id="{E9870529-875F-423E-A243-DFB39EADB078}"/>
              </a:ext>
            </a:extLst>
          </p:cNvPr>
          <p:cNvSpPr/>
          <p:nvPr/>
        </p:nvSpPr>
        <p:spPr>
          <a:xfrm>
            <a:off x="615160" y="4729467"/>
            <a:ext cx="5095441" cy="1954174"/>
          </a:xfrm>
          <a:custGeom>
            <a:avLst/>
            <a:gdLst>
              <a:gd name="connsiteX0" fmla="*/ 0 w 5095441"/>
              <a:gd name="connsiteY0" fmla="*/ 0 h 1954174"/>
              <a:gd name="connsiteX1" fmla="*/ 617115 w 5095441"/>
              <a:gd name="connsiteY1" fmla="*/ 0 h 1954174"/>
              <a:gd name="connsiteX2" fmla="*/ 1030411 w 5095441"/>
              <a:gd name="connsiteY2" fmla="*/ 0 h 1954174"/>
              <a:gd name="connsiteX3" fmla="*/ 1596572 w 5095441"/>
              <a:gd name="connsiteY3" fmla="*/ 0 h 1954174"/>
              <a:gd name="connsiteX4" fmla="*/ 2009868 w 5095441"/>
              <a:gd name="connsiteY4" fmla="*/ 0 h 1954174"/>
              <a:gd name="connsiteX5" fmla="*/ 2626983 w 5095441"/>
              <a:gd name="connsiteY5" fmla="*/ 0 h 1954174"/>
              <a:gd name="connsiteX6" fmla="*/ 3295052 w 5095441"/>
              <a:gd name="connsiteY6" fmla="*/ 0 h 1954174"/>
              <a:gd name="connsiteX7" fmla="*/ 3861212 w 5095441"/>
              <a:gd name="connsiteY7" fmla="*/ 0 h 1954174"/>
              <a:gd name="connsiteX8" fmla="*/ 4325463 w 5095441"/>
              <a:gd name="connsiteY8" fmla="*/ 0 h 1954174"/>
              <a:gd name="connsiteX9" fmla="*/ 5095441 w 5095441"/>
              <a:gd name="connsiteY9" fmla="*/ 0 h 1954174"/>
              <a:gd name="connsiteX10" fmla="*/ 5095441 w 5095441"/>
              <a:gd name="connsiteY10" fmla="*/ 469002 h 1954174"/>
              <a:gd name="connsiteX11" fmla="*/ 5095441 w 5095441"/>
              <a:gd name="connsiteY11" fmla="*/ 977087 h 1954174"/>
              <a:gd name="connsiteX12" fmla="*/ 5095441 w 5095441"/>
              <a:gd name="connsiteY12" fmla="*/ 1407005 h 1954174"/>
              <a:gd name="connsiteX13" fmla="*/ 5095441 w 5095441"/>
              <a:gd name="connsiteY13" fmla="*/ 1954174 h 1954174"/>
              <a:gd name="connsiteX14" fmla="*/ 4478326 w 5095441"/>
              <a:gd name="connsiteY14" fmla="*/ 1954174 h 1954174"/>
              <a:gd name="connsiteX15" fmla="*/ 3912166 w 5095441"/>
              <a:gd name="connsiteY15" fmla="*/ 1954174 h 1954174"/>
              <a:gd name="connsiteX16" fmla="*/ 3447915 w 5095441"/>
              <a:gd name="connsiteY16" fmla="*/ 1954174 h 1954174"/>
              <a:gd name="connsiteX17" fmla="*/ 3034618 w 5095441"/>
              <a:gd name="connsiteY17" fmla="*/ 1954174 h 1954174"/>
              <a:gd name="connsiteX18" fmla="*/ 2621321 w 5095441"/>
              <a:gd name="connsiteY18" fmla="*/ 1954174 h 1954174"/>
              <a:gd name="connsiteX19" fmla="*/ 2208024 w 5095441"/>
              <a:gd name="connsiteY19" fmla="*/ 1954174 h 1954174"/>
              <a:gd name="connsiteX20" fmla="*/ 1692819 w 5095441"/>
              <a:gd name="connsiteY20" fmla="*/ 1954174 h 1954174"/>
              <a:gd name="connsiteX21" fmla="*/ 1126659 w 5095441"/>
              <a:gd name="connsiteY21" fmla="*/ 1954174 h 1954174"/>
              <a:gd name="connsiteX22" fmla="*/ 611453 w 5095441"/>
              <a:gd name="connsiteY22" fmla="*/ 1954174 h 1954174"/>
              <a:gd name="connsiteX23" fmla="*/ 0 w 5095441"/>
              <a:gd name="connsiteY23" fmla="*/ 1954174 h 1954174"/>
              <a:gd name="connsiteX24" fmla="*/ 0 w 5095441"/>
              <a:gd name="connsiteY24" fmla="*/ 1485172 h 1954174"/>
              <a:gd name="connsiteX25" fmla="*/ 0 w 5095441"/>
              <a:gd name="connsiteY25" fmla="*/ 996629 h 1954174"/>
              <a:gd name="connsiteX26" fmla="*/ 0 w 5095441"/>
              <a:gd name="connsiteY26" fmla="*/ 566710 h 1954174"/>
              <a:gd name="connsiteX27" fmla="*/ 0 w 5095441"/>
              <a:gd name="connsiteY27" fmla="*/ 0 h 195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95441" h="1954174" fill="none" extrusionOk="0">
                <a:moveTo>
                  <a:pt x="0" y="0"/>
                </a:moveTo>
                <a:cubicBezTo>
                  <a:pt x="172184" y="-56609"/>
                  <a:pt x="443484" y="33255"/>
                  <a:pt x="617115" y="0"/>
                </a:cubicBezTo>
                <a:cubicBezTo>
                  <a:pt x="790747" y="-33255"/>
                  <a:pt x="842201" y="39685"/>
                  <a:pt x="1030411" y="0"/>
                </a:cubicBezTo>
                <a:cubicBezTo>
                  <a:pt x="1218621" y="-39685"/>
                  <a:pt x="1420104" y="22427"/>
                  <a:pt x="1596572" y="0"/>
                </a:cubicBezTo>
                <a:cubicBezTo>
                  <a:pt x="1773040" y="-22427"/>
                  <a:pt x="1876648" y="9267"/>
                  <a:pt x="2009868" y="0"/>
                </a:cubicBezTo>
                <a:cubicBezTo>
                  <a:pt x="2143088" y="-9267"/>
                  <a:pt x="2388539" y="13286"/>
                  <a:pt x="2626983" y="0"/>
                </a:cubicBezTo>
                <a:cubicBezTo>
                  <a:pt x="2865428" y="-13286"/>
                  <a:pt x="3086353" y="80056"/>
                  <a:pt x="3295052" y="0"/>
                </a:cubicBezTo>
                <a:cubicBezTo>
                  <a:pt x="3503751" y="-80056"/>
                  <a:pt x="3689253" y="26496"/>
                  <a:pt x="3861212" y="0"/>
                </a:cubicBezTo>
                <a:cubicBezTo>
                  <a:pt x="4033171" y="-26496"/>
                  <a:pt x="4121592" y="18159"/>
                  <a:pt x="4325463" y="0"/>
                </a:cubicBezTo>
                <a:cubicBezTo>
                  <a:pt x="4529334" y="-18159"/>
                  <a:pt x="4875086" y="67858"/>
                  <a:pt x="5095441" y="0"/>
                </a:cubicBezTo>
                <a:cubicBezTo>
                  <a:pt x="5132514" y="167233"/>
                  <a:pt x="5040092" y="294332"/>
                  <a:pt x="5095441" y="469002"/>
                </a:cubicBezTo>
                <a:cubicBezTo>
                  <a:pt x="5150790" y="643672"/>
                  <a:pt x="5091568" y="828802"/>
                  <a:pt x="5095441" y="977087"/>
                </a:cubicBezTo>
                <a:cubicBezTo>
                  <a:pt x="5099314" y="1125372"/>
                  <a:pt x="5071239" y="1211199"/>
                  <a:pt x="5095441" y="1407005"/>
                </a:cubicBezTo>
                <a:cubicBezTo>
                  <a:pt x="5119643" y="1602811"/>
                  <a:pt x="5084004" y="1709442"/>
                  <a:pt x="5095441" y="1954174"/>
                </a:cubicBezTo>
                <a:cubicBezTo>
                  <a:pt x="4872238" y="2015024"/>
                  <a:pt x="4656807" y="1897759"/>
                  <a:pt x="4478326" y="1954174"/>
                </a:cubicBezTo>
                <a:cubicBezTo>
                  <a:pt x="4299845" y="2010589"/>
                  <a:pt x="4069504" y="1906383"/>
                  <a:pt x="3912166" y="1954174"/>
                </a:cubicBezTo>
                <a:cubicBezTo>
                  <a:pt x="3754828" y="2001965"/>
                  <a:pt x="3659208" y="1933724"/>
                  <a:pt x="3447915" y="1954174"/>
                </a:cubicBezTo>
                <a:cubicBezTo>
                  <a:pt x="3236622" y="1974624"/>
                  <a:pt x="3204711" y="1949122"/>
                  <a:pt x="3034618" y="1954174"/>
                </a:cubicBezTo>
                <a:cubicBezTo>
                  <a:pt x="2864525" y="1959226"/>
                  <a:pt x="2767619" y="1952526"/>
                  <a:pt x="2621321" y="1954174"/>
                </a:cubicBezTo>
                <a:cubicBezTo>
                  <a:pt x="2475023" y="1955822"/>
                  <a:pt x="2394828" y="1906454"/>
                  <a:pt x="2208024" y="1954174"/>
                </a:cubicBezTo>
                <a:cubicBezTo>
                  <a:pt x="2021220" y="2001894"/>
                  <a:pt x="1867288" y="1945225"/>
                  <a:pt x="1692819" y="1954174"/>
                </a:cubicBezTo>
                <a:cubicBezTo>
                  <a:pt x="1518350" y="1963123"/>
                  <a:pt x="1249597" y="1946667"/>
                  <a:pt x="1126659" y="1954174"/>
                </a:cubicBezTo>
                <a:cubicBezTo>
                  <a:pt x="1003721" y="1961681"/>
                  <a:pt x="801375" y="1948119"/>
                  <a:pt x="611453" y="1954174"/>
                </a:cubicBezTo>
                <a:cubicBezTo>
                  <a:pt x="421531" y="1960229"/>
                  <a:pt x="305001" y="1911459"/>
                  <a:pt x="0" y="1954174"/>
                </a:cubicBezTo>
                <a:cubicBezTo>
                  <a:pt x="-11962" y="1750786"/>
                  <a:pt x="38737" y="1700375"/>
                  <a:pt x="0" y="1485172"/>
                </a:cubicBezTo>
                <a:cubicBezTo>
                  <a:pt x="-38737" y="1269969"/>
                  <a:pt x="46335" y="1221488"/>
                  <a:pt x="0" y="996629"/>
                </a:cubicBezTo>
                <a:cubicBezTo>
                  <a:pt x="-46335" y="771770"/>
                  <a:pt x="39003" y="671215"/>
                  <a:pt x="0" y="566710"/>
                </a:cubicBezTo>
                <a:cubicBezTo>
                  <a:pt x="-39003" y="462205"/>
                  <a:pt x="23353" y="140352"/>
                  <a:pt x="0" y="0"/>
                </a:cubicBezTo>
                <a:close/>
              </a:path>
              <a:path w="5095441" h="1954174" stroke="0" extrusionOk="0">
                <a:moveTo>
                  <a:pt x="0" y="0"/>
                </a:moveTo>
                <a:cubicBezTo>
                  <a:pt x="245174" y="-16368"/>
                  <a:pt x="354409" y="2233"/>
                  <a:pt x="515206" y="0"/>
                </a:cubicBezTo>
                <a:cubicBezTo>
                  <a:pt x="676003" y="-2233"/>
                  <a:pt x="960198" y="54186"/>
                  <a:pt x="1132320" y="0"/>
                </a:cubicBezTo>
                <a:cubicBezTo>
                  <a:pt x="1304442" y="-54186"/>
                  <a:pt x="1435117" y="3249"/>
                  <a:pt x="1545617" y="0"/>
                </a:cubicBezTo>
                <a:cubicBezTo>
                  <a:pt x="1656117" y="-3249"/>
                  <a:pt x="2070006" y="10162"/>
                  <a:pt x="2213686" y="0"/>
                </a:cubicBezTo>
                <a:cubicBezTo>
                  <a:pt x="2357366" y="-10162"/>
                  <a:pt x="2509645" y="17678"/>
                  <a:pt x="2779846" y="0"/>
                </a:cubicBezTo>
                <a:cubicBezTo>
                  <a:pt x="3050047" y="-17678"/>
                  <a:pt x="2993403" y="7010"/>
                  <a:pt x="3193143" y="0"/>
                </a:cubicBezTo>
                <a:cubicBezTo>
                  <a:pt x="3392883" y="-7010"/>
                  <a:pt x="3507805" y="41376"/>
                  <a:pt x="3759303" y="0"/>
                </a:cubicBezTo>
                <a:cubicBezTo>
                  <a:pt x="4010801" y="-41376"/>
                  <a:pt x="4143806" y="52256"/>
                  <a:pt x="4325463" y="0"/>
                </a:cubicBezTo>
                <a:cubicBezTo>
                  <a:pt x="4507120" y="-52256"/>
                  <a:pt x="4835512" y="29406"/>
                  <a:pt x="5095441" y="0"/>
                </a:cubicBezTo>
                <a:cubicBezTo>
                  <a:pt x="5135477" y="121534"/>
                  <a:pt x="5053915" y="229321"/>
                  <a:pt x="5095441" y="429918"/>
                </a:cubicBezTo>
                <a:cubicBezTo>
                  <a:pt x="5136967" y="630515"/>
                  <a:pt x="5044535" y="841623"/>
                  <a:pt x="5095441" y="957545"/>
                </a:cubicBezTo>
                <a:cubicBezTo>
                  <a:pt x="5146347" y="1073467"/>
                  <a:pt x="5059909" y="1209517"/>
                  <a:pt x="5095441" y="1407005"/>
                </a:cubicBezTo>
                <a:cubicBezTo>
                  <a:pt x="5130973" y="1604493"/>
                  <a:pt x="5036833" y="1685101"/>
                  <a:pt x="5095441" y="1954174"/>
                </a:cubicBezTo>
                <a:cubicBezTo>
                  <a:pt x="4861193" y="1994511"/>
                  <a:pt x="4754372" y="1939390"/>
                  <a:pt x="4529281" y="1954174"/>
                </a:cubicBezTo>
                <a:cubicBezTo>
                  <a:pt x="4304190" y="1968958"/>
                  <a:pt x="4272749" y="1953185"/>
                  <a:pt x="4065030" y="1954174"/>
                </a:cubicBezTo>
                <a:cubicBezTo>
                  <a:pt x="3857311" y="1955163"/>
                  <a:pt x="3769339" y="1953693"/>
                  <a:pt x="3549824" y="1954174"/>
                </a:cubicBezTo>
                <a:cubicBezTo>
                  <a:pt x="3330309" y="1954655"/>
                  <a:pt x="3103876" y="1894657"/>
                  <a:pt x="2983664" y="1954174"/>
                </a:cubicBezTo>
                <a:cubicBezTo>
                  <a:pt x="2863452" y="2013691"/>
                  <a:pt x="2726270" y="1921789"/>
                  <a:pt x="2570367" y="1954174"/>
                </a:cubicBezTo>
                <a:cubicBezTo>
                  <a:pt x="2414464" y="1986559"/>
                  <a:pt x="2077566" y="1939731"/>
                  <a:pt x="1953252" y="1954174"/>
                </a:cubicBezTo>
                <a:cubicBezTo>
                  <a:pt x="1828939" y="1968617"/>
                  <a:pt x="1628737" y="1937118"/>
                  <a:pt x="1539956" y="1954174"/>
                </a:cubicBezTo>
                <a:cubicBezTo>
                  <a:pt x="1451175" y="1971230"/>
                  <a:pt x="1159501" y="1939581"/>
                  <a:pt x="922841" y="1954174"/>
                </a:cubicBezTo>
                <a:cubicBezTo>
                  <a:pt x="686181" y="1968767"/>
                  <a:pt x="452181" y="1876628"/>
                  <a:pt x="0" y="1954174"/>
                </a:cubicBezTo>
                <a:cubicBezTo>
                  <a:pt x="-10394" y="1788860"/>
                  <a:pt x="22959" y="1647524"/>
                  <a:pt x="0" y="1426547"/>
                </a:cubicBezTo>
                <a:cubicBezTo>
                  <a:pt x="-22959" y="1205570"/>
                  <a:pt x="46822" y="1076691"/>
                  <a:pt x="0" y="898920"/>
                </a:cubicBezTo>
                <a:cubicBezTo>
                  <a:pt x="-46822" y="721149"/>
                  <a:pt x="40740" y="289185"/>
                  <a:pt x="0" y="0"/>
                </a:cubicBezTo>
                <a:close/>
              </a:path>
            </a:pathLst>
          </a:custGeom>
          <a:solidFill>
            <a:schemeClr val="bg2"/>
          </a:solidFill>
          <a:ln w="38100">
            <a:solidFill>
              <a:schemeClr val="bg1"/>
            </a:solidFill>
            <a:extLst>
              <a:ext uri="{C807C97D-BFC1-408E-A445-0C87EB9F89A2}">
                <ask:lineSketchStyleProps xmlns:ask="http://schemas.microsoft.com/office/drawing/2018/sketchyshapes" sd="3320831232">
                  <a:prstGeom prst="rect">
                    <a:avLst/>
                  </a:prstGeom>
                  <ask:type>
                    <ask:lineSketchScribble/>
                  </ask:type>
                </ask:lineSketchStyleProps>
              </a:ext>
            </a:extLst>
          </a:ln>
          <a:effectLst>
            <a:outerShdw blurRad="635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r>
              <a:rPr lang="en-US" sz="1200" b="1">
                <a:solidFill>
                  <a:schemeClr val="tx1"/>
                </a:solidFill>
              </a:rPr>
              <a:t>Years of Experience: </a:t>
            </a:r>
            <a:r>
              <a:rPr lang="en-US" sz="1200">
                <a:solidFill>
                  <a:schemeClr val="tx1"/>
                </a:solidFill>
              </a:rPr>
              <a:t>10+ years of experience in public health and emergency management supporting federal, state, and local governments.</a:t>
            </a:r>
          </a:p>
          <a:p>
            <a:endParaRPr lang="en-US" sz="1200" b="1">
              <a:solidFill>
                <a:schemeClr val="tx1"/>
              </a:solidFill>
            </a:endParaRPr>
          </a:p>
          <a:p>
            <a:r>
              <a:rPr lang="en-US" sz="1200" b="1">
                <a:solidFill>
                  <a:schemeClr val="tx1"/>
                </a:solidFill>
              </a:rPr>
              <a:t>Relevant Experience: </a:t>
            </a:r>
            <a:r>
              <a:rPr lang="en-US" sz="1200">
                <a:solidFill>
                  <a:schemeClr val="tx1"/>
                </a:solidFill>
              </a:rPr>
              <a:t>Sophia has held key leadership roles during several emergency response operations including for COVID-19, Zika, Hurricane Florence, winter weather, and wildfire smoke incidents. These positions have taught her how to move vertically between federal, state, and local governments, as well as horizontally across jurisdictional departments.</a:t>
            </a:r>
            <a:endParaRPr lang="en-US" sz="1200">
              <a:solidFill>
                <a:schemeClr val="tx1"/>
              </a:solidFill>
              <a:cs typeface="Calibri"/>
            </a:endParaRPr>
          </a:p>
        </p:txBody>
      </p:sp>
      <p:cxnSp>
        <p:nvCxnSpPr>
          <p:cNvPr id="28" name="Straight Connector 27">
            <a:extLst>
              <a:ext uri="{FF2B5EF4-FFF2-40B4-BE49-F238E27FC236}">
                <a16:creationId xmlns:a16="http://schemas.microsoft.com/office/drawing/2014/main" id="{2BDFF965-EE00-4152-B359-3224D1468B92}"/>
              </a:ext>
            </a:extLst>
          </p:cNvPr>
          <p:cNvCxnSpPr/>
          <p:nvPr/>
        </p:nvCxnSpPr>
        <p:spPr>
          <a:xfrm>
            <a:off x="1594393" y="2008497"/>
            <a:ext cx="2809301"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325C7AEE-A490-4B8C-8AEF-FE76B60F00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496" b="4496"/>
          <a:stretch/>
        </p:blipFill>
        <p:spPr bwMode="auto">
          <a:xfrm>
            <a:off x="1034158" y="2434830"/>
            <a:ext cx="2040964" cy="18574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F8FC87F-D0A2-AE37-1092-4EEECA0D4A71}"/>
              </a:ext>
            </a:extLst>
          </p:cNvPr>
          <p:cNvPicPr>
            <a:picLocks noChangeAspect="1"/>
          </p:cNvPicPr>
          <p:nvPr/>
        </p:nvPicPr>
        <p:blipFill rotWithShape="1">
          <a:blip r:embed="rId6"/>
          <a:srcRect r="13025"/>
          <a:stretch/>
        </p:blipFill>
        <p:spPr>
          <a:xfrm>
            <a:off x="5921461" y="1777664"/>
            <a:ext cx="6270539" cy="4804393"/>
          </a:xfrm>
          <a:prstGeom prst="rect">
            <a:avLst/>
          </a:prstGeom>
        </p:spPr>
      </p:pic>
    </p:spTree>
    <p:extLst>
      <p:ext uri="{BB962C8B-B14F-4D97-AF65-F5344CB8AC3E}">
        <p14:creationId xmlns:p14="http://schemas.microsoft.com/office/powerpoint/2010/main" val="1235584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10" name="TextBox 9"/>
          <p:cNvSpPr txBox="1"/>
          <p:nvPr/>
        </p:nvSpPr>
        <p:spPr>
          <a:xfrm>
            <a:off x="638628" y="483899"/>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Rules of the Road</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24" name="Content Placeholder 5">
            <a:extLst>
              <a:ext uri="{FF2B5EF4-FFF2-40B4-BE49-F238E27FC236}">
                <a16:creationId xmlns:a16="http://schemas.microsoft.com/office/drawing/2014/main" id="{3084FFAB-F4C0-4A28-B624-55BC5CE03997}"/>
              </a:ext>
            </a:extLst>
          </p:cNvPr>
          <p:cNvSpPr txBox="1">
            <a:spLocks/>
          </p:cNvSpPr>
          <p:nvPr/>
        </p:nvSpPr>
        <p:spPr>
          <a:xfrm>
            <a:off x="993032" y="1802166"/>
            <a:ext cx="6990425" cy="4806242"/>
          </a:xfrm>
          <a:prstGeom prst="rect">
            <a:avLst/>
          </a:prstGeom>
        </p:spPr>
        <p:txBody>
          <a:bodyPr vert="horz" lIns="0" tIns="0" rIns="0" bIns="0" rtlCol="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914400" rtl="0" eaLnBrk="1" latinLnBrk="0" hangingPunct="1">
              <a:spcBef>
                <a:spcPts val="0"/>
              </a:spcBef>
              <a:spcAft>
                <a:spcPts val="1000"/>
              </a:spcAft>
              <a:buClrTx/>
              <a:buSzPct val="100000"/>
              <a:buFont typeface="Arial"/>
              <a:buNone/>
              <a:defRPr lang="en-US" sz="1200" b="1" kern="1200" dirty="0" smtClean="0">
                <a:solidFill>
                  <a:schemeClr val="tx1"/>
                </a:solidFill>
                <a:latin typeface="+mn-lt"/>
                <a:ea typeface="+mn-ea"/>
                <a:cs typeface="+mn-cs"/>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r>
              <a:rPr kumimoji="0" lang="en-US" sz="16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rPr>
              <a:t>Be </a:t>
            </a:r>
            <a:r>
              <a:rPr kumimoji="0" lang="en-US" sz="1600" b="1" i="1" u="none" strike="noStrike" kern="1200" cap="none" spc="0" normalizeH="0" baseline="0" noProof="0">
                <a:ln>
                  <a:noFill/>
                </a:ln>
                <a:solidFill>
                  <a:schemeClr val="accent5"/>
                </a:solidFill>
                <a:effectLst/>
                <a:uLnTx/>
                <a:uFillTx/>
                <a:latin typeface="Open Sans"/>
                <a:ea typeface="Open Sans" panose="020B0606030504020204" pitchFamily="34" charset="0"/>
                <a:cs typeface="Open Sans" panose="020B0606030504020204" pitchFamily="34" charset="0"/>
              </a:rPr>
              <a:t>present</a:t>
            </a:r>
            <a:r>
              <a:rPr kumimoji="0" lang="en-US" sz="1600" b="1" i="1" u="none" strike="noStrike" kern="1200" cap="none" spc="0" normalizeH="0" baseline="0" noProof="0">
                <a:ln>
                  <a:noFill/>
                </a:ln>
                <a:solidFill>
                  <a:srgbClr val="00A3E0"/>
                </a:solidFill>
                <a:effectLst/>
                <a:uLnTx/>
                <a:uFillTx/>
                <a:latin typeface="Open Sans"/>
                <a:ea typeface="Open Sans" panose="020B0606030504020204" pitchFamily="34" charset="0"/>
                <a:cs typeface="Open Sans" panose="020B0606030504020204" pitchFamily="34" charset="0"/>
              </a:rPr>
              <a:t> </a:t>
            </a:r>
            <a:r>
              <a:rPr kumimoji="0" lang="en-US" sz="16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rPr>
              <a:t>and in the moment – </a:t>
            </a:r>
            <a:r>
              <a:rPr lang="en-US" sz="1600">
                <a:solidFill>
                  <a:prstClr val="black"/>
                </a:solidFill>
                <a:latin typeface="Open Sans"/>
                <a:ea typeface="Open Sans" panose="020B0606030504020204" pitchFamily="34" charset="0"/>
                <a:cs typeface="Open Sans" panose="020B0606030504020204" pitchFamily="34" charset="0"/>
              </a:rPr>
              <a:t>actively</a:t>
            </a:r>
            <a:r>
              <a:rPr kumimoji="0" lang="en-US" sz="16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rPr>
              <a:t> participate in our discussion</a:t>
            </a:r>
            <a:endParaRPr kumimoji="0" lang="en-US" sz="1600" b="1" i="1" u="none" strike="noStrike" kern="1200" cap="none" spc="0" normalizeH="0" baseline="0" noProof="0">
              <a:ln>
                <a:noFill/>
              </a:ln>
              <a:solidFill>
                <a:srgbClr val="00A3E0"/>
              </a:solidFill>
              <a:effectLst/>
              <a:uLnTx/>
              <a:uFillTx/>
              <a:latin typeface="Open Sans"/>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endParaRPr kumimoji="0" lang="en-US" sz="1600" b="1" i="1" u="none" strike="noStrike" kern="1200" cap="none" spc="0" normalizeH="0" baseline="0" noProof="0">
              <a:ln>
                <a:noFill/>
              </a:ln>
              <a:solidFill>
                <a:srgbClr val="00A3E0"/>
              </a:solidFill>
              <a:effectLst/>
              <a:uLnTx/>
              <a:uFillTx/>
              <a:latin typeface="Open Sans"/>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r>
              <a:rPr kumimoji="0" lang="en-US" sz="16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rPr>
              <a:t>This is an </a:t>
            </a:r>
            <a:r>
              <a:rPr kumimoji="0" lang="en-US" sz="1600" b="1" i="1" u="none" strike="noStrike" kern="1200" cap="none" spc="0" normalizeH="0" baseline="0" noProof="0">
                <a:ln>
                  <a:noFill/>
                </a:ln>
                <a:solidFill>
                  <a:schemeClr val="accent5"/>
                </a:solidFill>
                <a:effectLst/>
                <a:uLnTx/>
                <a:uFillTx/>
                <a:latin typeface="Open Sans"/>
                <a:ea typeface="Open Sans" panose="020B0606030504020204" pitchFamily="34" charset="0"/>
                <a:cs typeface="Open Sans" panose="020B0606030504020204" pitchFamily="34" charset="0"/>
              </a:rPr>
              <a:t>open forum </a:t>
            </a:r>
            <a:r>
              <a:rPr kumimoji="0" lang="en-US" sz="16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rPr>
              <a:t>– everyone’s input is valuable, and no one is expected to have all the answers</a:t>
            </a:r>
          </a:p>
          <a:p>
            <a:pPr marL="285750" marR="0" lvl="0" indent="-28575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endParaRPr kumimoji="0" lang="en-US" sz="16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r>
              <a:rPr kumimoji="0" lang="en-US" sz="16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rPr>
              <a:t>Build on ideas and be positive – </a:t>
            </a:r>
            <a:r>
              <a:rPr kumimoji="0" lang="en-US" sz="1600" b="1" i="1" u="none" strike="noStrike" kern="1200" cap="none" spc="0" normalizeH="0" baseline="0" noProof="0">
                <a:ln>
                  <a:noFill/>
                </a:ln>
                <a:solidFill>
                  <a:schemeClr val="accent5"/>
                </a:solidFill>
                <a:effectLst/>
                <a:uLnTx/>
                <a:uFillTx/>
                <a:latin typeface="Open Sans"/>
                <a:ea typeface="Open Sans" panose="020B0606030504020204" pitchFamily="34" charset="0"/>
                <a:cs typeface="Open Sans" panose="020B0606030504020204" pitchFamily="34" charset="0"/>
              </a:rPr>
              <a:t>“yes, and” </a:t>
            </a:r>
            <a:r>
              <a:rPr kumimoji="0" lang="en-US" sz="16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rPr>
              <a:t>rather than “no, but” </a:t>
            </a:r>
          </a:p>
          <a:p>
            <a:pPr marL="285750" marR="0" lvl="0" indent="-28575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endParaRPr kumimoji="0" lang="en-US" sz="16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r>
              <a:rPr kumimoji="0" lang="en-US" sz="16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rPr>
              <a:t>Go </a:t>
            </a:r>
            <a:r>
              <a:rPr kumimoji="0" lang="en-US" sz="1600" b="1" i="1" u="none" strike="noStrike" kern="1200" cap="none" spc="0" normalizeH="0" baseline="0" noProof="0">
                <a:ln>
                  <a:noFill/>
                </a:ln>
                <a:solidFill>
                  <a:schemeClr val="accent5"/>
                </a:solidFill>
                <a:effectLst/>
                <a:uLnTx/>
                <a:uFillTx/>
                <a:latin typeface="Open Sans"/>
                <a:ea typeface="Open Sans" panose="020B0606030504020204" pitchFamily="34" charset="0"/>
                <a:cs typeface="Open Sans" panose="020B0606030504020204" pitchFamily="34" charset="0"/>
              </a:rPr>
              <a:t>beyond business as usual </a:t>
            </a:r>
            <a:r>
              <a:rPr kumimoji="0" lang="en-US" sz="16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rPr>
              <a:t>– challenge conventions and norms</a:t>
            </a:r>
          </a:p>
          <a:p>
            <a:pPr marL="285750" marR="0" lvl="0" indent="-28575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endParaRPr kumimoji="0" lang="en-US" sz="16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r>
              <a:rPr kumimoji="0" lang="en-US" sz="16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rPr>
              <a:t>Think about </a:t>
            </a:r>
            <a:r>
              <a:rPr kumimoji="0" lang="en-US" sz="1600" b="1" i="1" u="none" strike="noStrike" kern="1200" cap="none" spc="0" normalizeH="0" baseline="0" noProof="0">
                <a:ln>
                  <a:noFill/>
                </a:ln>
                <a:solidFill>
                  <a:schemeClr val="accent5"/>
                </a:solidFill>
                <a:effectLst/>
                <a:uLnTx/>
                <a:uFillTx/>
                <a:latin typeface="Open Sans"/>
                <a:ea typeface="Open Sans" panose="020B0606030504020204" pitchFamily="34" charset="0"/>
                <a:cs typeface="Open Sans" panose="020B0606030504020204" pitchFamily="34" charset="0"/>
              </a:rPr>
              <a:t>solutions </a:t>
            </a:r>
            <a:r>
              <a:rPr kumimoji="0" lang="en-US" sz="16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rPr>
              <a:t>– </a:t>
            </a:r>
            <a:r>
              <a:rPr kumimoji="0" lang="en-US" sz="1600" u="none" strike="noStrike" kern="1200" cap="none" spc="0" normalizeH="0" baseline="0" noProof="0">
                <a:ln>
                  <a:noFill/>
                </a:ln>
                <a:solidFill>
                  <a:srgbClr val="000000"/>
                </a:solidFill>
                <a:effectLst/>
                <a:uLnTx/>
                <a:uFillTx/>
                <a:latin typeface="Open Sans"/>
                <a:ea typeface="Open Sans" panose="020B0606030504020204" pitchFamily="34" charset="0"/>
                <a:cs typeface="Open Sans" panose="020B0606030504020204" pitchFamily="34" charset="0"/>
              </a:rPr>
              <a:t>be creative in your improvement approaches</a:t>
            </a:r>
          </a:p>
          <a:p>
            <a:pPr marL="285750" marR="0" lvl="0" indent="-28575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endParaRPr kumimoji="0" lang="en-US" sz="1600" b="1" i="1" u="none" strike="noStrike" kern="1200" cap="none" spc="0" normalizeH="0" baseline="0" noProof="0">
              <a:ln>
                <a:noFill/>
              </a:ln>
              <a:solidFill>
                <a:srgbClr val="006699"/>
              </a:solidFill>
              <a:effectLst/>
              <a:uLnTx/>
              <a:uFillTx/>
              <a:latin typeface="Open Sans"/>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r>
              <a:rPr kumimoji="0" lang="en-US" sz="16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rPr>
              <a:t>Assume </a:t>
            </a:r>
            <a:r>
              <a:rPr kumimoji="0" lang="en-US" sz="1600" b="1" i="1" u="none" strike="noStrike" kern="1200" cap="none" spc="0" normalizeH="0" baseline="0" noProof="0">
                <a:ln>
                  <a:noFill/>
                </a:ln>
                <a:solidFill>
                  <a:schemeClr val="accent5"/>
                </a:solidFill>
                <a:effectLst/>
                <a:uLnTx/>
                <a:uFillTx/>
                <a:latin typeface="Open Sans"/>
                <a:ea typeface="Open Sans" panose="020B0606030504020204" pitchFamily="34" charset="0"/>
                <a:cs typeface="Open Sans" panose="020B0606030504020204" pitchFamily="34" charset="0"/>
              </a:rPr>
              <a:t>positive intent </a:t>
            </a:r>
            <a:r>
              <a:rPr lang="en-US" sz="1600">
                <a:solidFill>
                  <a:srgbClr val="000000"/>
                </a:solidFill>
                <a:latin typeface="Open Sans"/>
                <a:ea typeface="Open Sans" panose="020B0606030504020204" pitchFamily="34" charset="0"/>
                <a:cs typeface="Open Sans" panose="020B0606030504020204" pitchFamily="34" charset="0"/>
              </a:rPr>
              <a:t>– give others the benefit of the doubt and ask clarifying questions when unsure</a:t>
            </a:r>
          </a:p>
        </p:txBody>
      </p:sp>
      <p:sp>
        <p:nvSpPr>
          <p:cNvPr id="30" name="Rectangle 29">
            <a:extLst>
              <a:ext uri="{FF2B5EF4-FFF2-40B4-BE49-F238E27FC236}">
                <a16:creationId xmlns:a16="http://schemas.microsoft.com/office/drawing/2014/main" id="{EF381081-BCF3-4E8F-9568-06834B77F610}"/>
              </a:ext>
            </a:extLst>
          </p:cNvPr>
          <p:cNvSpPr/>
          <p:nvPr/>
        </p:nvSpPr>
        <p:spPr bwMode="gray">
          <a:xfrm>
            <a:off x="538979" y="5571287"/>
            <a:ext cx="7272528" cy="680937"/>
          </a:xfrm>
          <a:prstGeom prst="rect">
            <a:avLst/>
          </a:prstGeom>
          <a:solidFill>
            <a:sysClr val="window" lastClr="FFFFFF"/>
          </a:solidFill>
          <a:ln w="25400" cap="flat" cmpd="sng" algn="ctr">
            <a:solidFill>
              <a:schemeClr val="accent5"/>
            </a:solidFill>
            <a:prstDash val="solid"/>
            <a:headEnd/>
            <a:tailEnd/>
          </a:ln>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b="1"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Are there any other “Rules of the Road” that we want to add?</a:t>
            </a:r>
          </a:p>
        </p:txBody>
      </p:sp>
      <p:pic>
        <p:nvPicPr>
          <p:cNvPr id="31" name="Picture 30" descr="Grayscale Photo of Road">
            <a:extLst>
              <a:ext uri="{FF2B5EF4-FFF2-40B4-BE49-F238E27FC236}">
                <a16:creationId xmlns:a16="http://schemas.microsoft.com/office/drawing/2014/main" id="{2599B7B9-7312-4EB7-A3D5-527B110726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713" t="10695" r="30790" b="11944"/>
          <a:stretch/>
        </p:blipFill>
        <p:spPr bwMode="auto">
          <a:xfrm>
            <a:off x="8437510" y="1552574"/>
            <a:ext cx="3754490" cy="530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658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88EA-417E-F3CC-8450-829F3B374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5" name="TextBox 4">
            <a:extLst>
              <a:ext uri="{FF2B5EF4-FFF2-40B4-BE49-F238E27FC236}">
                <a16:creationId xmlns:a16="http://schemas.microsoft.com/office/drawing/2014/main" id="{29A87989-4B62-0976-1417-D37B4C2CA2AE}"/>
              </a:ext>
            </a:extLst>
          </p:cNvPr>
          <p:cNvSpPr txBox="1"/>
          <p:nvPr/>
        </p:nvSpPr>
        <p:spPr>
          <a:xfrm>
            <a:off x="638628" y="483899"/>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Air Quality Trends  </a:t>
            </a:r>
          </a:p>
        </p:txBody>
      </p:sp>
      <p:pic>
        <p:nvPicPr>
          <p:cNvPr id="6" name="Picture 5">
            <a:extLst>
              <a:ext uri="{FF2B5EF4-FFF2-40B4-BE49-F238E27FC236}">
                <a16:creationId xmlns:a16="http://schemas.microsoft.com/office/drawing/2014/main" id="{9948AD78-EA10-8961-7805-A72B2FAAF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25" name="TextBox 24">
            <a:extLst>
              <a:ext uri="{FF2B5EF4-FFF2-40B4-BE49-F238E27FC236}">
                <a16:creationId xmlns:a16="http://schemas.microsoft.com/office/drawing/2014/main" id="{76850B36-1212-76B2-E201-79993BF2B909}"/>
              </a:ext>
            </a:extLst>
          </p:cNvPr>
          <p:cNvSpPr txBox="1"/>
          <p:nvPr/>
        </p:nvSpPr>
        <p:spPr>
          <a:xfrm>
            <a:off x="0" y="6642556"/>
            <a:ext cx="10404909" cy="215444"/>
          </a:xfrm>
          <a:prstGeom prst="rect">
            <a:avLst/>
          </a:prstGeom>
          <a:noFill/>
        </p:spPr>
        <p:txBody>
          <a:bodyPr wrap="square">
            <a:spAutoFit/>
          </a:bodyPr>
          <a:lstStyle/>
          <a:p>
            <a:r>
              <a:rPr lang="en-US" sz="800"/>
              <a:t>Climate Central - </a:t>
            </a:r>
            <a:r>
              <a:rPr lang="en-US" sz="800">
                <a:solidFill>
                  <a:srgbClr val="954F72"/>
                </a:solidFill>
                <a:hlinkClick r:id="rId4">
                  <a:extLst>
                    <a:ext uri="{A12FA001-AC4F-418D-AE19-62706E023703}">
                      <ahyp:hlinkClr xmlns:ahyp="http://schemas.microsoft.com/office/drawing/2018/hyperlinkcolor" val="tx"/>
                    </a:ext>
                  </a:extLst>
                </a:hlinkClick>
              </a:rPr>
              <a:t>Wildfire Smoke: Nationwide Health Risk </a:t>
            </a:r>
            <a:r>
              <a:rPr lang="en-US" sz="800" baseline="30000">
                <a:hlinkClick r:id="rId4">
                  <a:extLst>
                    <a:ext uri="{A12FA001-AC4F-418D-AE19-62706E023703}">
                      <ahyp:hlinkClr xmlns:ahyp="http://schemas.microsoft.com/office/drawing/2018/hyperlinkcolor" val="tx"/>
                    </a:ext>
                  </a:extLst>
                </a:hlinkClick>
              </a:rPr>
              <a:t>1</a:t>
            </a:r>
            <a:r>
              <a:rPr lang="en-US" sz="800">
                <a:solidFill>
                  <a:srgbClr val="954F72"/>
                </a:solidFill>
                <a:hlinkClick r:id="rId4">
                  <a:extLst>
                    <a:ext uri="{A12FA001-AC4F-418D-AE19-62706E023703}">
                      <ahyp:hlinkClr xmlns:ahyp="http://schemas.microsoft.com/office/drawing/2018/hyperlinkcolor" val="tx"/>
                    </a:ext>
                  </a:extLst>
                </a:hlinkClick>
              </a:rPr>
              <a:t> </a:t>
            </a:r>
            <a:endParaRPr lang="en-US" sz="800"/>
          </a:p>
        </p:txBody>
      </p:sp>
      <p:pic>
        <p:nvPicPr>
          <p:cNvPr id="18" name="Picture 17" descr="A map of the united states&#10;&#10;Description automatically generated">
            <a:extLst>
              <a:ext uri="{FF2B5EF4-FFF2-40B4-BE49-F238E27FC236}">
                <a16:creationId xmlns:a16="http://schemas.microsoft.com/office/drawing/2014/main" id="{3C68C66E-729D-1F80-E01B-A6C2A7F45E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4499" y="2632176"/>
            <a:ext cx="6201946" cy="3488594"/>
          </a:xfrm>
          <a:prstGeom prst="rect">
            <a:avLst/>
          </a:prstGeom>
          <a:effectLst>
            <a:softEdge rad="12700"/>
          </a:effectLst>
        </p:spPr>
      </p:pic>
      <p:grpSp>
        <p:nvGrpSpPr>
          <p:cNvPr id="22" name="Group 21">
            <a:extLst>
              <a:ext uri="{FF2B5EF4-FFF2-40B4-BE49-F238E27FC236}">
                <a16:creationId xmlns:a16="http://schemas.microsoft.com/office/drawing/2014/main" id="{17833455-E7EB-510D-0683-5FCE2FF2445F}"/>
              </a:ext>
            </a:extLst>
          </p:cNvPr>
          <p:cNvGrpSpPr/>
          <p:nvPr/>
        </p:nvGrpSpPr>
        <p:grpSpPr>
          <a:xfrm>
            <a:off x="121177" y="2632176"/>
            <a:ext cx="5648310" cy="3488594"/>
            <a:chOff x="121177" y="2632176"/>
            <a:chExt cx="5648310" cy="3488594"/>
          </a:xfrm>
        </p:grpSpPr>
        <p:sp>
          <p:nvSpPr>
            <p:cNvPr id="15" name="Rectangle 14">
              <a:extLst>
                <a:ext uri="{FF2B5EF4-FFF2-40B4-BE49-F238E27FC236}">
                  <a16:creationId xmlns:a16="http://schemas.microsoft.com/office/drawing/2014/main" id="{769B9695-A3AE-2957-5AF1-B8962EB996D7}"/>
                </a:ext>
              </a:extLst>
            </p:cNvPr>
            <p:cNvSpPr/>
            <p:nvPr/>
          </p:nvSpPr>
          <p:spPr>
            <a:xfrm>
              <a:off x="121177" y="2632176"/>
              <a:ext cx="5648310" cy="3488594"/>
            </a:xfrm>
            <a:prstGeom prst="rect">
              <a:avLst/>
            </a:prstGeom>
            <a:solidFill>
              <a:schemeClr val="bg1"/>
            </a:solidFill>
            <a:ln>
              <a:noFill/>
            </a:ln>
            <a:effectLst>
              <a:outerShdw blurRad="63500" sx="101000" sy="101000" algn="ctr" rotWithShape="0">
                <a:prstClr val="black">
                  <a:alpha val="32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FC65E6B-ADFB-D1B6-D4C3-85E582FE76DF}"/>
                </a:ext>
              </a:extLst>
            </p:cNvPr>
            <p:cNvSpPr txBox="1"/>
            <p:nvPr/>
          </p:nvSpPr>
          <p:spPr>
            <a:xfrm>
              <a:off x="323054" y="2885908"/>
              <a:ext cx="5244557" cy="3046988"/>
            </a:xfrm>
            <a:prstGeom prst="rect">
              <a:avLst/>
            </a:prstGeom>
            <a:noFill/>
          </p:spPr>
          <p:txBody>
            <a:bodyPr wrap="square" rtlCol="0">
              <a:spAutoFit/>
            </a:bodyPr>
            <a:lstStyle/>
            <a:p>
              <a:r>
                <a:rPr lang="en-US" sz="2400">
                  <a:latin typeface="Myriad Pro" panose="020B0503030403020204"/>
                </a:rPr>
                <a:t>Wildfire smoke can travel far and cause harm</a:t>
              </a:r>
              <a:r>
                <a:rPr lang="en-US" sz="2400" b="1">
                  <a:solidFill>
                    <a:srgbClr val="D06F1A"/>
                  </a:solidFill>
                  <a:latin typeface="Myriad Pro" panose="020B0503030403020204"/>
                </a:rPr>
                <a:t> hundreds or even thousands of miles away </a:t>
              </a:r>
              <a:r>
                <a:rPr lang="en-US" sz="2400">
                  <a:latin typeface="Myriad Pro" panose="020B0503030403020204"/>
                </a:rPr>
                <a:t>from where fires burn. The West has more large fires and local smoke-related pollution, but fires from the western U.S. and Canada affect the entire contiguous U.S.</a:t>
              </a:r>
              <a:r>
                <a:rPr lang="en-US" sz="2400" baseline="30000">
                  <a:latin typeface="Myriad Pro" panose="020B0503030403020204"/>
                </a:rPr>
                <a:t>1</a:t>
              </a:r>
              <a:r>
                <a:rPr lang="en-US" sz="2400">
                  <a:latin typeface="Myriad Pro" panose="020B0503030403020204"/>
                </a:rPr>
                <a:t> </a:t>
              </a:r>
            </a:p>
          </p:txBody>
        </p:sp>
      </p:grpSp>
      <p:grpSp>
        <p:nvGrpSpPr>
          <p:cNvPr id="21" name="Group 20">
            <a:extLst>
              <a:ext uri="{FF2B5EF4-FFF2-40B4-BE49-F238E27FC236}">
                <a16:creationId xmlns:a16="http://schemas.microsoft.com/office/drawing/2014/main" id="{ED0BF0E5-C14A-434B-0167-5638CE380973}"/>
              </a:ext>
            </a:extLst>
          </p:cNvPr>
          <p:cNvGrpSpPr/>
          <p:nvPr/>
        </p:nvGrpSpPr>
        <p:grpSpPr>
          <a:xfrm>
            <a:off x="3473722" y="1484423"/>
            <a:ext cx="5244557" cy="713880"/>
            <a:chOff x="3473722" y="1484423"/>
            <a:chExt cx="5244557" cy="713880"/>
          </a:xfrm>
        </p:grpSpPr>
        <p:sp>
          <p:nvSpPr>
            <p:cNvPr id="9" name="Title 1">
              <a:extLst>
                <a:ext uri="{FF2B5EF4-FFF2-40B4-BE49-F238E27FC236}">
                  <a16:creationId xmlns:a16="http://schemas.microsoft.com/office/drawing/2014/main" id="{39CC0EFA-1DED-1B24-B019-2CC96F82754D}"/>
                </a:ext>
              </a:extLst>
            </p:cNvPr>
            <p:cNvSpPr txBox="1">
              <a:spLocks/>
            </p:cNvSpPr>
            <p:nvPr/>
          </p:nvSpPr>
          <p:spPr>
            <a:xfrm>
              <a:off x="3473722" y="1484423"/>
              <a:ext cx="5244557" cy="681769"/>
            </a:xfrm>
            <a:prstGeom prst="rect">
              <a:avLst/>
            </a:prstGeom>
          </p:spPr>
          <p:txBody>
            <a:bodyPr vert="horz" lIns="0" tIns="45720" rIns="0" bIns="0" rtlCol="0" anchor="b" anchorCtr="0">
              <a:noAutofit/>
            </a:bodyPr>
            <a:lstStyle>
              <a:lvl1pPr algn="l" defTabSz="914400" rtl="0" eaLnBrk="1" latinLnBrk="0" hangingPunct="1">
                <a:lnSpc>
                  <a:spcPct val="80000"/>
                </a:lnSpc>
                <a:spcBef>
                  <a:spcPct val="0"/>
                </a:spcBef>
                <a:buNone/>
                <a:defRPr lang="en-US" sz="3600" b="0" i="0" kern="1200" cap="none" spc="-75" baseline="0" dirty="0">
                  <a:solidFill>
                    <a:schemeClr val="tx1"/>
                  </a:solidFill>
                  <a:latin typeface="+mj-lt"/>
                  <a:ea typeface="Bebas Neue" charset="0"/>
                  <a:cs typeface="Chronicle Display Black"/>
                </a:defRPr>
              </a:lvl1pPr>
            </a:lstStyle>
            <a:p>
              <a:pPr algn="ctr"/>
              <a:r>
                <a:rPr lang="en-US" sz="2400">
                  <a:latin typeface="Myriad Pro" panose="020B0503030403020204"/>
                </a:rPr>
                <a:t>Did You Know? </a:t>
              </a:r>
              <a:endParaRPr lang="en-US" sz="2400" strike="sngStrike">
                <a:latin typeface="Myriad Pro" panose="020B0503030403020204"/>
              </a:endParaRPr>
            </a:p>
          </p:txBody>
        </p:sp>
        <p:cxnSp>
          <p:nvCxnSpPr>
            <p:cNvPr id="11" name="Straight Connector 10">
              <a:extLst>
                <a:ext uri="{FF2B5EF4-FFF2-40B4-BE49-F238E27FC236}">
                  <a16:creationId xmlns:a16="http://schemas.microsoft.com/office/drawing/2014/main" id="{0CAE452D-41A8-265F-EFF0-718B42F227C3}"/>
                </a:ext>
              </a:extLst>
            </p:cNvPr>
            <p:cNvCxnSpPr>
              <a:cxnSpLocks/>
            </p:cNvCxnSpPr>
            <p:nvPr/>
          </p:nvCxnSpPr>
          <p:spPr>
            <a:xfrm>
              <a:off x="5030893" y="2179227"/>
              <a:ext cx="2130215" cy="1907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3755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88EA-417E-F3CC-8450-829F3B374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5" name="TextBox 4">
            <a:extLst>
              <a:ext uri="{FF2B5EF4-FFF2-40B4-BE49-F238E27FC236}">
                <a16:creationId xmlns:a16="http://schemas.microsoft.com/office/drawing/2014/main" id="{29A87989-4B62-0976-1417-D37B4C2CA2AE}"/>
              </a:ext>
            </a:extLst>
          </p:cNvPr>
          <p:cNvSpPr txBox="1"/>
          <p:nvPr/>
        </p:nvSpPr>
        <p:spPr>
          <a:xfrm>
            <a:off x="638628" y="483899"/>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Air Quality Tends  </a:t>
            </a:r>
          </a:p>
        </p:txBody>
      </p:sp>
      <p:pic>
        <p:nvPicPr>
          <p:cNvPr id="6" name="Picture 5">
            <a:extLst>
              <a:ext uri="{FF2B5EF4-FFF2-40B4-BE49-F238E27FC236}">
                <a16:creationId xmlns:a16="http://schemas.microsoft.com/office/drawing/2014/main" id="{9948AD78-EA10-8961-7805-A72B2FAAF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25" name="TextBox 24">
            <a:extLst>
              <a:ext uri="{FF2B5EF4-FFF2-40B4-BE49-F238E27FC236}">
                <a16:creationId xmlns:a16="http://schemas.microsoft.com/office/drawing/2014/main" id="{76850B36-1212-76B2-E201-79993BF2B909}"/>
              </a:ext>
            </a:extLst>
          </p:cNvPr>
          <p:cNvSpPr txBox="1"/>
          <p:nvPr/>
        </p:nvSpPr>
        <p:spPr>
          <a:xfrm>
            <a:off x="0" y="6642556"/>
            <a:ext cx="10404909" cy="215444"/>
          </a:xfrm>
          <a:prstGeom prst="rect">
            <a:avLst/>
          </a:prstGeom>
          <a:noFill/>
        </p:spPr>
        <p:txBody>
          <a:bodyPr wrap="square">
            <a:spAutoFit/>
          </a:bodyPr>
          <a:lstStyle/>
          <a:p>
            <a:r>
              <a:rPr lang="en-US" sz="800"/>
              <a:t>Climate Central - </a:t>
            </a:r>
            <a:r>
              <a:rPr lang="en-US" sz="800">
                <a:hlinkClick r:id="rId4"/>
              </a:rPr>
              <a:t>Wildfire Smoke: Nationwide Health Risk </a:t>
            </a:r>
            <a:r>
              <a:rPr lang="en-US" sz="800" baseline="30000"/>
              <a:t>1</a:t>
            </a:r>
          </a:p>
        </p:txBody>
      </p:sp>
      <p:sp>
        <p:nvSpPr>
          <p:cNvPr id="3" name="TextBox 2">
            <a:extLst>
              <a:ext uri="{FF2B5EF4-FFF2-40B4-BE49-F238E27FC236}">
                <a16:creationId xmlns:a16="http://schemas.microsoft.com/office/drawing/2014/main" id="{48921353-E804-BB46-467B-B6EA10FF16FB}"/>
              </a:ext>
            </a:extLst>
          </p:cNvPr>
          <p:cNvSpPr txBox="1"/>
          <p:nvPr/>
        </p:nvSpPr>
        <p:spPr>
          <a:xfrm>
            <a:off x="1194542" y="2908057"/>
            <a:ext cx="4319558" cy="646331"/>
          </a:xfrm>
          <a:prstGeom prst="rect">
            <a:avLst/>
          </a:prstGeom>
          <a:noFill/>
        </p:spPr>
        <p:txBody>
          <a:bodyPr wrap="square">
            <a:spAutoFit/>
          </a:bodyPr>
          <a:lstStyle/>
          <a:p>
            <a:br>
              <a:rPr lang="en-US"/>
            </a:br>
            <a:endParaRPr lang="en-US"/>
          </a:p>
        </p:txBody>
      </p:sp>
      <p:pic>
        <p:nvPicPr>
          <p:cNvPr id="7" name="Picture 6" descr="A graph of smoke and smoke&#10;&#10;Description automatically generated">
            <a:extLst>
              <a:ext uri="{FF2B5EF4-FFF2-40B4-BE49-F238E27FC236}">
                <a16:creationId xmlns:a16="http://schemas.microsoft.com/office/drawing/2014/main" id="{8BB993DE-59FD-840D-CDA1-57876A8FA7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257" y="2601673"/>
            <a:ext cx="6201946" cy="3488594"/>
          </a:xfrm>
          <a:prstGeom prst="rect">
            <a:avLst/>
          </a:prstGeom>
          <a:effectLst>
            <a:softEdge rad="12700"/>
          </a:effectLst>
        </p:spPr>
      </p:pic>
      <p:grpSp>
        <p:nvGrpSpPr>
          <p:cNvPr id="2" name="Group 1">
            <a:extLst>
              <a:ext uri="{FF2B5EF4-FFF2-40B4-BE49-F238E27FC236}">
                <a16:creationId xmlns:a16="http://schemas.microsoft.com/office/drawing/2014/main" id="{DCE8DBE4-0DB3-9BE2-CF2C-5E5F5BFAB81F}"/>
              </a:ext>
            </a:extLst>
          </p:cNvPr>
          <p:cNvGrpSpPr/>
          <p:nvPr/>
        </p:nvGrpSpPr>
        <p:grpSpPr>
          <a:xfrm>
            <a:off x="121177" y="2632176"/>
            <a:ext cx="5648310" cy="3489077"/>
            <a:chOff x="121177" y="2617009"/>
            <a:chExt cx="5648310" cy="3489077"/>
          </a:xfrm>
        </p:grpSpPr>
        <p:sp>
          <p:nvSpPr>
            <p:cNvPr id="8" name="Rectangle 7">
              <a:extLst>
                <a:ext uri="{FF2B5EF4-FFF2-40B4-BE49-F238E27FC236}">
                  <a16:creationId xmlns:a16="http://schemas.microsoft.com/office/drawing/2014/main" id="{02711BBA-6B58-9C96-8CC1-61B3F12BFBA9}"/>
                </a:ext>
              </a:extLst>
            </p:cNvPr>
            <p:cNvSpPr/>
            <p:nvPr/>
          </p:nvSpPr>
          <p:spPr>
            <a:xfrm>
              <a:off x="121177" y="2617009"/>
              <a:ext cx="5648310" cy="3488594"/>
            </a:xfrm>
            <a:prstGeom prst="rect">
              <a:avLst/>
            </a:prstGeom>
            <a:solidFill>
              <a:schemeClr val="bg1"/>
            </a:solidFill>
            <a:ln>
              <a:noFill/>
            </a:ln>
            <a:effectLst>
              <a:outerShdw blurRad="63500" sx="101000" sy="101000" algn="ctr" rotWithShape="0">
                <a:prstClr val="black">
                  <a:alpha val="32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8B057FE-90C3-CD5D-BD37-1600BE27AD0B}"/>
                </a:ext>
              </a:extLst>
            </p:cNvPr>
            <p:cNvSpPr txBox="1"/>
            <p:nvPr/>
          </p:nvSpPr>
          <p:spPr>
            <a:xfrm>
              <a:off x="323054" y="2689766"/>
              <a:ext cx="5244557" cy="3416320"/>
            </a:xfrm>
            <a:prstGeom prst="rect">
              <a:avLst/>
            </a:prstGeom>
            <a:noFill/>
          </p:spPr>
          <p:txBody>
            <a:bodyPr wrap="square" rtlCol="0">
              <a:spAutoFit/>
            </a:bodyPr>
            <a:lstStyle/>
            <a:p>
              <a:r>
                <a:rPr lang="en-US" sz="2400">
                  <a:latin typeface="Myriad Pro" panose="020B0503030403020204"/>
                </a:rPr>
                <a:t>Fine particle pollution from wildfire smoke is a nationwide health concern. Studies suggest that smoke exposure in the U.S. has </a:t>
              </a:r>
              <a:r>
                <a:rPr lang="en-US" sz="2400" b="1">
                  <a:solidFill>
                    <a:srgbClr val="D06F1A"/>
                  </a:solidFill>
                  <a:latin typeface="Myriad Pro" panose="020B0503030403020204"/>
                </a:rPr>
                <a:t>increased</a:t>
              </a:r>
              <a:r>
                <a:rPr lang="en-US" sz="2400">
                  <a:latin typeface="Myriad Pro" panose="020B0503030403020204"/>
                </a:rPr>
                <a:t> </a:t>
              </a:r>
              <a:r>
                <a:rPr lang="en-US" sz="2400" b="1">
                  <a:solidFill>
                    <a:srgbClr val="D06F1A"/>
                  </a:solidFill>
                  <a:latin typeface="Myriad Pro" panose="020B0503030403020204"/>
                </a:rPr>
                <a:t>27-fold</a:t>
              </a:r>
              <a:r>
                <a:rPr lang="en-US" sz="2400">
                  <a:latin typeface="Myriad Pro" panose="020B0503030403020204"/>
                </a:rPr>
                <a:t> over the last decade. The average person in the U.S. has breathed in more harmful wildfire smoke in </a:t>
              </a:r>
              <a:r>
                <a:rPr lang="en-US" sz="2400" b="1">
                  <a:solidFill>
                    <a:srgbClr val="D06F1A"/>
                  </a:solidFill>
                  <a:latin typeface="Myriad Pro" panose="020B0503030403020204"/>
                </a:rPr>
                <a:t>2023</a:t>
              </a:r>
              <a:r>
                <a:rPr lang="en-US" sz="2400">
                  <a:latin typeface="Myriad Pro" panose="020B0503030403020204"/>
                </a:rPr>
                <a:t> than in any year since </a:t>
              </a:r>
              <a:r>
                <a:rPr lang="en-US" sz="2400" b="1">
                  <a:solidFill>
                    <a:srgbClr val="D06F1A"/>
                  </a:solidFill>
                  <a:latin typeface="Myriad Pro" panose="020B0503030403020204"/>
                </a:rPr>
                <a:t>2006</a:t>
              </a:r>
              <a:r>
                <a:rPr lang="en-US" sz="2400">
                  <a:latin typeface="Myriad Pro" panose="020B0503030403020204"/>
                </a:rPr>
                <a:t>.</a:t>
              </a:r>
              <a:r>
                <a:rPr lang="en-US" sz="2400" baseline="30000">
                  <a:latin typeface="Myriad Pro" panose="020B0503030403020204"/>
                </a:rPr>
                <a:t>1</a:t>
              </a:r>
              <a:r>
                <a:rPr lang="en-US" sz="2400">
                  <a:latin typeface="Myriad Pro" panose="020B0503030403020204"/>
                </a:rPr>
                <a:t> </a:t>
              </a:r>
            </a:p>
          </p:txBody>
        </p:sp>
      </p:grpSp>
      <p:grpSp>
        <p:nvGrpSpPr>
          <p:cNvPr id="11" name="Group 10">
            <a:extLst>
              <a:ext uri="{FF2B5EF4-FFF2-40B4-BE49-F238E27FC236}">
                <a16:creationId xmlns:a16="http://schemas.microsoft.com/office/drawing/2014/main" id="{51984A0B-70B2-E3B9-8C03-E47798E848A1}"/>
              </a:ext>
            </a:extLst>
          </p:cNvPr>
          <p:cNvGrpSpPr/>
          <p:nvPr/>
        </p:nvGrpSpPr>
        <p:grpSpPr>
          <a:xfrm>
            <a:off x="3473722" y="1484423"/>
            <a:ext cx="5244557" cy="713880"/>
            <a:chOff x="3473722" y="1484423"/>
            <a:chExt cx="5244557" cy="713880"/>
          </a:xfrm>
        </p:grpSpPr>
        <p:sp>
          <p:nvSpPr>
            <p:cNvPr id="12" name="Title 1">
              <a:extLst>
                <a:ext uri="{FF2B5EF4-FFF2-40B4-BE49-F238E27FC236}">
                  <a16:creationId xmlns:a16="http://schemas.microsoft.com/office/drawing/2014/main" id="{EA253270-4FB5-A8C8-8361-86702EFE7687}"/>
                </a:ext>
              </a:extLst>
            </p:cNvPr>
            <p:cNvSpPr txBox="1">
              <a:spLocks/>
            </p:cNvSpPr>
            <p:nvPr/>
          </p:nvSpPr>
          <p:spPr>
            <a:xfrm>
              <a:off x="3473722" y="1484423"/>
              <a:ext cx="5244557" cy="681769"/>
            </a:xfrm>
            <a:prstGeom prst="rect">
              <a:avLst/>
            </a:prstGeom>
          </p:spPr>
          <p:txBody>
            <a:bodyPr vert="horz" lIns="0" tIns="45720" rIns="0" bIns="0" rtlCol="0" anchor="b" anchorCtr="0">
              <a:noAutofit/>
            </a:bodyPr>
            <a:lstStyle>
              <a:lvl1pPr algn="l" defTabSz="914400" rtl="0" eaLnBrk="1" latinLnBrk="0" hangingPunct="1">
                <a:lnSpc>
                  <a:spcPct val="80000"/>
                </a:lnSpc>
                <a:spcBef>
                  <a:spcPct val="0"/>
                </a:spcBef>
                <a:buNone/>
                <a:defRPr lang="en-US" sz="3600" b="0" i="0" kern="1200" cap="none" spc="-75" baseline="0" dirty="0">
                  <a:solidFill>
                    <a:schemeClr val="tx1"/>
                  </a:solidFill>
                  <a:latin typeface="+mj-lt"/>
                  <a:ea typeface="Bebas Neue" charset="0"/>
                  <a:cs typeface="Chronicle Display Black"/>
                </a:defRPr>
              </a:lvl1pPr>
            </a:lstStyle>
            <a:p>
              <a:pPr algn="ctr"/>
              <a:r>
                <a:rPr lang="en-US" sz="2400">
                  <a:latin typeface="Myriad Pro" panose="020B0503030403020204"/>
                </a:rPr>
                <a:t>Did You Know? </a:t>
              </a:r>
              <a:endParaRPr lang="en-US" sz="2400" strike="sngStrike">
                <a:latin typeface="Myriad Pro" panose="020B0503030403020204"/>
              </a:endParaRPr>
            </a:p>
          </p:txBody>
        </p:sp>
        <p:cxnSp>
          <p:nvCxnSpPr>
            <p:cNvPr id="14" name="Straight Connector 13">
              <a:extLst>
                <a:ext uri="{FF2B5EF4-FFF2-40B4-BE49-F238E27FC236}">
                  <a16:creationId xmlns:a16="http://schemas.microsoft.com/office/drawing/2014/main" id="{8CC5D6EF-F03F-B5BF-0D3F-FA84831C4F97}"/>
                </a:ext>
              </a:extLst>
            </p:cNvPr>
            <p:cNvCxnSpPr>
              <a:cxnSpLocks/>
            </p:cNvCxnSpPr>
            <p:nvPr/>
          </p:nvCxnSpPr>
          <p:spPr>
            <a:xfrm>
              <a:off x="5030893" y="2179227"/>
              <a:ext cx="2130215" cy="1907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2375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20276-CEEF-8F8B-D948-00D96E4DD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5" name="TextBox 4">
            <a:extLst>
              <a:ext uri="{FF2B5EF4-FFF2-40B4-BE49-F238E27FC236}">
                <a16:creationId xmlns:a16="http://schemas.microsoft.com/office/drawing/2014/main" id="{B7F1B542-DBAD-A0EB-7220-E5BFDCC9CBF7}"/>
              </a:ext>
            </a:extLst>
          </p:cNvPr>
          <p:cNvSpPr txBox="1"/>
          <p:nvPr/>
        </p:nvSpPr>
        <p:spPr>
          <a:xfrm>
            <a:off x="638628" y="416524"/>
            <a:ext cx="8977010" cy="1077218"/>
          </a:xfrm>
          <a:prstGeom prst="rect">
            <a:avLst/>
          </a:prstGeom>
          <a:noFill/>
        </p:spPr>
        <p:txBody>
          <a:bodyPr wrap="square" rtlCol="0">
            <a:spAutoFit/>
          </a:bodyPr>
          <a:lstStyle/>
          <a:p>
            <a:r>
              <a:rPr lang="en-US" sz="3200" b="1">
                <a:solidFill>
                  <a:schemeClr val="bg1"/>
                </a:solidFill>
                <a:latin typeface="Myriad Pro" panose="020B0503030403020204" charset="0"/>
              </a:rPr>
              <a:t>Short-Term Health Effects of Particulate Matter </a:t>
            </a:r>
          </a:p>
        </p:txBody>
      </p:sp>
      <p:pic>
        <p:nvPicPr>
          <p:cNvPr id="6" name="Picture 5">
            <a:extLst>
              <a:ext uri="{FF2B5EF4-FFF2-40B4-BE49-F238E27FC236}">
                <a16:creationId xmlns:a16="http://schemas.microsoft.com/office/drawing/2014/main" id="{8A1D98C2-7FFF-845A-BD35-D2CCDC498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8" name="TextBox 7">
            <a:extLst>
              <a:ext uri="{FF2B5EF4-FFF2-40B4-BE49-F238E27FC236}">
                <a16:creationId xmlns:a16="http://schemas.microsoft.com/office/drawing/2014/main" id="{504C67D2-B37E-98ED-BCA4-C1F38B12DE89}"/>
              </a:ext>
            </a:extLst>
          </p:cNvPr>
          <p:cNvSpPr txBox="1"/>
          <p:nvPr/>
        </p:nvSpPr>
        <p:spPr>
          <a:xfrm>
            <a:off x="113097" y="6642556"/>
            <a:ext cx="9464040" cy="215444"/>
          </a:xfrm>
          <a:prstGeom prst="rect">
            <a:avLst/>
          </a:prstGeom>
          <a:noFill/>
        </p:spPr>
        <p:txBody>
          <a:bodyPr wrap="square">
            <a:spAutoFit/>
          </a:bodyPr>
          <a:lstStyle/>
          <a:p>
            <a:r>
              <a:rPr lang="en-US" sz="800" err="1">
                <a:effectLst/>
                <a:latin typeface="Calibri" panose="020F0502020204030204" pitchFamily="34" charset="0"/>
                <a:ea typeface="Calibri" panose="020F0502020204030204" pitchFamily="34" charset="0"/>
                <a:cs typeface="Times New Roman" panose="02020603050405020304" pitchFamily="18" charset="0"/>
              </a:rPr>
              <a:t>AirNow</a:t>
            </a:r>
            <a:r>
              <a:rPr lang="en-US" sz="800">
                <a:effectLst/>
                <a:latin typeface="Calibri" panose="020F0502020204030204" pitchFamily="34" charset="0"/>
                <a:ea typeface="Calibri" panose="020F0502020204030204" pitchFamily="34" charset="0"/>
                <a:cs typeface="Times New Roman" panose="02020603050405020304" pitchFamily="18" charset="0"/>
              </a:rPr>
              <a:t>: </a:t>
            </a:r>
            <a:r>
              <a:rPr lang="en-US" sz="800">
                <a:effectLst/>
                <a:latin typeface="Calibri" panose="020F0502020204030204" pitchFamily="34" charset="0"/>
                <a:ea typeface="Calibri" panose="020F0502020204030204" pitchFamily="34" charset="0"/>
                <a:cs typeface="Times New Roman" panose="02020603050405020304" pitchFamily="18" charset="0"/>
                <a:hlinkClick r:id="rId4"/>
              </a:rPr>
              <a:t>Wildfire Smoke – A Guide for Public Health Officials </a:t>
            </a:r>
            <a:endParaRPr lang="en-US" sz="800"/>
          </a:p>
        </p:txBody>
      </p:sp>
      <p:sp>
        <p:nvSpPr>
          <p:cNvPr id="30" name="TextBox 29">
            <a:extLst>
              <a:ext uri="{FF2B5EF4-FFF2-40B4-BE49-F238E27FC236}">
                <a16:creationId xmlns:a16="http://schemas.microsoft.com/office/drawing/2014/main" id="{C0D0B023-982F-91F8-FD67-047ADEC73E1F}"/>
              </a:ext>
            </a:extLst>
          </p:cNvPr>
          <p:cNvSpPr txBox="1"/>
          <p:nvPr/>
        </p:nvSpPr>
        <p:spPr>
          <a:xfrm>
            <a:off x="5783933" y="2068851"/>
            <a:ext cx="6135104" cy="400110"/>
          </a:xfrm>
          <a:prstGeom prst="rect">
            <a:avLst/>
          </a:prstGeom>
          <a:noFill/>
        </p:spPr>
        <p:txBody>
          <a:bodyPr wrap="square" rtlCol="0">
            <a:spAutoFit/>
          </a:bodyPr>
          <a:lstStyle/>
          <a:p>
            <a:r>
              <a:rPr lang="en-US" sz="2000" b="1" i="1">
                <a:solidFill>
                  <a:schemeClr val="accent3"/>
                </a:solidFill>
                <a:latin typeface="Myriad Pro" panose="020B0503030403020204"/>
              </a:rPr>
              <a:t>Eye and respiratory tract irritation </a:t>
            </a:r>
          </a:p>
        </p:txBody>
      </p:sp>
      <p:sp>
        <p:nvSpPr>
          <p:cNvPr id="31" name="TextBox 30">
            <a:extLst>
              <a:ext uri="{FF2B5EF4-FFF2-40B4-BE49-F238E27FC236}">
                <a16:creationId xmlns:a16="http://schemas.microsoft.com/office/drawing/2014/main" id="{7A74E3B9-F528-B5C3-5C4C-E6BBF0623299}"/>
              </a:ext>
            </a:extLst>
          </p:cNvPr>
          <p:cNvSpPr txBox="1"/>
          <p:nvPr/>
        </p:nvSpPr>
        <p:spPr>
          <a:xfrm>
            <a:off x="5783933" y="3372127"/>
            <a:ext cx="6135104" cy="400110"/>
          </a:xfrm>
          <a:prstGeom prst="rect">
            <a:avLst/>
          </a:prstGeom>
          <a:noFill/>
        </p:spPr>
        <p:txBody>
          <a:bodyPr wrap="square" rtlCol="0">
            <a:spAutoFit/>
          </a:bodyPr>
          <a:lstStyle/>
          <a:p>
            <a:r>
              <a:rPr lang="en-US" sz="2000" b="1" i="1">
                <a:solidFill>
                  <a:srgbClr val="954F72"/>
                </a:solidFill>
                <a:latin typeface="Myriad Pro" panose="020B0503030403020204"/>
              </a:rPr>
              <a:t>Pulmonary inflammation</a:t>
            </a:r>
          </a:p>
        </p:txBody>
      </p:sp>
      <p:sp>
        <p:nvSpPr>
          <p:cNvPr id="32" name="TextBox 31">
            <a:extLst>
              <a:ext uri="{FF2B5EF4-FFF2-40B4-BE49-F238E27FC236}">
                <a16:creationId xmlns:a16="http://schemas.microsoft.com/office/drawing/2014/main" id="{C30F30D6-A3D6-A142-3A9E-7D2747B90AC8}"/>
              </a:ext>
            </a:extLst>
          </p:cNvPr>
          <p:cNvSpPr txBox="1"/>
          <p:nvPr/>
        </p:nvSpPr>
        <p:spPr>
          <a:xfrm>
            <a:off x="5783933" y="2720489"/>
            <a:ext cx="6135104" cy="400110"/>
          </a:xfrm>
          <a:prstGeom prst="rect">
            <a:avLst/>
          </a:prstGeom>
          <a:noFill/>
        </p:spPr>
        <p:txBody>
          <a:bodyPr wrap="square" rtlCol="0">
            <a:spAutoFit/>
          </a:bodyPr>
          <a:lstStyle/>
          <a:p>
            <a:r>
              <a:rPr lang="en-US" sz="2000" b="1" i="1">
                <a:solidFill>
                  <a:srgbClr val="0F929F"/>
                </a:solidFill>
                <a:latin typeface="Myriad Pro" panose="020B0503030403020204"/>
              </a:rPr>
              <a:t>Reduced lung function</a:t>
            </a:r>
          </a:p>
        </p:txBody>
      </p:sp>
      <p:sp>
        <p:nvSpPr>
          <p:cNvPr id="33" name="TextBox 32">
            <a:extLst>
              <a:ext uri="{FF2B5EF4-FFF2-40B4-BE49-F238E27FC236}">
                <a16:creationId xmlns:a16="http://schemas.microsoft.com/office/drawing/2014/main" id="{7ECC817C-463D-8376-CEA2-A70E9D090D42}"/>
              </a:ext>
            </a:extLst>
          </p:cNvPr>
          <p:cNvSpPr txBox="1"/>
          <p:nvPr/>
        </p:nvSpPr>
        <p:spPr>
          <a:xfrm>
            <a:off x="5783933" y="4023765"/>
            <a:ext cx="5817558" cy="400110"/>
          </a:xfrm>
          <a:prstGeom prst="rect">
            <a:avLst/>
          </a:prstGeom>
          <a:noFill/>
        </p:spPr>
        <p:txBody>
          <a:bodyPr wrap="square" rtlCol="0">
            <a:spAutoFit/>
          </a:bodyPr>
          <a:lstStyle/>
          <a:p>
            <a:r>
              <a:rPr lang="en-US" sz="2000" b="1" i="1">
                <a:solidFill>
                  <a:srgbClr val="D06F1A"/>
                </a:solidFill>
                <a:latin typeface="Myriad Pro" panose="020B0503030403020204"/>
              </a:rPr>
              <a:t>Bronchitis</a:t>
            </a:r>
          </a:p>
        </p:txBody>
      </p:sp>
      <p:sp>
        <p:nvSpPr>
          <p:cNvPr id="34" name="TextBox 33">
            <a:extLst>
              <a:ext uri="{FF2B5EF4-FFF2-40B4-BE49-F238E27FC236}">
                <a16:creationId xmlns:a16="http://schemas.microsoft.com/office/drawing/2014/main" id="{D7CBEA2F-0C2A-E9E3-3069-B1FC7D2388FB}"/>
              </a:ext>
            </a:extLst>
          </p:cNvPr>
          <p:cNvSpPr txBox="1"/>
          <p:nvPr/>
        </p:nvSpPr>
        <p:spPr>
          <a:xfrm>
            <a:off x="5783933" y="4675403"/>
            <a:ext cx="5817558" cy="707886"/>
          </a:xfrm>
          <a:prstGeom prst="rect">
            <a:avLst/>
          </a:prstGeom>
          <a:noFill/>
        </p:spPr>
        <p:txBody>
          <a:bodyPr wrap="square" rtlCol="0">
            <a:spAutoFit/>
          </a:bodyPr>
          <a:lstStyle/>
          <a:p>
            <a:r>
              <a:rPr lang="en-US" sz="2000" b="1" i="1">
                <a:solidFill>
                  <a:schemeClr val="accent3"/>
                </a:solidFill>
                <a:latin typeface="Myriad Pro" panose="020B0503030403020204"/>
              </a:rPr>
              <a:t>Exacerbation of asthma and other lung diseases</a:t>
            </a:r>
          </a:p>
        </p:txBody>
      </p:sp>
      <p:sp>
        <p:nvSpPr>
          <p:cNvPr id="35" name="TextBox 34">
            <a:extLst>
              <a:ext uri="{FF2B5EF4-FFF2-40B4-BE49-F238E27FC236}">
                <a16:creationId xmlns:a16="http://schemas.microsoft.com/office/drawing/2014/main" id="{D7C4CC10-5E47-EB26-C495-014EFF108FC6}"/>
              </a:ext>
            </a:extLst>
          </p:cNvPr>
          <p:cNvSpPr txBox="1"/>
          <p:nvPr/>
        </p:nvSpPr>
        <p:spPr>
          <a:xfrm>
            <a:off x="5783933" y="5634817"/>
            <a:ext cx="5817558" cy="707886"/>
          </a:xfrm>
          <a:prstGeom prst="rect">
            <a:avLst/>
          </a:prstGeom>
          <a:noFill/>
        </p:spPr>
        <p:txBody>
          <a:bodyPr wrap="square" rtlCol="0">
            <a:spAutoFit/>
          </a:bodyPr>
          <a:lstStyle/>
          <a:p>
            <a:r>
              <a:rPr lang="en-US" sz="2000" b="1" i="1">
                <a:solidFill>
                  <a:schemeClr val="accent1"/>
                </a:solidFill>
                <a:latin typeface="Myriad Pro" panose="020B0503030403020204"/>
              </a:rPr>
              <a:t>Exacerbation of cardiovascular diseases, such as heart failure, and even premature death</a:t>
            </a:r>
          </a:p>
        </p:txBody>
      </p:sp>
      <p:grpSp>
        <p:nvGrpSpPr>
          <p:cNvPr id="41" name="Group 40">
            <a:extLst>
              <a:ext uri="{FF2B5EF4-FFF2-40B4-BE49-F238E27FC236}">
                <a16:creationId xmlns:a16="http://schemas.microsoft.com/office/drawing/2014/main" id="{DCD8AC53-3653-0654-6B5B-692C2A866E88}"/>
              </a:ext>
            </a:extLst>
          </p:cNvPr>
          <p:cNvGrpSpPr/>
          <p:nvPr/>
        </p:nvGrpSpPr>
        <p:grpSpPr>
          <a:xfrm>
            <a:off x="758790" y="1896177"/>
            <a:ext cx="4438851" cy="4162064"/>
            <a:chOff x="1143802" y="1896177"/>
            <a:chExt cx="4438851" cy="4162064"/>
          </a:xfrm>
        </p:grpSpPr>
        <p:sp>
          <p:nvSpPr>
            <p:cNvPr id="22" name="Arc 21">
              <a:extLst>
                <a:ext uri="{FF2B5EF4-FFF2-40B4-BE49-F238E27FC236}">
                  <a16:creationId xmlns:a16="http://schemas.microsoft.com/office/drawing/2014/main" id="{3C348271-0711-38FD-D3F3-045A916FFDDE}"/>
                </a:ext>
              </a:extLst>
            </p:cNvPr>
            <p:cNvSpPr/>
            <p:nvPr/>
          </p:nvSpPr>
          <p:spPr>
            <a:xfrm>
              <a:off x="1724976" y="2456108"/>
              <a:ext cx="3253068" cy="3256485"/>
            </a:xfrm>
            <a:prstGeom prst="arc">
              <a:avLst>
                <a:gd name="adj1" fmla="val 18638933"/>
                <a:gd name="adj2" fmla="val 18630248"/>
              </a:avLst>
            </a:prstGeom>
            <a:noFill/>
            <a:ln w="28575" cap="flat" cmpd="sng" algn="ctr">
              <a:solidFill>
                <a:schemeClr val="accent1"/>
              </a:solidFill>
              <a:prstDash val="solid"/>
              <a:miter lim="800000"/>
              <a:headEnd type="none"/>
              <a:tailEnd type="none"/>
            </a:ln>
            <a:effectLst/>
          </p:spPr>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C5C5C"/>
                </a:solidFill>
                <a:effectLst/>
                <a:uLnTx/>
                <a:uFillTx/>
                <a:ea typeface="+mn-ea"/>
                <a:cs typeface="+mn-cs"/>
              </a:endParaRPr>
            </a:p>
          </p:txBody>
        </p:sp>
        <p:grpSp>
          <p:nvGrpSpPr>
            <p:cNvPr id="40" name="Group 39">
              <a:extLst>
                <a:ext uri="{FF2B5EF4-FFF2-40B4-BE49-F238E27FC236}">
                  <a16:creationId xmlns:a16="http://schemas.microsoft.com/office/drawing/2014/main" id="{8BFEC43C-546A-B7B8-A7F0-8437A58C277A}"/>
                </a:ext>
              </a:extLst>
            </p:cNvPr>
            <p:cNvGrpSpPr/>
            <p:nvPr/>
          </p:nvGrpSpPr>
          <p:grpSpPr>
            <a:xfrm>
              <a:off x="4379495" y="3569939"/>
              <a:ext cx="1203158" cy="1155031"/>
              <a:chOff x="4379495" y="3569939"/>
              <a:chExt cx="1203158" cy="1155031"/>
            </a:xfrm>
          </p:grpSpPr>
          <p:sp>
            <p:nvSpPr>
              <p:cNvPr id="25" name="Oval 24">
                <a:extLst>
                  <a:ext uri="{FF2B5EF4-FFF2-40B4-BE49-F238E27FC236}">
                    <a16:creationId xmlns:a16="http://schemas.microsoft.com/office/drawing/2014/main" id="{9D8EA593-CD84-F55D-AF6B-AEF039D2EFF4}"/>
                  </a:ext>
                </a:extLst>
              </p:cNvPr>
              <p:cNvSpPr/>
              <p:nvPr/>
            </p:nvSpPr>
            <p:spPr>
              <a:xfrm>
                <a:off x="4379495" y="3569939"/>
                <a:ext cx="1203158" cy="11550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F72"/>
                  </a:solidFill>
                </a:endParaRPr>
              </a:p>
            </p:txBody>
          </p:sp>
          <p:sp>
            <p:nvSpPr>
              <p:cNvPr id="2" name="Freeform 55">
                <a:extLst>
                  <a:ext uri="{FF2B5EF4-FFF2-40B4-BE49-F238E27FC236}">
                    <a16:creationId xmlns:a16="http://schemas.microsoft.com/office/drawing/2014/main" id="{0872BA7A-FE99-2BB5-634A-DAE640BC5F9A}"/>
                  </a:ext>
                </a:extLst>
              </p:cNvPr>
              <p:cNvSpPr>
                <a:spLocks/>
              </p:cNvSpPr>
              <p:nvPr/>
            </p:nvSpPr>
            <p:spPr bwMode="auto">
              <a:xfrm flipH="1">
                <a:off x="4523874" y="3690254"/>
                <a:ext cx="914400" cy="914400"/>
              </a:xfrm>
              <a:custGeom>
                <a:avLst/>
                <a:gdLst>
                  <a:gd name="T0" fmla="*/ 1484 w 1736"/>
                  <a:gd name="T1" fmla="*/ 1601 h 2499"/>
                  <a:gd name="T2" fmla="*/ 1675 w 1736"/>
                  <a:gd name="T3" fmla="*/ 999 h 2499"/>
                  <a:gd name="T4" fmla="*/ 1696 w 1736"/>
                  <a:gd name="T5" fmla="*/ 908 h 2499"/>
                  <a:gd name="T6" fmla="*/ 1705 w 1736"/>
                  <a:gd name="T7" fmla="*/ 815 h 2499"/>
                  <a:gd name="T8" fmla="*/ 1705 w 1736"/>
                  <a:gd name="T9" fmla="*/ 745 h 2499"/>
                  <a:gd name="T10" fmla="*/ 1690 w 1736"/>
                  <a:gd name="T11" fmla="*/ 632 h 2499"/>
                  <a:gd name="T12" fmla="*/ 1660 w 1736"/>
                  <a:gd name="T13" fmla="*/ 526 h 2499"/>
                  <a:gd name="T14" fmla="*/ 1614 w 1736"/>
                  <a:gd name="T15" fmla="*/ 424 h 2499"/>
                  <a:gd name="T16" fmla="*/ 1555 w 1736"/>
                  <a:gd name="T17" fmla="*/ 334 h 2499"/>
                  <a:gd name="T18" fmla="*/ 1484 w 1736"/>
                  <a:gd name="T19" fmla="*/ 252 h 2499"/>
                  <a:gd name="T20" fmla="*/ 1403 w 1736"/>
                  <a:gd name="T21" fmla="*/ 180 h 2499"/>
                  <a:gd name="T22" fmla="*/ 1310 w 1736"/>
                  <a:gd name="T23" fmla="*/ 122 h 2499"/>
                  <a:gd name="T24" fmla="*/ 1210 w 1736"/>
                  <a:gd name="T25" fmla="*/ 76 h 2499"/>
                  <a:gd name="T26" fmla="*/ 1103 w 1736"/>
                  <a:gd name="T27" fmla="*/ 46 h 2499"/>
                  <a:gd name="T28" fmla="*/ 990 w 1736"/>
                  <a:gd name="T29" fmla="*/ 32 h 2499"/>
                  <a:gd name="T30" fmla="*/ 914 w 1736"/>
                  <a:gd name="T31" fmla="*/ 32 h 2499"/>
                  <a:gd name="T32" fmla="*/ 801 w 1736"/>
                  <a:gd name="T33" fmla="*/ 46 h 2499"/>
                  <a:gd name="T34" fmla="*/ 693 w 1736"/>
                  <a:gd name="T35" fmla="*/ 76 h 2499"/>
                  <a:gd name="T36" fmla="*/ 593 w 1736"/>
                  <a:gd name="T37" fmla="*/ 122 h 2499"/>
                  <a:gd name="T38" fmla="*/ 500 w 1736"/>
                  <a:gd name="T39" fmla="*/ 180 h 2499"/>
                  <a:gd name="T40" fmla="*/ 419 w 1736"/>
                  <a:gd name="T41" fmla="*/ 252 h 2499"/>
                  <a:gd name="T42" fmla="*/ 349 w 1736"/>
                  <a:gd name="T43" fmla="*/ 334 h 2499"/>
                  <a:gd name="T44" fmla="*/ 289 w 1736"/>
                  <a:gd name="T45" fmla="*/ 424 h 2499"/>
                  <a:gd name="T46" fmla="*/ 243 w 1736"/>
                  <a:gd name="T47" fmla="*/ 526 h 2499"/>
                  <a:gd name="T48" fmla="*/ 213 w 1736"/>
                  <a:gd name="T49" fmla="*/ 632 h 2499"/>
                  <a:gd name="T50" fmla="*/ 198 w 1736"/>
                  <a:gd name="T51" fmla="*/ 745 h 2499"/>
                  <a:gd name="T52" fmla="*/ 197 w 1736"/>
                  <a:gd name="T53" fmla="*/ 882 h 2499"/>
                  <a:gd name="T54" fmla="*/ 265 w 1736"/>
                  <a:gd name="T55" fmla="*/ 1845 h 2499"/>
                  <a:gd name="T56" fmla="*/ 658 w 1736"/>
                  <a:gd name="T57" fmla="*/ 2188 h 2499"/>
                  <a:gd name="T58" fmla="*/ 198 w 1736"/>
                  <a:gd name="T59" fmla="*/ 1391 h 2499"/>
                  <a:gd name="T60" fmla="*/ 167 w 1736"/>
                  <a:gd name="T61" fmla="*/ 784 h 2499"/>
                  <a:gd name="T62" fmla="*/ 172 w 1736"/>
                  <a:gd name="T63" fmla="*/ 704 h 2499"/>
                  <a:gd name="T64" fmla="*/ 193 w 1736"/>
                  <a:gd name="T65" fmla="*/ 589 h 2499"/>
                  <a:gd name="T66" fmla="*/ 230 w 1736"/>
                  <a:gd name="T67" fmla="*/ 480 h 2499"/>
                  <a:gd name="T68" fmla="*/ 282 w 1736"/>
                  <a:gd name="T69" fmla="*/ 378 h 2499"/>
                  <a:gd name="T70" fmla="*/ 347 w 1736"/>
                  <a:gd name="T71" fmla="*/ 285 h 2499"/>
                  <a:gd name="T72" fmla="*/ 424 w 1736"/>
                  <a:gd name="T73" fmla="*/ 204 h 2499"/>
                  <a:gd name="T74" fmla="*/ 513 w 1736"/>
                  <a:gd name="T75" fmla="*/ 133 h 2499"/>
                  <a:gd name="T76" fmla="*/ 612 w 1736"/>
                  <a:gd name="T77" fmla="*/ 78 h 2499"/>
                  <a:gd name="T78" fmla="*/ 719 w 1736"/>
                  <a:gd name="T79" fmla="*/ 35 h 2499"/>
                  <a:gd name="T80" fmla="*/ 832 w 1736"/>
                  <a:gd name="T81" fmla="*/ 9 h 2499"/>
                  <a:gd name="T82" fmla="*/ 953 w 1736"/>
                  <a:gd name="T83" fmla="*/ 0 h 2499"/>
                  <a:gd name="T84" fmla="*/ 1032 w 1736"/>
                  <a:gd name="T85" fmla="*/ 4 h 2499"/>
                  <a:gd name="T86" fmla="*/ 1147 w 1736"/>
                  <a:gd name="T87" fmla="*/ 24 h 2499"/>
                  <a:gd name="T88" fmla="*/ 1256 w 1736"/>
                  <a:gd name="T89" fmla="*/ 61 h 2499"/>
                  <a:gd name="T90" fmla="*/ 1358 w 1736"/>
                  <a:gd name="T91" fmla="*/ 113 h 2499"/>
                  <a:gd name="T92" fmla="*/ 1451 w 1736"/>
                  <a:gd name="T93" fmla="*/ 180 h 2499"/>
                  <a:gd name="T94" fmla="*/ 1532 w 1736"/>
                  <a:gd name="T95" fmla="*/ 258 h 2499"/>
                  <a:gd name="T96" fmla="*/ 1601 w 1736"/>
                  <a:gd name="T97" fmla="*/ 346 h 2499"/>
                  <a:gd name="T98" fmla="*/ 1658 w 1736"/>
                  <a:gd name="T99" fmla="*/ 445 h 2499"/>
                  <a:gd name="T100" fmla="*/ 1701 w 1736"/>
                  <a:gd name="T101" fmla="*/ 552 h 2499"/>
                  <a:gd name="T102" fmla="*/ 1727 w 1736"/>
                  <a:gd name="T103" fmla="*/ 665 h 2499"/>
                  <a:gd name="T104" fmla="*/ 1736 w 1736"/>
                  <a:gd name="T105" fmla="*/ 784 h 2499"/>
                  <a:gd name="T106" fmla="*/ 1733 w 1736"/>
                  <a:gd name="T107" fmla="*/ 849 h 2499"/>
                  <a:gd name="T108" fmla="*/ 1720 w 1736"/>
                  <a:gd name="T109" fmla="*/ 945 h 2499"/>
                  <a:gd name="T110" fmla="*/ 1694 w 1736"/>
                  <a:gd name="T111" fmla="*/ 1038 h 2499"/>
                  <a:gd name="T112" fmla="*/ 1625 w 1736"/>
                  <a:gd name="T113" fmla="*/ 2499 h 2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36" h="2499">
                    <a:moveTo>
                      <a:pt x="1625" y="2499"/>
                    </a:moveTo>
                    <a:lnTo>
                      <a:pt x="1484" y="1603"/>
                    </a:lnTo>
                    <a:lnTo>
                      <a:pt x="1484" y="1601"/>
                    </a:lnTo>
                    <a:lnTo>
                      <a:pt x="1664" y="1028"/>
                    </a:lnTo>
                    <a:lnTo>
                      <a:pt x="1664" y="1028"/>
                    </a:lnTo>
                    <a:lnTo>
                      <a:pt x="1675" y="999"/>
                    </a:lnTo>
                    <a:lnTo>
                      <a:pt x="1683" y="969"/>
                    </a:lnTo>
                    <a:lnTo>
                      <a:pt x="1690" y="939"/>
                    </a:lnTo>
                    <a:lnTo>
                      <a:pt x="1696" y="908"/>
                    </a:lnTo>
                    <a:lnTo>
                      <a:pt x="1699" y="878"/>
                    </a:lnTo>
                    <a:lnTo>
                      <a:pt x="1703" y="847"/>
                    </a:lnTo>
                    <a:lnTo>
                      <a:pt x="1705" y="815"/>
                    </a:lnTo>
                    <a:lnTo>
                      <a:pt x="1705" y="784"/>
                    </a:lnTo>
                    <a:lnTo>
                      <a:pt x="1705" y="784"/>
                    </a:lnTo>
                    <a:lnTo>
                      <a:pt x="1705" y="745"/>
                    </a:lnTo>
                    <a:lnTo>
                      <a:pt x="1701" y="708"/>
                    </a:lnTo>
                    <a:lnTo>
                      <a:pt x="1697" y="669"/>
                    </a:lnTo>
                    <a:lnTo>
                      <a:pt x="1690" y="632"/>
                    </a:lnTo>
                    <a:lnTo>
                      <a:pt x="1683" y="597"/>
                    </a:lnTo>
                    <a:lnTo>
                      <a:pt x="1671" y="560"/>
                    </a:lnTo>
                    <a:lnTo>
                      <a:pt x="1660" y="526"/>
                    </a:lnTo>
                    <a:lnTo>
                      <a:pt x="1645" y="491"/>
                    </a:lnTo>
                    <a:lnTo>
                      <a:pt x="1631" y="458"/>
                    </a:lnTo>
                    <a:lnTo>
                      <a:pt x="1614" y="424"/>
                    </a:lnTo>
                    <a:lnTo>
                      <a:pt x="1595" y="393"/>
                    </a:lnTo>
                    <a:lnTo>
                      <a:pt x="1577" y="363"/>
                    </a:lnTo>
                    <a:lnTo>
                      <a:pt x="1555" y="334"/>
                    </a:lnTo>
                    <a:lnTo>
                      <a:pt x="1532" y="306"/>
                    </a:lnTo>
                    <a:lnTo>
                      <a:pt x="1510" y="278"/>
                    </a:lnTo>
                    <a:lnTo>
                      <a:pt x="1484" y="252"/>
                    </a:lnTo>
                    <a:lnTo>
                      <a:pt x="1458" y="226"/>
                    </a:lnTo>
                    <a:lnTo>
                      <a:pt x="1431" y="202"/>
                    </a:lnTo>
                    <a:lnTo>
                      <a:pt x="1403" y="180"/>
                    </a:lnTo>
                    <a:lnTo>
                      <a:pt x="1373" y="159"/>
                    </a:lnTo>
                    <a:lnTo>
                      <a:pt x="1342" y="139"/>
                    </a:lnTo>
                    <a:lnTo>
                      <a:pt x="1310" y="122"/>
                    </a:lnTo>
                    <a:lnTo>
                      <a:pt x="1279" y="106"/>
                    </a:lnTo>
                    <a:lnTo>
                      <a:pt x="1245" y="89"/>
                    </a:lnTo>
                    <a:lnTo>
                      <a:pt x="1210" y="76"/>
                    </a:lnTo>
                    <a:lnTo>
                      <a:pt x="1175" y="65"/>
                    </a:lnTo>
                    <a:lnTo>
                      <a:pt x="1140" y="54"/>
                    </a:lnTo>
                    <a:lnTo>
                      <a:pt x="1103" y="46"/>
                    </a:lnTo>
                    <a:lnTo>
                      <a:pt x="1066" y="39"/>
                    </a:lnTo>
                    <a:lnTo>
                      <a:pt x="1028" y="35"/>
                    </a:lnTo>
                    <a:lnTo>
                      <a:pt x="990" y="32"/>
                    </a:lnTo>
                    <a:lnTo>
                      <a:pt x="953" y="30"/>
                    </a:lnTo>
                    <a:lnTo>
                      <a:pt x="953" y="30"/>
                    </a:lnTo>
                    <a:lnTo>
                      <a:pt x="914" y="32"/>
                    </a:lnTo>
                    <a:lnTo>
                      <a:pt x="875" y="35"/>
                    </a:lnTo>
                    <a:lnTo>
                      <a:pt x="838" y="39"/>
                    </a:lnTo>
                    <a:lnTo>
                      <a:pt x="801" y="46"/>
                    </a:lnTo>
                    <a:lnTo>
                      <a:pt x="764" y="54"/>
                    </a:lnTo>
                    <a:lnTo>
                      <a:pt x="728" y="65"/>
                    </a:lnTo>
                    <a:lnTo>
                      <a:pt x="693" y="76"/>
                    </a:lnTo>
                    <a:lnTo>
                      <a:pt x="658" y="89"/>
                    </a:lnTo>
                    <a:lnTo>
                      <a:pt x="625" y="106"/>
                    </a:lnTo>
                    <a:lnTo>
                      <a:pt x="593" y="122"/>
                    </a:lnTo>
                    <a:lnTo>
                      <a:pt x="562" y="139"/>
                    </a:lnTo>
                    <a:lnTo>
                      <a:pt x="530" y="159"/>
                    </a:lnTo>
                    <a:lnTo>
                      <a:pt x="500" y="180"/>
                    </a:lnTo>
                    <a:lnTo>
                      <a:pt x="473" y="202"/>
                    </a:lnTo>
                    <a:lnTo>
                      <a:pt x="445" y="226"/>
                    </a:lnTo>
                    <a:lnTo>
                      <a:pt x="419" y="252"/>
                    </a:lnTo>
                    <a:lnTo>
                      <a:pt x="395" y="278"/>
                    </a:lnTo>
                    <a:lnTo>
                      <a:pt x="371" y="306"/>
                    </a:lnTo>
                    <a:lnTo>
                      <a:pt x="349" y="334"/>
                    </a:lnTo>
                    <a:lnTo>
                      <a:pt x="326" y="363"/>
                    </a:lnTo>
                    <a:lnTo>
                      <a:pt x="308" y="393"/>
                    </a:lnTo>
                    <a:lnTo>
                      <a:pt x="289" y="424"/>
                    </a:lnTo>
                    <a:lnTo>
                      <a:pt x="273" y="458"/>
                    </a:lnTo>
                    <a:lnTo>
                      <a:pt x="258" y="491"/>
                    </a:lnTo>
                    <a:lnTo>
                      <a:pt x="243" y="526"/>
                    </a:lnTo>
                    <a:lnTo>
                      <a:pt x="232" y="560"/>
                    </a:lnTo>
                    <a:lnTo>
                      <a:pt x="223" y="597"/>
                    </a:lnTo>
                    <a:lnTo>
                      <a:pt x="213" y="632"/>
                    </a:lnTo>
                    <a:lnTo>
                      <a:pt x="206" y="669"/>
                    </a:lnTo>
                    <a:lnTo>
                      <a:pt x="202" y="708"/>
                    </a:lnTo>
                    <a:lnTo>
                      <a:pt x="198" y="745"/>
                    </a:lnTo>
                    <a:lnTo>
                      <a:pt x="198" y="784"/>
                    </a:lnTo>
                    <a:lnTo>
                      <a:pt x="197" y="878"/>
                    </a:lnTo>
                    <a:lnTo>
                      <a:pt x="197" y="882"/>
                    </a:lnTo>
                    <a:lnTo>
                      <a:pt x="41" y="1360"/>
                    </a:lnTo>
                    <a:lnTo>
                      <a:pt x="226" y="1360"/>
                    </a:lnTo>
                    <a:lnTo>
                      <a:pt x="265" y="1845"/>
                    </a:lnTo>
                    <a:lnTo>
                      <a:pt x="632" y="1801"/>
                    </a:lnTo>
                    <a:lnTo>
                      <a:pt x="688" y="2183"/>
                    </a:lnTo>
                    <a:lnTo>
                      <a:pt x="658" y="2188"/>
                    </a:lnTo>
                    <a:lnTo>
                      <a:pt x="606" y="1834"/>
                    </a:lnTo>
                    <a:lnTo>
                      <a:pt x="237" y="1879"/>
                    </a:lnTo>
                    <a:lnTo>
                      <a:pt x="198" y="1391"/>
                    </a:lnTo>
                    <a:lnTo>
                      <a:pt x="0" y="1391"/>
                    </a:lnTo>
                    <a:lnTo>
                      <a:pt x="167" y="875"/>
                    </a:lnTo>
                    <a:lnTo>
                      <a:pt x="167" y="784"/>
                    </a:lnTo>
                    <a:lnTo>
                      <a:pt x="167" y="784"/>
                    </a:lnTo>
                    <a:lnTo>
                      <a:pt x="169" y="743"/>
                    </a:lnTo>
                    <a:lnTo>
                      <a:pt x="172" y="704"/>
                    </a:lnTo>
                    <a:lnTo>
                      <a:pt x="176" y="665"/>
                    </a:lnTo>
                    <a:lnTo>
                      <a:pt x="184" y="626"/>
                    </a:lnTo>
                    <a:lnTo>
                      <a:pt x="193" y="589"/>
                    </a:lnTo>
                    <a:lnTo>
                      <a:pt x="202" y="552"/>
                    </a:lnTo>
                    <a:lnTo>
                      <a:pt x="215" y="515"/>
                    </a:lnTo>
                    <a:lnTo>
                      <a:pt x="230" y="480"/>
                    </a:lnTo>
                    <a:lnTo>
                      <a:pt x="245" y="445"/>
                    </a:lnTo>
                    <a:lnTo>
                      <a:pt x="263" y="411"/>
                    </a:lnTo>
                    <a:lnTo>
                      <a:pt x="282" y="378"/>
                    </a:lnTo>
                    <a:lnTo>
                      <a:pt x="302" y="346"/>
                    </a:lnTo>
                    <a:lnTo>
                      <a:pt x="324" y="315"/>
                    </a:lnTo>
                    <a:lnTo>
                      <a:pt x="347" y="285"/>
                    </a:lnTo>
                    <a:lnTo>
                      <a:pt x="371" y="258"/>
                    </a:lnTo>
                    <a:lnTo>
                      <a:pt x="397" y="230"/>
                    </a:lnTo>
                    <a:lnTo>
                      <a:pt x="424" y="204"/>
                    </a:lnTo>
                    <a:lnTo>
                      <a:pt x="454" y="180"/>
                    </a:lnTo>
                    <a:lnTo>
                      <a:pt x="484" y="156"/>
                    </a:lnTo>
                    <a:lnTo>
                      <a:pt x="513" y="133"/>
                    </a:lnTo>
                    <a:lnTo>
                      <a:pt x="545" y="113"/>
                    </a:lnTo>
                    <a:lnTo>
                      <a:pt x="578" y="95"/>
                    </a:lnTo>
                    <a:lnTo>
                      <a:pt x="612" y="78"/>
                    </a:lnTo>
                    <a:lnTo>
                      <a:pt x="647" y="61"/>
                    </a:lnTo>
                    <a:lnTo>
                      <a:pt x="682" y="48"/>
                    </a:lnTo>
                    <a:lnTo>
                      <a:pt x="719" y="35"/>
                    </a:lnTo>
                    <a:lnTo>
                      <a:pt x="756" y="24"/>
                    </a:lnTo>
                    <a:lnTo>
                      <a:pt x="793" y="17"/>
                    </a:lnTo>
                    <a:lnTo>
                      <a:pt x="832" y="9"/>
                    </a:lnTo>
                    <a:lnTo>
                      <a:pt x="871" y="4"/>
                    </a:lnTo>
                    <a:lnTo>
                      <a:pt x="912" y="2"/>
                    </a:lnTo>
                    <a:lnTo>
                      <a:pt x="953" y="0"/>
                    </a:lnTo>
                    <a:lnTo>
                      <a:pt x="953" y="0"/>
                    </a:lnTo>
                    <a:lnTo>
                      <a:pt x="991" y="2"/>
                    </a:lnTo>
                    <a:lnTo>
                      <a:pt x="1032" y="4"/>
                    </a:lnTo>
                    <a:lnTo>
                      <a:pt x="1071" y="9"/>
                    </a:lnTo>
                    <a:lnTo>
                      <a:pt x="1110" y="17"/>
                    </a:lnTo>
                    <a:lnTo>
                      <a:pt x="1147" y="24"/>
                    </a:lnTo>
                    <a:lnTo>
                      <a:pt x="1184" y="35"/>
                    </a:lnTo>
                    <a:lnTo>
                      <a:pt x="1221" y="48"/>
                    </a:lnTo>
                    <a:lnTo>
                      <a:pt x="1256" y="61"/>
                    </a:lnTo>
                    <a:lnTo>
                      <a:pt x="1292" y="78"/>
                    </a:lnTo>
                    <a:lnTo>
                      <a:pt x="1325" y="95"/>
                    </a:lnTo>
                    <a:lnTo>
                      <a:pt x="1358" y="113"/>
                    </a:lnTo>
                    <a:lnTo>
                      <a:pt x="1390" y="133"/>
                    </a:lnTo>
                    <a:lnTo>
                      <a:pt x="1421" y="156"/>
                    </a:lnTo>
                    <a:lnTo>
                      <a:pt x="1451" y="180"/>
                    </a:lnTo>
                    <a:lnTo>
                      <a:pt x="1479" y="204"/>
                    </a:lnTo>
                    <a:lnTo>
                      <a:pt x="1507" y="230"/>
                    </a:lnTo>
                    <a:lnTo>
                      <a:pt x="1532" y="258"/>
                    </a:lnTo>
                    <a:lnTo>
                      <a:pt x="1557" y="285"/>
                    </a:lnTo>
                    <a:lnTo>
                      <a:pt x="1581" y="315"/>
                    </a:lnTo>
                    <a:lnTo>
                      <a:pt x="1601" y="346"/>
                    </a:lnTo>
                    <a:lnTo>
                      <a:pt x="1621" y="378"/>
                    </a:lnTo>
                    <a:lnTo>
                      <a:pt x="1642" y="411"/>
                    </a:lnTo>
                    <a:lnTo>
                      <a:pt x="1658" y="445"/>
                    </a:lnTo>
                    <a:lnTo>
                      <a:pt x="1673" y="480"/>
                    </a:lnTo>
                    <a:lnTo>
                      <a:pt x="1688" y="515"/>
                    </a:lnTo>
                    <a:lnTo>
                      <a:pt x="1701" y="552"/>
                    </a:lnTo>
                    <a:lnTo>
                      <a:pt x="1710" y="589"/>
                    </a:lnTo>
                    <a:lnTo>
                      <a:pt x="1720" y="626"/>
                    </a:lnTo>
                    <a:lnTo>
                      <a:pt x="1727" y="665"/>
                    </a:lnTo>
                    <a:lnTo>
                      <a:pt x="1733" y="704"/>
                    </a:lnTo>
                    <a:lnTo>
                      <a:pt x="1734" y="745"/>
                    </a:lnTo>
                    <a:lnTo>
                      <a:pt x="1736" y="784"/>
                    </a:lnTo>
                    <a:lnTo>
                      <a:pt x="1736" y="784"/>
                    </a:lnTo>
                    <a:lnTo>
                      <a:pt x="1734" y="817"/>
                    </a:lnTo>
                    <a:lnTo>
                      <a:pt x="1733" y="849"/>
                    </a:lnTo>
                    <a:lnTo>
                      <a:pt x="1731" y="882"/>
                    </a:lnTo>
                    <a:lnTo>
                      <a:pt x="1725" y="913"/>
                    </a:lnTo>
                    <a:lnTo>
                      <a:pt x="1720" y="945"/>
                    </a:lnTo>
                    <a:lnTo>
                      <a:pt x="1712" y="976"/>
                    </a:lnTo>
                    <a:lnTo>
                      <a:pt x="1703" y="1008"/>
                    </a:lnTo>
                    <a:lnTo>
                      <a:pt x="1694" y="1038"/>
                    </a:lnTo>
                    <a:lnTo>
                      <a:pt x="1516" y="1604"/>
                    </a:lnTo>
                    <a:lnTo>
                      <a:pt x="1657" y="2494"/>
                    </a:lnTo>
                    <a:lnTo>
                      <a:pt x="1625" y="2499"/>
                    </a:lnTo>
                    <a:close/>
                  </a:path>
                </a:pathLst>
              </a:custGeom>
              <a:solidFill>
                <a:srgbClr val="954F72"/>
              </a:solidFill>
              <a:ln>
                <a:solidFill>
                  <a:srgbClr val="954F72"/>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28" name="Group 27">
              <a:extLst>
                <a:ext uri="{FF2B5EF4-FFF2-40B4-BE49-F238E27FC236}">
                  <a16:creationId xmlns:a16="http://schemas.microsoft.com/office/drawing/2014/main" id="{3B053737-9D3D-503E-D000-AA7A16D5C756}"/>
                </a:ext>
              </a:extLst>
            </p:cNvPr>
            <p:cNvGrpSpPr/>
            <p:nvPr/>
          </p:nvGrpSpPr>
          <p:grpSpPr>
            <a:xfrm>
              <a:off x="2694673" y="1896177"/>
              <a:ext cx="1203158" cy="1155031"/>
              <a:chOff x="4754880" y="1867301"/>
              <a:chExt cx="1203158" cy="1155031"/>
            </a:xfrm>
          </p:grpSpPr>
          <p:sp>
            <p:nvSpPr>
              <p:cNvPr id="27" name="Oval 26">
                <a:extLst>
                  <a:ext uri="{FF2B5EF4-FFF2-40B4-BE49-F238E27FC236}">
                    <a16:creationId xmlns:a16="http://schemas.microsoft.com/office/drawing/2014/main" id="{141E6BD9-88C0-EBD4-4DA6-61519C73DF76}"/>
                  </a:ext>
                </a:extLst>
              </p:cNvPr>
              <p:cNvSpPr/>
              <p:nvPr/>
            </p:nvSpPr>
            <p:spPr>
              <a:xfrm>
                <a:off x="4754880" y="1867301"/>
                <a:ext cx="1203158" cy="11550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Power Plant outline">
                <a:extLst>
                  <a:ext uri="{FF2B5EF4-FFF2-40B4-BE49-F238E27FC236}">
                    <a16:creationId xmlns:a16="http://schemas.microsoft.com/office/drawing/2014/main" id="{D0E1F782-3AA7-0CE0-70FB-7DA98D88DC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99259" y="1987616"/>
                <a:ext cx="914400" cy="914400"/>
              </a:xfrm>
              <a:prstGeom prst="rect">
                <a:avLst/>
              </a:prstGeom>
            </p:spPr>
          </p:pic>
        </p:grpSp>
        <p:grpSp>
          <p:nvGrpSpPr>
            <p:cNvPr id="24" name="Group 23">
              <a:extLst>
                <a:ext uri="{FF2B5EF4-FFF2-40B4-BE49-F238E27FC236}">
                  <a16:creationId xmlns:a16="http://schemas.microsoft.com/office/drawing/2014/main" id="{6682B16C-CC29-AA98-A664-3F8EB4FEB233}"/>
                </a:ext>
              </a:extLst>
            </p:cNvPr>
            <p:cNvGrpSpPr/>
            <p:nvPr/>
          </p:nvGrpSpPr>
          <p:grpSpPr>
            <a:xfrm>
              <a:off x="2800551" y="5009087"/>
              <a:ext cx="991402" cy="1049154"/>
              <a:chOff x="595964" y="3792354"/>
              <a:chExt cx="991402" cy="1049154"/>
            </a:xfrm>
          </p:grpSpPr>
          <p:sp>
            <p:nvSpPr>
              <p:cNvPr id="23" name="Oval 22">
                <a:extLst>
                  <a:ext uri="{FF2B5EF4-FFF2-40B4-BE49-F238E27FC236}">
                    <a16:creationId xmlns:a16="http://schemas.microsoft.com/office/drawing/2014/main" id="{8C435962-46B8-7F73-5EDE-4020D5C57032}"/>
                  </a:ext>
                </a:extLst>
              </p:cNvPr>
              <p:cNvSpPr/>
              <p:nvPr/>
            </p:nvSpPr>
            <p:spPr>
              <a:xfrm>
                <a:off x="595964" y="3792354"/>
                <a:ext cx="991402" cy="1049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Lungs outline">
                <a:extLst>
                  <a:ext uri="{FF2B5EF4-FFF2-40B4-BE49-F238E27FC236}">
                    <a16:creationId xmlns:a16="http://schemas.microsoft.com/office/drawing/2014/main" id="{E4029750-57DE-7830-9CC2-38A120A338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465" y="3886202"/>
                <a:ext cx="914400" cy="914400"/>
              </a:xfrm>
              <a:prstGeom prst="rect">
                <a:avLst/>
              </a:prstGeom>
            </p:spPr>
          </p:pic>
        </p:grpSp>
        <p:grpSp>
          <p:nvGrpSpPr>
            <p:cNvPr id="39" name="Group 38">
              <a:extLst>
                <a:ext uri="{FF2B5EF4-FFF2-40B4-BE49-F238E27FC236}">
                  <a16:creationId xmlns:a16="http://schemas.microsoft.com/office/drawing/2014/main" id="{DE208E6B-3E2B-8AA3-DF51-2ED6D9EAF22C}"/>
                </a:ext>
              </a:extLst>
            </p:cNvPr>
            <p:cNvGrpSpPr/>
            <p:nvPr/>
          </p:nvGrpSpPr>
          <p:grpSpPr>
            <a:xfrm>
              <a:off x="1143802" y="3622877"/>
              <a:ext cx="1049154" cy="1049154"/>
              <a:chOff x="431532" y="4320540"/>
              <a:chExt cx="1049154" cy="1049154"/>
            </a:xfrm>
          </p:grpSpPr>
          <p:sp>
            <p:nvSpPr>
              <p:cNvPr id="38" name="Oval 37">
                <a:extLst>
                  <a:ext uri="{FF2B5EF4-FFF2-40B4-BE49-F238E27FC236}">
                    <a16:creationId xmlns:a16="http://schemas.microsoft.com/office/drawing/2014/main" id="{B5642A55-5851-CC3C-B401-816D488C83BB}"/>
                  </a:ext>
                </a:extLst>
              </p:cNvPr>
              <p:cNvSpPr/>
              <p:nvPr/>
            </p:nvSpPr>
            <p:spPr>
              <a:xfrm>
                <a:off x="460408" y="4320540"/>
                <a:ext cx="991402" cy="10491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descr="Heart organ outline">
                <a:extLst>
                  <a:ext uri="{FF2B5EF4-FFF2-40B4-BE49-F238E27FC236}">
                    <a16:creationId xmlns:a16="http://schemas.microsoft.com/office/drawing/2014/main" id="{2944FAC7-64D8-72E4-D1AE-4E085BACE2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1532" y="4320540"/>
                <a:ext cx="1049154" cy="1049154"/>
              </a:xfrm>
              <a:prstGeom prst="rect">
                <a:avLst/>
              </a:prstGeom>
            </p:spPr>
          </p:pic>
        </p:grpSp>
      </p:grpSp>
    </p:spTree>
    <p:extLst>
      <p:ext uri="{BB962C8B-B14F-4D97-AF65-F5344CB8AC3E}">
        <p14:creationId xmlns:p14="http://schemas.microsoft.com/office/powerpoint/2010/main" val="1205819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20276-CEEF-8F8B-D948-00D96E4DD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5" name="TextBox 4">
            <a:extLst>
              <a:ext uri="{FF2B5EF4-FFF2-40B4-BE49-F238E27FC236}">
                <a16:creationId xmlns:a16="http://schemas.microsoft.com/office/drawing/2014/main" id="{B7F1B542-DBAD-A0EB-7220-E5BFDCC9CBF7}"/>
              </a:ext>
            </a:extLst>
          </p:cNvPr>
          <p:cNvSpPr txBox="1"/>
          <p:nvPr/>
        </p:nvSpPr>
        <p:spPr>
          <a:xfrm>
            <a:off x="638628" y="483899"/>
            <a:ext cx="8063412" cy="1077218"/>
          </a:xfrm>
          <a:prstGeom prst="rect">
            <a:avLst/>
          </a:prstGeom>
          <a:noFill/>
        </p:spPr>
        <p:txBody>
          <a:bodyPr wrap="square" rtlCol="0">
            <a:spAutoFit/>
          </a:bodyPr>
          <a:lstStyle/>
          <a:p>
            <a:r>
              <a:rPr lang="en-US" sz="3200" b="1">
                <a:solidFill>
                  <a:schemeClr val="bg1"/>
                </a:solidFill>
                <a:latin typeface="Myriad Pro" panose="020B0503030403020204" charset="0"/>
              </a:rPr>
              <a:t>Long-Term Health Effects of Particulate Matter </a:t>
            </a:r>
          </a:p>
        </p:txBody>
      </p:sp>
      <p:pic>
        <p:nvPicPr>
          <p:cNvPr id="6" name="Picture 5">
            <a:extLst>
              <a:ext uri="{FF2B5EF4-FFF2-40B4-BE49-F238E27FC236}">
                <a16:creationId xmlns:a16="http://schemas.microsoft.com/office/drawing/2014/main" id="{8A1D98C2-7FFF-845A-BD35-D2CCDC498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8" name="TextBox 7">
            <a:extLst>
              <a:ext uri="{FF2B5EF4-FFF2-40B4-BE49-F238E27FC236}">
                <a16:creationId xmlns:a16="http://schemas.microsoft.com/office/drawing/2014/main" id="{504C67D2-B37E-98ED-BCA4-C1F38B12DE89}"/>
              </a:ext>
            </a:extLst>
          </p:cNvPr>
          <p:cNvSpPr txBox="1"/>
          <p:nvPr/>
        </p:nvSpPr>
        <p:spPr>
          <a:xfrm>
            <a:off x="113097" y="6642556"/>
            <a:ext cx="9464040" cy="215444"/>
          </a:xfrm>
          <a:prstGeom prst="rect">
            <a:avLst/>
          </a:prstGeom>
          <a:noFill/>
        </p:spPr>
        <p:txBody>
          <a:bodyPr wrap="square">
            <a:spAutoFit/>
          </a:bodyPr>
          <a:lstStyle/>
          <a:p>
            <a:r>
              <a:rPr lang="en-US" sz="800" err="1">
                <a:effectLst/>
                <a:latin typeface="Calibri" panose="020F0502020204030204" pitchFamily="34" charset="0"/>
                <a:ea typeface="Calibri" panose="020F0502020204030204" pitchFamily="34" charset="0"/>
                <a:cs typeface="Times New Roman" panose="02020603050405020304" pitchFamily="18" charset="0"/>
              </a:rPr>
              <a:t>AirNow</a:t>
            </a:r>
            <a:r>
              <a:rPr lang="en-US" sz="800">
                <a:effectLst/>
                <a:latin typeface="Calibri" panose="020F0502020204030204" pitchFamily="34" charset="0"/>
                <a:ea typeface="Calibri" panose="020F0502020204030204" pitchFamily="34" charset="0"/>
                <a:cs typeface="Times New Roman" panose="02020603050405020304" pitchFamily="18" charset="0"/>
              </a:rPr>
              <a:t>: </a:t>
            </a:r>
            <a:r>
              <a:rPr lang="en-US" sz="800">
                <a:effectLst/>
                <a:latin typeface="Calibri" panose="020F0502020204030204" pitchFamily="34" charset="0"/>
                <a:ea typeface="Calibri" panose="020F0502020204030204" pitchFamily="34" charset="0"/>
                <a:cs typeface="Times New Roman" panose="02020603050405020304" pitchFamily="18" charset="0"/>
                <a:hlinkClick r:id="rId4"/>
              </a:rPr>
              <a:t>Wildfire Smoke – A Guide for Public Health Officials </a:t>
            </a:r>
            <a:endParaRPr lang="en-US" sz="800"/>
          </a:p>
        </p:txBody>
      </p:sp>
      <p:sp>
        <p:nvSpPr>
          <p:cNvPr id="13" name="TextBox 12">
            <a:extLst>
              <a:ext uri="{FF2B5EF4-FFF2-40B4-BE49-F238E27FC236}">
                <a16:creationId xmlns:a16="http://schemas.microsoft.com/office/drawing/2014/main" id="{2E53D950-B3B8-6984-C6A1-5215C4140EFB}"/>
              </a:ext>
            </a:extLst>
          </p:cNvPr>
          <p:cNvSpPr txBox="1"/>
          <p:nvPr/>
        </p:nvSpPr>
        <p:spPr>
          <a:xfrm>
            <a:off x="6281387" y="3141849"/>
            <a:ext cx="5255393" cy="1631216"/>
          </a:xfrm>
          <a:prstGeom prst="rect">
            <a:avLst/>
          </a:prstGeom>
          <a:noFill/>
        </p:spPr>
        <p:txBody>
          <a:bodyPr wrap="square" rtlCol="0">
            <a:spAutoFit/>
          </a:bodyPr>
          <a:lstStyle/>
          <a:p>
            <a:r>
              <a:rPr lang="en-US" sz="2000">
                <a:latin typeface="Myriad Pro" panose="020B0503030403020204"/>
              </a:rPr>
              <a:t>There is only </a:t>
            </a:r>
            <a:r>
              <a:rPr lang="en-US" sz="2000" b="1">
                <a:solidFill>
                  <a:schemeClr val="accent3"/>
                </a:solidFill>
                <a:latin typeface="Myriad Pro" panose="020B0503030403020204"/>
              </a:rPr>
              <a:t>limited evidence </a:t>
            </a:r>
            <a:r>
              <a:rPr lang="en-US" sz="2000">
                <a:latin typeface="Myriad Pro" panose="020B0503030403020204"/>
              </a:rPr>
              <a:t>about the potential</a:t>
            </a:r>
            <a:r>
              <a:rPr lang="en-US" sz="2000" b="1">
                <a:solidFill>
                  <a:schemeClr val="accent1"/>
                </a:solidFill>
                <a:latin typeface="Myriad Pro" panose="020B0503030403020204"/>
              </a:rPr>
              <a:t> health impacts </a:t>
            </a:r>
            <a:r>
              <a:rPr lang="en-US" sz="2000">
                <a:latin typeface="Myriad Pro" panose="020B0503030403020204"/>
              </a:rPr>
              <a:t>due to </a:t>
            </a:r>
            <a:r>
              <a:rPr lang="en-US" sz="2000" b="1">
                <a:solidFill>
                  <a:srgbClr val="954F72"/>
                </a:solidFill>
                <a:latin typeface="Myriad Pro" panose="020B0503030403020204"/>
              </a:rPr>
              <a:t>cumulative </a:t>
            </a:r>
            <a:r>
              <a:rPr lang="en-US" sz="2000">
                <a:latin typeface="Myriad Pro" panose="020B0503030403020204"/>
              </a:rPr>
              <a:t>exposures from repeated, multi-day wildfire </a:t>
            </a:r>
            <a:r>
              <a:rPr lang="en-US" sz="2000" b="1">
                <a:solidFill>
                  <a:srgbClr val="D06F1A"/>
                </a:solidFill>
                <a:latin typeface="Myriad Pro" panose="020B0503030403020204"/>
              </a:rPr>
              <a:t>smoke exposures </a:t>
            </a:r>
            <a:r>
              <a:rPr lang="en-US" sz="2000">
                <a:latin typeface="Myriad Pro" panose="020B0503030403020204"/>
              </a:rPr>
              <a:t>or multiple, consecutive fire seasons</a:t>
            </a:r>
          </a:p>
        </p:txBody>
      </p:sp>
      <p:grpSp>
        <p:nvGrpSpPr>
          <p:cNvPr id="62" name="Group 61">
            <a:extLst>
              <a:ext uri="{FF2B5EF4-FFF2-40B4-BE49-F238E27FC236}">
                <a16:creationId xmlns:a16="http://schemas.microsoft.com/office/drawing/2014/main" id="{259C827A-8731-E06A-CE34-42AA9E338ABE}"/>
              </a:ext>
            </a:extLst>
          </p:cNvPr>
          <p:cNvGrpSpPr/>
          <p:nvPr/>
        </p:nvGrpSpPr>
        <p:grpSpPr>
          <a:xfrm>
            <a:off x="674670" y="1876425"/>
            <a:ext cx="4438851" cy="4162064"/>
            <a:chOff x="484169" y="1619250"/>
            <a:chExt cx="5526106" cy="4934520"/>
          </a:xfrm>
        </p:grpSpPr>
        <p:grpSp>
          <p:nvGrpSpPr>
            <p:cNvPr id="42" name="Graphic 4">
              <a:extLst>
                <a:ext uri="{FF2B5EF4-FFF2-40B4-BE49-F238E27FC236}">
                  <a16:creationId xmlns:a16="http://schemas.microsoft.com/office/drawing/2014/main" id="{3615F80E-24BD-8708-8309-1CD17782B963}"/>
                </a:ext>
              </a:extLst>
            </p:cNvPr>
            <p:cNvGrpSpPr/>
            <p:nvPr/>
          </p:nvGrpSpPr>
          <p:grpSpPr>
            <a:xfrm>
              <a:off x="2836233" y="3726455"/>
              <a:ext cx="854953" cy="674094"/>
              <a:chOff x="3607758" y="4793256"/>
              <a:chExt cx="362309" cy="361971"/>
            </a:xfrm>
            <a:solidFill>
              <a:srgbClr val="0F929F"/>
            </a:solidFill>
          </p:grpSpPr>
          <p:sp>
            <p:nvSpPr>
              <p:cNvPr id="43" name="Graphic 4">
                <a:extLst>
                  <a:ext uri="{FF2B5EF4-FFF2-40B4-BE49-F238E27FC236}">
                    <a16:creationId xmlns:a16="http://schemas.microsoft.com/office/drawing/2014/main" id="{FABD7F43-4C9F-0424-8A04-D839A5D46034}"/>
                  </a:ext>
                </a:extLst>
              </p:cNvPr>
              <p:cNvSpPr/>
              <p:nvPr/>
            </p:nvSpPr>
            <p:spPr>
              <a:xfrm>
                <a:off x="3607758" y="4793256"/>
                <a:ext cx="362309" cy="361971"/>
              </a:xfrm>
              <a:custGeom>
                <a:avLst/>
                <a:gdLst>
                  <a:gd name="connsiteX0" fmla="*/ 181474 w 362309"/>
                  <a:gd name="connsiteY0" fmla="*/ 0 h 361971"/>
                  <a:gd name="connsiteX1" fmla="*/ 0 w 362309"/>
                  <a:gd name="connsiteY1" fmla="*/ 180667 h 361971"/>
                  <a:gd name="connsiteX2" fmla="*/ 180836 w 362309"/>
                  <a:gd name="connsiteY2" fmla="*/ 361972 h 361971"/>
                  <a:gd name="connsiteX3" fmla="*/ 362310 w 362309"/>
                  <a:gd name="connsiteY3" fmla="*/ 181305 h 361971"/>
                  <a:gd name="connsiteX4" fmla="*/ 362310 w 362309"/>
                  <a:gd name="connsiteY4" fmla="*/ 181305 h 361971"/>
                  <a:gd name="connsiteX5" fmla="*/ 181474 w 362309"/>
                  <a:gd name="connsiteY5" fmla="*/ 0 h 361971"/>
                  <a:gd name="connsiteX6" fmla="*/ 181474 w 362309"/>
                  <a:gd name="connsiteY6" fmla="*/ 0 h 361971"/>
                  <a:gd name="connsiteX7" fmla="*/ 181474 w 362309"/>
                  <a:gd name="connsiteY7" fmla="*/ 348565 h 361971"/>
                  <a:gd name="connsiteX8" fmla="*/ 12780 w 362309"/>
                  <a:gd name="connsiteY8" fmla="*/ 180667 h 361971"/>
                  <a:gd name="connsiteX9" fmla="*/ 180836 w 362309"/>
                  <a:gd name="connsiteY9" fmla="*/ 12129 h 361971"/>
                  <a:gd name="connsiteX10" fmla="*/ 349530 w 362309"/>
                  <a:gd name="connsiteY10" fmla="*/ 180028 h 361971"/>
                  <a:gd name="connsiteX11" fmla="*/ 349530 w 362309"/>
                  <a:gd name="connsiteY11" fmla="*/ 180028 h 361971"/>
                  <a:gd name="connsiteX12" fmla="*/ 181474 w 362309"/>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309" h="361971">
                    <a:moveTo>
                      <a:pt x="181474" y="0"/>
                    </a:moveTo>
                    <a:cubicBezTo>
                      <a:pt x="81152" y="0"/>
                      <a:pt x="0" y="81077"/>
                      <a:pt x="0" y="180667"/>
                    </a:cubicBezTo>
                    <a:cubicBezTo>
                      <a:pt x="0" y="280257"/>
                      <a:pt x="81152" y="361972"/>
                      <a:pt x="180836" y="361972"/>
                    </a:cubicBezTo>
                    <a:cubicBezTo>
                      <a:pt x="280518" y="361972"/>
                      <a:pt x="362310" y="280895"/>
                      <a:pt x="362310" y="181305"/>
                    </a:cubicBezTo>
                    <a:cubicBezTo>
                      <a:pt x="362310" y="181305"/>
                      <a:pt x="362310" y="181305"/>
                      <a:pt x="362310" y="181305"/>
                    </a:cubicBezTo>
                    <a:cubicBezTo>
                      <a:pt x="362310" y="80438"/>
                      <a:pt x="281796" y="0"/>
                      <a:pt x="181474" y="0"/>
                    </a:cubicBezTo>
                    <a:cubicBezTo>
                      <a:pt x="181474" y="0"/>
                      <a:pt x="181474" y="0"/>
                      <a:pt x="181474" y="0"/>
                    </a:cubicBezTo>
                    <a:close/>
                    <a:moveTo>
                      <a:pt x="181474" y="348565"/>
                    </a:moveTo>
                    <a:cubicBezTo>
                      <a:pt x="88181" y="348565"/>
                      <a:pt x="12780" y="273234"/>
                      <a:pt x="12780" y="180667"/>
                    </a:cubicBezTo>
                    <a:cubicBezTo>
                      <a:pt x="12780" y="88099"/>
                      <a:pt x="88181" y="12129"/>
                      <a:pt x="180836" y="12129"/>
                    </a:cubicBezTo>
                    <a:cubicBezTo>
                      <a:pt x="274128" y="12129"/>
                      <a:pt x="349530" y="87461"/>
                      <a:pt x="349530" y="180028"/>
                    </a:cubicBezTo>
                    <a:lnTo>
                      <a:pt x="349530" y="180028"/>
                    </a:lnTo>
                    <a:cubicBezTo>
                      <a:pt x="349530" y="273234"/>
                      <a:pt x="274128" y="348565"/>
                      <a:pt x="181474" y="348565"/>
                    </a:cubicBezTo>
                    <a:close/>
                  </a:path>
                </a:pathLst>
              </a:custGeom>
              <a:grpFill/>
              <a:ln w="6390" cap="flat">
                <a:solidFill>
                  <a:schemeClr val="accent1"/>
                </a:solidFill>
                <a:prstDash val="solid"/>
                <a:miter/>
              </a:ln>
            </p:spPr>
            <p:txBody>
              <a:bodyPr rtlCol="0" anchor="ctr"/>
              <a:lstStyle/>
              <a:p>
                <a:endParaRPr lang="en-US"/>
              </a:p>
            </p:txBody>
          </p:sp>
          <p:sp>
            <p:nvSpPr>
              <p:cNvPr id="44" name="Graphic 4">
                <a:extLst>
                  <a:ext uri="{FF2B5EF4-FFF2-40B4-BE49-F238E27FC236}">
                    <a16:creationId xmlns:a16="http://schemas.microsoft.com/office/drawing/2014/main" id="{C20348D9-0F72-79F3-A7A7-B4120372A3A7}"/>
                  </a:ext>
                </a:extLst>
              </p:cNvPr>
              <p:cNvSpPr/>
              <p:nvPr/>
            </p:nvSpPr>
            <p:spPr>
              <a:xfrm>
                <a:off x="3766229" y="5046700"/>
                <a:ext cx="44729" cy="44687"/>
              </a:xfrm>
              <a:custGeom>
                <a:avLst/>
                <a:gdLst>
                  <a:gd name="connsiteX0" fmla="*/ 22365 w 44729"/>
                  <a:gd name="connsiteY0" fmla="*/ 0 h 44687"/>
                  <a:gd name="connsiteX1" fmla="*/ 0 w 44729"/>
                  <a:gd name="connsiteY1" fmla="*/ 22344 h 44687"/>
                  <a:gd name="connsiteX2" fmla="*/ 22365 w 44729"/>
                  <a:gd name="connsiteY2" fmla="*/ 44688 h 44687"/>
                  <a:gd name="connsiteX3" fmla="*/ 44730 w 44729"/>
                  <a:gd name="connsiteY3" fmla="*/ 22344 h 44687"/>
                  <a:gd name="connsiteX4" fmla="*/ 44730 w 44729"/>
                  <a:gd name="connsiteY4" fmla="*/ 22344 h 44687"/>
                  <a:gd name="connsiteX5" fmla="*/ 22365 w 44729"/>
                  <a:gd name="connsiteY5" fmla="*/ 0 h 44687"/>
                  <a:gd name="connsiteX6" fmla="*/ 22365 w 44729"/>
                  <a:gd name="connsiteY6" fmla="*/ 31920 h 44687"/>
                  <a:gd name="connsiteX7" fmla="*/ 12780 w 44729"/>
                  <a:gd name="connsiteY7" fmla="*/ 22344 h 44687"/>
                  <a:gd name="connsiteX8" fmla="*/ 22365 w 44729"/>
                  <a:gd name="connsiteY8" fmla="*/ 12768 h 44687"/>
                  <a:gd name="connsiteX9" fmla="*/ 31950 w 44729"/>
                  <a:gd name="connsiteY9" fmla="*/ 22344 h 44687"/>
                  <a:gd name="connsiteX10" fmla="*/ 31950 w 44729"/>
                  <a:gd name="connsiteY10" fmla="*/ 22344 h 44687"/>
                  <a:gd name="connsiteX11" fmla="*/ 22365 w 44729"/>
                  <a:gd name="connsiteY11" fmla="*/ 31920 h 44687"/>
                  <a:gd name="connsiteX12" fmla="*/ 22365 w 44729"/>
                  <a:gd name="connsiteY12" fmla="*/ 31920 h 4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29" h="44687">
                    <a:moveTo>
                      <a:pt x="22365" y="0"/>
                    </a:moveTo>
                    <a:cubicBezTo>
                      <a:pt x="10224" y="0"/>
                      <a:pt x="0" y="10214"/>
                      <a:pt x="0" y="22344"/>
                    </a:cubicBezTo>
                    <a:cubicBezTo>
                      <a:pt x="0" y="34473"/>
                      <a:pt x="10224" y="44688"/>
                      <a:pt x="22365" y="44688"/>
                    </a:cubicBezTo>
                    <a:cubicBezTo>
                      <a:pt x="34505" y="44688"/>
                      <a:pt x="44730" y="34473"/>
                      <a:pt x="44730" y="22344"/>
                    </a:cubicBezTo>
                    <a:lnTo>
                      <a:pt x="44730" y="22344"/>
                    </a:lnTo>
                    <a:cubicBezTo>
                      <a:pt x="44730" y="10214"/>
                      <a:pt x="34505" y="0"/>
                      <a:pt x="22365" y="0"/>
                    </a:cubicBezTo>
                    <a:close/>
                    <a:moveTo>
                      <a:pt x="22365" y="31920"/>
                    </a:moveTo>
                    <a:cubicBezTo>
                      <a:pt x="17253" y="31920"/>
                      <a:pt x="12780" y="27451"/>
                      <a:pt x="12780" y="22344"/>
                    </a:cubicBezTo>
                    <a:cubicBezTo>
                      <a:pt x="12780" y="17236"/>
                      <a:pt x="17253" y="12768"/>
                      <a:pt x="22365" y="12768"/>
                    </a:cubicBezTo>
                    <a:cubicBezTo>
                      <a:pt x="27477" y="12768"/>
                      <a:pt x="31950" y="17236"/>
                      <a:pt x="31950" y="22344"/>
                    </a:cubicBezTo>
                    <a:lnTo>
                      <a:pt x="31950" y="22344"/>
                    </a:lnTo>
                    <a:cubicBezTo>
                      <a:pt x="31950" y="28089"/>
                      <a:pt x="27477" y="31920"/>
                      <a:pt x="22365" y="31920"/>
                    </a:cubicBezTo>
                    <a:lnTo>
                      <a:pt x="22365" y="31920"/>
                    </a:lnTo>
                    <a:close/>
                  </a:path>
                </a:pathLst>
              </a:custGeom>
              <a:grpFill/>
              <a:ln w="6390" cap="flat">
                <a:solidFill>
                  <a:schemeClr val="accent1"/>
                </a:solidFill>
                <a:prstDash val="solid"/>
                <a:miter/>
              </a:ln>
            </p:spPr>
            <p:txBody>
              <a:bodyPr rtlCol="0" anchor="ctr"/>
              <a:lstStyle/>
              <a:p>
                <a:endParaRPr lang="en-US"/>
              </a:p>
            </p:txBody>
          </p:sp>
          <p:sp>
            <p:nvSpPr>
              <p:cNvPr id="45" name="Graphic 4">
                <a:extLst>
                  <a:ext uri="{FF2B5EF4-FFF2-40B4-BE49-F238E27FC236}">
                    <a16:creationId xmlns:a16="http://schemas.microsoft.com/office/drawing/2014/main" id="{E5D866FF-EC69-DC7E-956F-8382D4E07D09}"/>
                  </a:ext>
                </a:extLst>
              </p:cNvPr>
              <p:cNvSpPr/>
              <p:nvPr/>
            </p:nvSpPr>
            <p:spPr>
              <a:xfrm>
                <a:off x="3719582" y="4856457"/>
                <a:ext cx="137838" cy="172367"/>
              </a:xfrm>
              <a:custGeom>
                <a:avLst/>
                <a:gdLst>
                  <a:gd name="connsiteX0" fmla="*/ 69012 w 137838"/>
                  <a:gd name="connsiteY0" fmla="*/ 0 h 172367"/>
                  <a:gd name="connsiteX1" fmla="*/ 0 w 137838"/>
                  <a:gd name="connsiteY1" fmla="*/ 58733 h 172367"/>
                  <a:gd name="connsiteX2" fmla="*/ 0 w 137838"/>
                  <a:gd name="connsiteY2" fmla="*/ 61925 h 172367"/>
                  <a:gd name="connsiteX3" fmla="*/ 5751 w 137838"/>
                  <a:gd name="connsiteY3" fmla="*/ 68309 h 172367"/>
                  <a:gd name="connsiteX4" fmla="*/ 37701 w 137838"/>
                  <a:gd name="connsiteY4" fmla="*/ 70862 h 172367"/>
                  <a:gd name="connsiteX5" fmla="*/ 44091 w 137838"/>
                  <a:gd name="connsiteY5" fmla="*/ 65755 h 172367"/>
                  <a:gd name="connsiteX6" fmla="*/ 74762 w 137838"/>
                  <a:gd name="connsiteY6" fmla="*/ 46603 h 172367"/>
                  <a:gd name="connsiteX7" fmla="*/ 94571 w 137838"/>
                  <a:gd name="connsiteY7" fmla="*/ 70224 h 172367"/>
                  <a:gd name="connsiteX8" fmla="*/ 69012 w 137838"/>
                  <a:gd name="connsiteY8" fmla="*/ 95760 h 172367"/>
                  <a:gd name="connsiteX9" fmla="*/ 53037 w 137838"/>
                  <a:gd name="connsiteY9" fmla="*/ 95760 h 172367"/>
                  <a:gd name="connsiteX10" fmla="*/ 48564 w 137838"/>
                  <a:gd name="connsiteY10" fmla="*/ 97675 h 172367"/>
                  <a:gd name="connsiteX11" fmla="*/ 46647 w 137838"/>
                  <a:gd name="connsiteY11" fmla="*/ 102144 h 172367"/>
                  <a:gd name="connsiteX12" fmla="*/ 46647 w 137838"/>
                  <a:gd name="connsiteY12" fmla="*/ 165984 h 172367"/>
                  <a:gd name="connsiteX13" fmla="*/ 53037 w 137838"/>
                  <a:gd name="connsiteY13" fmla="*/ 172368 h 172367"/>
                  <a:gd name="connsiteX14" fmla="*/ 84986 w 137838"/>
                  <a:gd name="connsiteY14" fmla="*/ 172368 h 172367"/>
                  <a:gd name="connsiteX15" fmla="*/ 91376 w 137838"/>
                  <a:gd name="connsiteY15" fmla="*/ 165984 h 172367"/>
                  <a:gd name="connsiteX16" fmla="*/ 91376 w 137838"/>
                  <a:gd name="connsiteY16" fmla="*/ 136617 h 172367"/>
                  <a:gd name="connsiteX17" fmla="*/ 133550 w 137838"/>
                  <a:gd name="connsiteY17" fmla="*/ 46603 h 172367"/>
                  <a:gd name="connsiteX18" fmla="*/ 69012 w 137838"/>
                  <a:gd name="connsiteY18" fmla="*/ 0 h 172367"/>
                  <a:gd name="connsiteX19" fmla="*/ 69012 w 137838"/>
                  <a:gd name="connsiteY19" fmla="*/ 0 h 172367"/>
                  <a:gd name="connsiteX20" fmla="*/ 83069 w 137838"/>
                  <a:gd name="connsiteY20" fmla="*/ 125126 h 172367"/>
                  <a:gd name="connsiteX21" fmla="*/ 77957 w 137838"/>
                  <a:gd name="connsiteY21" fmla="*/ 131510 h 172367"/>
                  <a:gd name="connsiteX22" fmla="*/ 77957 w 137838"/>
                  <a:gd name="connsiteY22" fmla="*/ 158961 h 172367"/>
                  <a:gd name="connsiteX23" fmla="*/ 58788 w 137838"/>
                  <a:gd name="connsiteY23" fmla="*/ 158961 h 172367"/>
                  <a:gd name="connsiteX24" fmla="*/ 58788 w 137838"/>
                  <a:gd name="connsiteY24" fmla="*/ 107889 h 172367"/>
                  <a:gd name="connsiteX25" fmla="*/ 68372 w 137838"/>
                  <a:gd name="connsiteY25" fmla="*/ 107889 h 172367"/>
                  <a:gd name="connsiteX26" fmla="*/ 106712 w 137838"/>
                  <a:gd name="connsiteY26" fmla="*/ 69586 h 172367"/>
                  <a:gd name="connsiteX27" fmla="*/ 67734 w 137838"/>
                  <a:gd name="connsiteY27" fmla="*/ 31920 h 172367"/>
                  <a:gd name="connsiteX28" fmla="*/ 32589 w 137838"/>
                  <a:gd name="connsiteY28" fmla="*/ 57456 h 172367"/>
                  <a:gd name="connsiteX29" fmla="*/ 13419 w 137838"/>
                  <a:gd name="connsiteY29" fmla="*/ 56179 h 172367"/>
                  <a:gd name="connsiteX30" fmla="*/ 83069 w 137838"/>
                  <a:gd name="connsiteY30" fmla="*/ 13407 h 172367"/>
                  <a:gd name="connsiteX31" fmla="*/ 125882 w 137838"/>
                  <a:gd name="connsiteY31" fmla="*/ 82992 h 172367"/>
                  <a:gd name="connsiteX32" fmla="*/ 83069 w 137838"/>
                  <a:gd name="connsiteY32" fmla="*/ 125126 h 172367"/>
                  <a:gd name="connsiteX33" fmla="*/ 83069 w 137838"/>
                  <a:gd name="connsiteY33" fmla="*/ 125126 h 17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7838" h="172367">
                    <a:moveTo>
                      <a:pt x="69012" y="0"/>
                    </a:moveTo>
                    <a:cubicBezTo>
                      <a:pt x="34506" y="0"/>
                      <a:pt x="5112" y="24898"/>
                      <a:pt x="0" y="58733"/>
                    </a:cubicBezTo>
                    <a:cubicBezTo>
                      <a:pt x="0" y="60010"/>
                      <a:pt x="0" y="61925"/>
                      <a:pt x="0" y="61925"/>
                    </a:cubicBezTo>
                    <a:cubicBezTo>
                      <a:pt x="0" y="65117"/>
                      <a:pt x="2556" y="68309"/>
                      <a:pt x="5751" y="68309"/>
                    </a:cubicBezTo>
                    <a:lnTo>
                      <a:pt x="37701" y="70862"/>
                    </a:lnTo>
                    <a:cubicBezTo>
                      <a:pt x="40896" y="70862"/>
                      <a:pt x="43452" y="68947"/>
                      <a:pt x="44091" y="65755"/>
                    </a:cubicBezTo>
                    <a:cubicBezTo>
                      <a:pt x="47286" y="51710"/>
                      <a:pt x="60704" y="43411"/>
                      <a:pt x="74762" y="46603"/>
                    </a:cubicBezTo>
                    <a:cubicBezTo>
                      <a:pt x="86264" y="49157"/>
                      <a:pt x="93932" y="58733"/>
                      <a:pt x="94571" y="70224"/>
                    </a:cubicBezTo>
                    <a:cubicBezTo>
                      <a:pt x="94571" y="84269"/>
                      <a:pt x="83069" y="95760"/>
                      <a:pt x="69012" y="95760"/>
                    </a:cubicBezTo>
                    <a:lnTo>
                      <a:pt x="53037" y="95760"/>
                    </a:lnTo>
                    <a:cubicBezTo>
                      <a:pt x="51119" y="95760"/>
                      <a:pt x="49842" y="96398"/>
                      <a:pt x="48564" y="97675"/>
                    </a:cubicBezTo>
                    <a:cubicBezTo>
                      <a:pt x="47286" y="98952"/>
                      <a:pt x="46647" y="100229"/>
                      <a:pt x="46647" y="102144"/>
                    </a:cubicBezTo>
                    <a:lnTo>
                      <a:pt x="46647" y="165984"/>
                    </a:lnTo>
                    <a:cubicBezTo>
                      <a:pt x="46647" y="169814"/>
                      <a:pt x="49203" y="172368"/>
                      <a:pt x="53037" y="172368"/>
                    </a:cubicBezTo>
                    <a:lnTo>
                      <a:pt x="84986" y="172368"/>
                    </a:lnTo>
                    <a:cubicBezTo>
                      <a:pt x="88820" y="172368"/>
                      <a:pt x="91376" y="169814"/>
                      <a:pt x="91376" y="165984"/>
                    </a:cubicBezTo>
                    <a:lnTo>
                      <a:pt x="91376" y="136617"/>
                    </a:lnTo>
                    <a:cubicBezTo>
                      <a:pt x="127799" y="123211"/>
                      <a:pt x="146969" y="82992"/>
                      <a:pt x="133550" y="46603"/>
                    </a:cubicBezTo>
                    <a:cubicBezTo>
                      <a:pt x="123965" y="18514"/>
                      <a:pt x="98405" y="639"/>
                      <a:pt x="69012" y="0"/>
                    </a:cubicBezTo>
                    <a:lnTo>
                      <a:pt x="69012" y="0"/>
                    </a:lnTo>
                    <a:close/>
                    <a:moveTo>
                      <a:pt x="83069" y="125126"/>
                    </a:moveTo>
                    <a:cubicBezTo>
                      <a:pt x="79874" y="125765"/>
                      <a:pt x="77957" y="128318"/>
                      <a:pt x="77957" y="131510"/>
                    </a:cubicBezTo>
                    <a:lnTo>
                      <a:pt x="77957" y="158961"/>
                    </a:lnTo>
                    <a:lnTo>
                      <a:pt x="58788" y="158961"/>
                    </a:lnTo>
                    <a:lnTo>
                      <a:pt x="58788" y="107889"/>
                    </a:lnTo>
                    <a:lnTo>
                      <a:pt x="68372" y="107889"/>
                    </a:lnTo>
                    <a:cubicBezTo>
                      <a:pt x="89459" y="107251"/>
                      <a:pt x="106073" y="90653"/>
                      <a:pt x="106712" y="69586"/>
                    </a:cubicBezTo>
                    <a:cubicBezTo>
                      <a:pt x="106073" y="48519"/>
                      <a:pt x="88820" y="31282"/>
                      <a:pt x="67734" y="31920"/>
                    </a:cubicBezTo>
                    <a:cubicBezTo>
                      <a:pt x="51759" y="31920"/>
                      <a:pt x="37701" y="42135"/>
                      <a:pt x="32589" y="57456"/>
                    </a:cubicBezTo>
                    <a:lnTo>
                      <a:pt x="13419" y="56179"/>
                    </a:lnTo>
                    <a:cubicBezTo>
                      <a:pt x="21087" y="25536"/>
                      <a:pt x="51759" y="6384"/>
                      <a:pt x="83069" y="13407"/>
                    </a:cubicBezTo>
                    <a:cubicBezTo>
                      <a:pt x="113741" y="21067"/>
                      <a:pt x="132911" y="51710"/>
                      <a:pt x="125882" y="82992"/>
                    </a:cubicBezTo>
                    <a:cubicBezTo>
                      <a:pt x="120770" y="103421"/>
                      <a:pt x="104156" y="120019"/>
                      <a:pt x="83069" y="125126"/>
                    </a:cubicBezTo>
                    <a:lnTo>
                      <a:pt x="83069" y="125126"/>
                    </a:lnTo>
                    <a:close/>
                  </a:path>
                </a:pathLst>
              </a:custGeom>
              <a:grpFill/>
              <a:ln w="6390" cap="flat">
                <a:solidFill>
                  <a:schemeClr val="accent1"/>
                </a:solidFill>
                <a:prstDash val="solid"/>
                <a:miter/>
              </a:ln>
            </p:spPr>
            <p:txBody>
              <a:bodyPr rtlCol="0" anchor="ctr"/>
              <a:lstStyle/>
              <a:p>
                <a:endParaRPr lang="en-US"/>
              </a:p>
            </p:txBody>
          </p:sp>
        </p:grpSp>
        <p:grpSp>
          <p:nvGrpSpPr>
            <p:cNvPr id="7" name="Group 6">
              <a:extLst>
                <a:ext uri="{FF2B5EF4-FFF2-40B4-BE49-F238E27FC236}">
                  <a16:creationId xmlns:a16="http://schemas.microsoft.com/office/drawing/2014/main" id="{49D16BC6-9DE0-5CB9-F46B-CC4F39873283}"/>
                </a:ext>
              </a:extLst>
            </p:cNvPr>
            <p:cNvGrpSpPr/>
            <p:nvPr/>
          </p:nvGrpSpPr>
          <p:grpSpPr>
            <a:xfrm>
              <a:off x="1579035" y="2392395"/>
              <a:ext cx="3383490" cy="3227355"/>
              <a:chOff x="3259203" y="1561092"/>
              <a:chExt cx="2182792" cy="2180087"/>
            </a:xfrm>
            <a:solidFill>
              <a:srgbClr val="0F929F"/>
            </a:solidFill>
          </p:grpSpPr>
          <p:sp>
            <p:nvSpPr>
              <p:cNvPr id="14" name="Freeform 5">
                <a:extLst>
                  <a:ext uri="{FF2B5EF4-FFF2-40B4-BE49-F238E27FC236}">
                    <a16:creationId xmlns:a16="http://schemas.microsoft.com/office/drawing/2014/main" id="{3C415019-26D6-FA1F-9C41-587DC052553E}"/>
                  </a:ext>
                </a:extLst>
              </p:cNvPr>
              <p:cNvSpPr>
                <a:spLocks noEditPoints="1"/>
              </p:cNvSpPr>
              <p:nvPr/>
            </p:nvSpPr>
            <p:spPr bwMode="auto">
              <a:xfrm>
                <a:off x="3602715" y="1569207"/>
                <a:ext cx="1506586" cy="1847394"/>
              </a:xfrm>
              <a:custGeom>
                <a:avLst/>
                <a:gdLst>
                  <a:gd name="T0" fmla="*/ 1114 w 1114"/>
                  <a:gd name="T1" fmla="*/ 1366 h 1366"/>
                  <a:gd name="T2" fmla="*/ 0 w 1114"/>
                  <a:gd name="T3" fmla="*/ 1366 h 1366"/>
                  <a:gd name="T4" fmla="*/ 0 w 1114"/>
                  <a:gd name="T5" fmla="*/ 1364 h 1366"/>
                  <a:gd name="T6" fmla="*/ 556 w 1114"/>
                  <a:gd name="T7" fmla="*/ 0 h 1366"/>
                  <a:gd name="T8" fmla="*/ 558 w 1114"/>
                  <a:gd name="T9" fmla="*/ 4 h 1366"/>
                  <a:gd name="T10" fmla="*/ 1114 w 1114"/>
                  <a:gd name="T11" fmla="*/ 1366 h 1366"/>
                  <a:gd name="T12" fmla="*/ 4 w 1114"/>
                  <a:gd name="T13" fmla="*/ 1364 h 1366"/>
                  <a:gd name="T14" fmla="*/ 1110 w 1114"/>
                  <a:gd name="T15" fmla="*/ 1364 h 1366"/>
                  <a:gd name="T16" fmla="*/ 556 w 1114"/>
                  <a:gd name="T17" fmla="*/ 8 h 1366"/>
                  <a:gd name="T18" fmla="*/ 4 w 1114"/>
                  <a:gd name="T19" fmla="*/ 1364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4" h="1366">
                    <a:moveTo>
                      <a:pt x="1114" y="1366"/>
                    </a:moveTo>
                    <a:lnTo>
                      <a:pt x="0" y="1366"/>
                    </a:lnTo>
                    <a:lnTo>
                      <a:pt x="0" y="1364"/>
                    </a:lnTo>
                    <a:lnTo>
                      <a:pt x="556" y="0"/>
                    </a:lnTo>
                    <a:lnTo>
                      <a:pt x="558" y="4"/>
                    </a:lnTo>
                    <a:lnTo>
                      <a:pt x="1114" y="1366"/>
                    </a:lnTo>
                    <a:close/>
                    <a:moveTo>
                      <a:pt x="4" y="1364"/>
                    </a:moveTo>
                    <a:lnTo>
                      <a:pt x="1110" y="1364"/>
                    </a:lnTo>
                    <a:lnTo>
                      <a:pt x="556" y="8"/>
                    </a:lnTo>
                    <a:lnTo>
                      <a:pt x="4" y="1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5" name="Freeform 6">
                <a:extLst>
                  <a:ext uri="{FF2B5EF4-FFF2-40B4-BE49-F238E27FC236}">
                    <a16:creationId xmlns:a16="http://schemas.microsoft.com/office/drawing/2014/main" id="{9CA53442-1FCF-3A23-B0BF-7F356FC04742}"/>
                  </a:ext>
                </a:extLst>
              </p:cNvPr>
              <p:cNvSpPr>
                <a:spLocks noEditPoints="1"/>
              </p:cNvSpPr>
              <p:nvPr/>
            </p:nvSpPr>
            <p:spPr bwMode="auto">
              <a:xfrm>
                <a:off x="3602715" y="1893785"/>
                <a:ext cx="1509291" cy="1847394"/>
              </a:xfrm>
              <a:custGeom>
                <a:avLst/>
                <a:gdLst>
                  <a:gd name="T0" fmla="*/ 558 w 1116"/>
                  <a:gd name="T1" fmla="*/ 1366 h 1366"/>
                  <a:gd name="T2" fmla="*/ 556 w 1116"/>
                  <a:gd name="T3" fmla="*/ 1362 h 1366"/>
                  <a:gd name="T4" fmla="*/ 0 w 1116"/>
                  <a:gd name="T5" fmla="*/ 0 h 1366"/>
                  <a:gd name="T6" fmla="*/ 1116 w 1116"/>
                  <a:gd name="T7" fmla="*/ 0 h 1366"/>
                  <a:gd name="T8" fmla="*/ 1116 w 1116"/>
                  <a:gd name="T9" fmla="*/ 2 h 1366"/>
                  <a:gd name="T10" fmla="*/ 558 w 1116"/>
                  <a:gd name="T11" fmla="*/ 1366 h 1366"/>
                  <a:gd name="T12" fmla="*/ 4 w 1116"/>
                  <a:gd name="T13" fmla="*/ 2 h 1366"/>
                  <a:gd name="T14" fmla="*/ 558 w 1116"/>
                  <a:gd name="T15" fmla="*/ 1358 h 1366"/>
                  <a:gd name="T16" fmla="*/ 1112 w 1116"/>
                  <a:gd name="T17" fmla="*/ 2 h 1366"/>
                  <a:gd name="T18" fmla="*/ 4 w 1116"/>
                  <a:gd name="T19" fmla="*/ 2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6" h="1366">
                    <a:moveTo>
                      <a:pt x="558" y="1366"/>
                    </a:moveTo>
                    <a:lnTo>
                      <a:pt x="556" y="1362"/>
                    </a:lnTo>
                    <a:lnTo>
                      <a:pt x="0" y="0"/>
                    </a:lnTo>
                    <a:lnTo>
                      <a:pt x="1116" y="0"/>
                    </a:lnTo>
                    <a:lnTo>
                      <a:pt x="1116" y="2"/>
                    </a:lnTo>
                    <a:lnTo>
                      <a:pt x="558" y="1366"/>
                    </a:lnTo>
                    <a:close/>
                    <a:moveTo>
                      <a:pt x="4" y="2"/>
                    </a:moveTo>
                    <a:lnTo>
                      <a:pt x="558" y="1358"/>
                    </a:lnTo>
                    <a:lnTo>
                      <a:pt x="1112" y="2"/>
                    </a:lnTo>
                    <a:lnTo>
                      <a:pt x="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6" name="Freeform 7">
                <a:extLst>
                  <a:ext uri="{FF2B5EF4-FFF2-40B4-BE49-F238E27FC236}">
                    <a16:creationId xmlns:a16="http://schemas.microsoft.com/office/drawing/2014/main" id="{0E5D5A09-CCDB-9B30-91BF-01CC0622EBAE}"/>
                  </a:ext>
                </a:extLst>
              </p:cNvPr>
              <p:cNvSpPr>
                <a:spLocks noEditPoints="1"/>
              </p:cNvSpPr>
              <p:nvPr/>
            </p:nvSpPr>
            <p:spPr bwMode="auto">
              <a:xfrm>
                <a:off x="3361986" y="2245412"/>
                <a:ext cx="1996158" cy="841200"/>
              </a:xfrm>
              <a:custGeom>
                <a:avLst/>
                <a:gdLst>
                  <a:gd name="T0" fmla="*/ 1476 w 1476"/>
                  <a:gd name="T1" fmla="*/ 622 h 622"/>
                  <a:gd name="T2" fmla="*/ 0 w 1476"/>
                  <a:gd name="T3" fmla="*/ 622 h 622"/>
                  <a:gd name="T4" fmla="*/ 0 w 1476"/>
                  <a:gd name="T5" fmla="*/ 0 h 622"/>
                  <a:gd name="T6" fmla="*/ 1476 w 1476"/>
                  <a:gd name="T7" fmla="*/ 0 h 622"/>
                  <a:gd name="T8" fmla="*/ 1476 w 1476"/>
                  <a:gd name="T9" fmla="*/ 622 h 622"/>
                  <a:gd name="T10" fmla="*/ 2 w 1476"/>
                  <a:gd name="T11" fmla="*/ 620 h 622"/>
                  <a:gd name="T12" fmla="*/ 1474 w 1476"/>
                  <a:gd name="T13" fmla="*/ 620 h 622"/>
                  <a:gd name="T14" fmla="*/ 1474 w 1476"/>
                  <a:gd name="T15" fmla="*/ 4 h 622"/>
                  <a:gd name="T16" fmla="*/ 2 w 1476"/>
                  <a:gd name="T17" fmla="*/ 4 h 622"/>
                  <a:gd name="T18" fmla="*/ 2 w 1476"/>
                  <a:gd name="T19" fmla="*/ 62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6" h="622">
                    <a:moveTo>
                      <a:pt x="1476" y="622"/>
                    </a:moveTo>
                    <a:lnTo>
                      <a:pt x="0" y="622"/>
                    </a:lnTo>
                    <a:lnTo>
                      <a:pt x="0" y="0"/>
                    </a:lnTo>
                    <a:lnTo>
                      <a:pt x="1476" y="0"/>
                    </a:lnTo>
                    <a:lnTo>
                      <a:pt x="1476" y="622"/>
                    </a:lnTo>
                    <a:close/>
                    <a:moveTo>
                      <a:pt x="2" y="620"/>
                    </a:moveTo>
                    <a:lnTo>
                      <a:pt x="1474" y="620"/>
                    </a:lnTo>
                    <a:lnTo>
                      <a:pt x="1474" y="4"/>
                    </a:lnTo>
                    <a:lnTo>
                      <a:pt x="2" y="4"/>
                    </a:lnTo>
                    <a:lnTo>
                      <a:pt x="2" y="6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7" name="Freeform 8">
                <a:extLst>
                  <a:ext uri="{FF2B5EF4-FFF2-40B4-BE49-F238E27FC236}">
                    <a16:creationId xmlns:a16="http://schemas.microsoft.com/office/drawing/2014/main" id="{9D89AE63-5A8B-6C72-769F-5F3EDB181A5A}"/>
                  </a:ext>
                </a:extLst>
              </p:cNvPr>
              <p:cNvSpPr>
                <a:spLocks noEditPoints="1"/>
              </p:cNvSpPr>
              <p:nvPr/>
            </p:nvSpPr>
            <p:spPr bwMode="auto">
              <a:xfrm>
                <a:off x="3938114" y="1666581"/>
                <a:ext cx="841200" cy="1998863"/>
              </a:xfrm>
              <a:custGeom>
                <a:avLst/>
                <a:gdLst>
                  <a:gd name="T0" fmla="*/ 622 w 622"/>
                  <a:gd name="T1" fmla="*/ 1478 h 1478"/>
                  <a:gd name="T2" fmla="*/ 0 w 622"/>
                  <a:gd name="T3" fmla="*/ 1478 h 1478"/>
                  <a:gd name="T4" fmla="*/ 0 w 622"/>
                  <a:gd name="T5" fmla="*/ 0 h 1478"/>
                  <a:gd name="T6" fmla="*/ 622 w 622"/>
                  <a:gd name="T7" fmla="*/ 0 h 1478"/>
                  <a:gd name="T8" fmla="*/ 622 w 622"/>
                  <a:gd name="T9" fmla="*/ 1478 h 1478"/>
                  <a:gd name="T10" fmla="*/ 4 w 622"/>
                  <a:gd name="T11" fmla="*/ 1476 h 1478"/>
                  <a:gd name="T12" fmla="*/ 620 w 622"/>
                  <a:gd name="T13" fmla="*/ 1476 h 1478"/>
                  <a:gd name="T14" fmla="*/ 620 w 622"/>
                  <a:gd name="T15" fmla="*/ 4 h 1478"/>
                  <a:gd name="T16" fmla="*/ 4 w 622"/>
                  <a:gd name="T17" fmla="*/ 4 h 1478"/>
                  <a:gd name="T18" fmla="*/ 4 w 622"/>
                  <a:gd name="T19" fmla="*/ 1476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1478">
                    <a:moveTo>
                      <a:pt x="622" y="1478"/>
                    </a:moveTo>
                    <a:lnTo>
                      <a:pt x="0" y="1478"/>
                    </a:lnTo>
                    <a:lnTo>
                      <a:pt x="0" y="0"/>
                    </a:lnTo>
                    <a:lnTo>
                      <a:pt x="622" y="0"/>
                    </a:lnTo>
                    <a:lnTo>
                      <a:pt x="622" y="1478"/>
                    </a:lnTo>
                    <a:close/>
                    <a:moveTo>
                      <a:pt x="4" y="1476"/>
                    </a:moveTo>
                    <a:lnTo>
                      <a:pt x="620" y="1476"/>
                    </a:lnTo>
                    <a:lnTo>
                      <a:pt x="620" y="4"/>
                    </a:lnTo>
                    <a:lnTo>
                      <a:pt x="4" y="4"/>
                    </a:lnTo>
                    <a:lnTo>
                      <a:pt x="4" y="1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8" name="Freeform 9">
                <a:extLst>
                  <a:ext uri="{FF2B5EF4-FFF2-40B4-BE49-F238E27FC236}">
                    <a16:creationId xmlns:a16="http://schemas.microsoft.com/office/drawing/2014/main" id="{899433B0-E33B-7E49-B23A-A47AF1F8BE6B}"/>
                  </a:ext>
                </a:extLst>
              </p:cNvPr>
              <p:cNvSpPr>
                <a:spLocks/>
              </p:cNvSpPr>
              <p:nvPr/>
            </p:nvSpPr>
            <p:spPr bwMode="auto">
              <a:xfrm>
                <a:off x="3361986" y="2245412"/>
                <a:ext cx="1996158" cy="841200"/>
              </a:xfrm>
              <a:custGeom>
                <a:avLst/>
                <a:gdLst>
                  <a:gd name="T0" fmla="*/ 1474 w 1476"/>
                  <a:gd name="T1" fmla="*/ 622 h 622"/>
                  <a:gd name="T2" fmla="*/ 0 w 1476"/>
                  <a:gd name="T3" fmla="*/ 2 h 622"/>
                  <a:gd name="T4" fmla="*/ 0 w 1476"/>
                  <a:gd name="T5" fmla="*/ 0 h 622"/>
                  <a:gd name="T6" fmla="*/ 1476 w 1476"/>
                  <a:gd name="T7" fmla="*/ 620 h 622"/>
                  <a:gd name="T8" fmla="*/ 1474 w 1476"/>
                  <a:gd name="T9" fmla="*/ 622 h 622"/>
                </a:gdLst>
                <a:ahLst/>
                <a:cxnLst>
                  <a:cxn ang="0">
                    <a:pos x="T0" y="T1"/>
                  </a:cxn>
                  <a:cxn ang="0">
                    <a:pos x="T2" y="T3"/>
                  </a:cxn>
                  <a:cxn ang="0">
                    <a:pos x="T4" y="T5"/>
                  </a:cxn>
                  <a:cxn ang="0">
                    <a:pos x="T6" y="T7"/>
                  </a:cxn>
                  <a:cxn ang="0">
                    <a:pos x="T8" y="T9"/>
                  </a:cxn>
                </a:cxnLst>
                <a:rect l="0" t="0" r="r" b="b"/>
                <a:pathLst>
                  <a:path w="1476" h="622">
                    <a:moveTo>
                      <a:pt x="1474" y="622"/>
                    </a:moveTo>
                    <a:lnTo>
                      <a:pt x="0" y="2"/>
                    </a:lnTo>
                    <a:lnTo>
                      <a:pt x="0" y="0"/>
                    </a:lnTo>
                    <a:lnTo>
                      <a:pt x="1476" y="620"/>
                    </a:lnTo>
                    <a:lnTo>
                      <a:pt x="1474" y="6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9" name="Freeform 10">
                <a:extLst>
                  <a:ext uri="{FF2B5EF4-FFF2-40B4-BE49-F238E27FC236}">
                    <a16:creationId xmlns:a16="http://schemas.microsoft.com/office/drawing/2014/main" id="{E2729D83-D0CD-2EC3-F591-69BD7D50E22D}"/>
                  </a:ext>
                </a:extLst>
              </p:cNvPr>
              <p:cNvSpPr>
                <a:spLocks/>
              </p:cNvSpPr>
              <p:nvPr/>
            </p:nvSpPr>
            <p:spPr bwMode="auto">
              <a:xfrm>
                <a:off x="3616240" y="1893785"/>
                <a:ext cx="1817641" cy="770875"/>
              </a:xfrm>
              <a:custGeom>
                <a:avLst/>
                <a:gdLst>
                  <a:gd name="T0" fmla="*/ 1342 w 1344"/>
                  <a:gd name="T1" fmla="*/ 570 h 570"/>
                  <a:gd name="T2" fmla="*/ 0 w 1344"/>
                  <a:gd name="T3" fmla="*/ 2 h 570"/>
                  <a:gd name="T4" fmla="*/ 0 w 1344"/>
                  <a:gd name="T5" fmla="*/ 0 h 570"/>
                  <a:gd name="T6" fmla="*/ 1344 w 1344"/>
                  <a:gd name="T7" fmla="*/ 568 h 570"/>
                  <a:gd name="T8" fmla="*/ 1342 w 1344"/>
                  <a:gd name="T9" fmla="*/ 570 h 570"/>
                </a:gdLst>
                <a:ahLst/>
                <a:cxnLst>
                  <a:cxn ang="0">
                    <a:pos x="T0" y="T1"/>
                  </a:cxn>
                  <a:cxn ang="0">
                    <a:pos x="T2" y="T3"/>
                  </a:cxn>
                  <a:cxn ang="0">
                    <a:pos x="T4" y="T5"/>
                  </a:cxn>
                  <a:cxn ang="0">
                    <a:pos x="T6" y="T7"/>
                  </a:cxn>
                  <a:cxn ang="0">
                    <a:pos x="T8" y="T9"/>
                  </a:cxn>
                </a:cxnLst>
                <a:rect l="0" t="0" r="r" b="b"/>
                <a:pathLst>
                  <a:path w="1344" h="570">
                    <a:moveTo>
                      <a:pt x="1342" y="570"/>
                    </a:moveTo>
                    <a:lnTo>
                      <a:pt x="0" y="2"/>
                    </a:lnTo>
                    <a:lnTo>
                      <a:pt x="0" y="0"/>
                    </a:lnTo>
                    <a:lnTo>
                      <a:pt x="1344" y="568"/>
                    </a:lnTo>
                    <a:lnTo>
                      <a:pt x="1342" y="5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0" name="Freeform 11">
                <a:extLst>
                  <a:ext uri="{FF2B5EF4-FFF2-40B4-BE49-F238E27FC236}">
                    <a16:creationId xmlns:a16="http://schemas.microsoft.com/office/drawing/2014/main" id="{6599E5DF-A8FD-00CD-31C0-7ADC19E7F537}"/>
                  </a:ext>
                </a:extLst>
              </p:cNvPr>
              <p:cNvSpPr>
                <a:spLocks/>
              </p:cNvSpPr>
              <p:nvPr/>
            </p:nvSpPr>
            <p:spPr bwMode="auto">
              <a:xfrm>
                <a:off x="3267318" y="2643021"/>
                <a:ext cx="1841983" cy="773579"/>
              </a:xfrm>
              <a:custGeom>
                <a:avLst/>
                <a:gdLst>
                  <a:gd name="T0" fmla="*/ 1360 w 1362"/>
                  <a:gd name="T1" fmla="*/ 572 h 572"/>
                  <a:gd name="T2" fmla="*/ 0 w 1362"/>
                  <a:gd name="T3" fmla="*/ 2 h 572"/>
                  <a:gd name="T4" fmla="*/ 2 w 1362"/>
                  <a:gd name="T5" fmla="*/ 0 h 572"/>
                  <a:gd name="T6" fmla="*/ 1362 w 1362"/>
                  <a:gd name="T7" fmla="*/ 570 h 572"/>
                  <a:gd name="T8" fmla="*/ 1360 w 1362"/>
                  <a:gd name="T9" fmla="*/ 572 h 572"/>
                </a:gdLst>
                <a:ahLst/>
                <a:cxnLst>
                  <a:cxn ang="0">
                    <a:pos x="T0" y="T1"/>
                  </a:cxn>
                  <a:cxn ang="0">
                    <a:pos x="T2" y="T3"/>
                  </a:cxn>
                  <a:cxn ang="0">
                    <a:pos x="T4" y="T5"/>
                  </a:cxn>
                  <a:cxn ang="0">
                    <a:pos x="T6" y="T7"/>
                  </a:cxn>
                  <a:cxn ang="0">
                    <a:pos x="T8" y="T9"/>
                  </a:cxn>
                </a:cxnLst>
                <a:rect l="0" t="0" r="r" b="b"/>
                <a:pathLst>
                  <a:path w="1362" h="572">
                    <a:moveTo>
                      <a:pt x="1360" y="572"/>
                    </a:moveTo>
                    <a:lnTo>
                      <a:pt x="0" y="2"/>
                    </a:lnTo>
                    <a:lnTo>
                      <a:pt x="2" y="0"/>
                    </a:lnTo>
                    <a:lnTo>
                      <a:pt x="1362" y="570"/>
                    </a:lnTo>
                    <a:lnTo>
                      <a:pt x="1360"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1" name="Freeform 12">
                <a:extLst>
                  <a:ext uri="{FF2B5EF4-FFF2-40B4-BE49-F238E27FC236}">
                    <a16:creationId xmlns:a16="http://schemas.microsoft.com/office/drawing/2014/main" id="{CE90E382-4908-4E7B-E654-085F1EC66C51}"/>
                  </a:ext>
                </a:extLst>
              </p:cNvPr>
              <p:cNvSpPr>
                <a:spLocks/>
              </p:cNvSpPr>
              <p:nvPr/>
            </p:nvSpPr>
            <p:spPr bwMode="auto">
              <a:xfrm>
                <a:off x="3345757" y="2245412"/>
                <a:ext cx="2012388" cy="841200"/>
              </a:xfrm>
              <a:custGeom>
                <a:avLst/>
                <a:gdLst>
                  <a:gd name="T0" fmla="*/ 0 w 1488"/>
                  <a:gd name="T1" fmla="*/ 622 h 622"/>
                  <a:gd name="T2" fmla="*/ 0 w 1488"/>
                  <a:gd name="T3" fmla="*/ 620 h 622"/>
                  <a:gd name="T4" fmla="*/ 1486 w 1488"/>
                  <a:gd name="T5" fmla="*/ 0 h 622"/>
                  <a:gd name="T6" fmla="*/ 1488 w 1488"/>
                  <a:gd name="T7" fmla="*/ 2 h 622"/>
                  <a:gd name="T8" fmla="*/ 0 w 1488"/>
                  <a:gd name="T9" fmla="*/ 622 h 622"/>
                </a:gdLst>
                <a:ahLst/>
                <a:cxnLst>
                  <a:cxn ang="0">
                    <a:pos x="T0" y="T1"/>
                  </a:cxn>
                  <a:cxn ang="0">
                    <a:pos x="T2" y="T3"/>
                  </a:cxn>
                  <a:cxn ang="0">
                    <a:pos x="T4" y="T5"/>
                  </a:cxn>
                  <a:cxn ang="0">
                    <a:pos x="T6" y="T7"/>
                  </a:cxn>
                  <a:cxn ang="0">
                    <a:pos x="T8" y="T9"/>
                  </a:cxn>
                </a:cxnLst>
                <a:rect l="0" t="0" r="r" b="b"/>
                <a:pathLst>
                  <a:path w="1488" h="622">
                    <a:moveTo>
                      <a:pt x="0" y="622"/>
                    </a:moveTo>
                    <a:lnTo>
                      <a:pt x="0" y="620"/>
                    </a:lnTo>
                    <a:lnTo>
                      <a:pt x="1486" y="0"/>
                    </a:lnTo>
                    <a:lnTo>
                      <a:pt x="1488" y="2"/>
                    </a:lnTo>
                    <a:lnTo>
                      <a:pt x="0" y="6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2" name="Freeform 13">
                <a:extLst>
                  <a:ext uri="{FF2B5EF4-FFF2-40B4-BE49-F238E27FC236}">
                    <a16:creationId xmlns:a16="http://schemas.microsoft.com/office/drawing/2014/main" id="{0492541D-86AD-722A-A29D-8ABE567E8A09}"/>
                  </a:ext>
                </a:extLst>
              </p:cNvPr>
              <p:cNvSpPr>
                <a:spLocks/>
              </p:cNvSpPr>
              <p:nvPr/>
            </p:nvSpPr>
            <p:spPr bwMode="auto">
              <a:xfrm>
                <a:off x="3270022" y="1893785"/>
                <a:ext cx="1839280" cy="751940"/>
              </a:xfrm>
              <a:custGeom>
                <a:avLst/>
                <a:gdLst>
                  <a:gd name="T0" fmla="*/ 0 w 1360"/>
                  <a:gd name="T1" fmla="*/ 556 h 556"/>
                  <a:gd name="T2" fmla="*/ 0 w 1360"/>
                  <a:gd name="T3" fmla="*/ 554 h 556"/>
                  <a:gd name="T4" fmla="*/ 1360 w 1360"/>
                  <a:gd name="T5" fmla="*/ 0 h 556"/>
                  <a:gd name="T6" fmla="*/ 1360 w 1360"/>
                  <a:gd name="T7" fmla="*/ 2 h 556"/>
                  <a:gd name="T8" fmla="*/ 0 w 1360"/>
                  <a:gd name="T9" fmla="*/ 556 h 556"/>
                </a:gdLst>
                <a:ahLst/>
                <a:cxnLst>
                  <a:cxn ang="0">
                    <a:pos x="T0" y="T1"/>
                  </a:cxn>
                  <a:cxn ang="0">
                    <a:pos x="T2" y="T3"/>
                  </a:cxn>
                  <a:cxn ang="0">
                    <a:pos x="T4" y="T5"/>
                  </a:cxn>
                  <a:cxn ang="0">
                    <a:pos x="T6" y="T7"/>
                  </a:cxn>
                  <a:cxn ang="0">
                    <a:pos x="T8" y="T9"/>
                  </a:cxn>
                </a:cxnLst>
                <a:rect l="0" t="0" r="r" b="b"/>
                <a:pathLst>
                  <a:path w="1360" h="556">
                    <a:moveTo>
                      <a:pt x="0" y="556"/>
                    </a:moveTo>
                    <a:lnTo>
                      <a:pt x="0" y="554"/>
                    </a:lnTo>
                    <a:lnTo>
                      <a:pt x="1360" y="0"/>
                    </a:lnTo>
                    <a:lnTo>
                      <a:pt x="1360" y="2"/>
                    </a:lnTo>
                    <a:lnTo>
                      <a:pt x="0" y="5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3" name="Freeform 14">
                <a:extLst>
                  <a:ext uri="{FF2B5EF4-FFF2-40B4-BE49-F238E27FC236}">
                    <a16:creationId xmlns:a16="http://schemas.microsoft.com/office/drawing/2014/main" id="{593961C8-8176-55D7-EC4A-5C8F44AE7CF8}"/>
                  </a:ext>
                </a:extLst>
              </p:cNvPr>
              <p:cNvSpPr>
                <a:spLocks/>
              </p:cNvSpPr>
              <p:nvPr/>
            </p:nvSpPr>
            <p:spPr bwMode="auto">
              <a:xfrm>
                <a:off x="3602715" y="2661955"/>
                <a:ext cx="1831165" cy="754645"/>
              </a:xfrm>
              <a:custGeom>
                <a:avLst/>
                <a:gdLst>
                  <a:gd name="T0" fmla="*/ 2 w 1354"/>
                  <a:gd name="T1" fmla="*/ 558 h 558"/>
                  <a:gd name="T2" fmla="*/ 0 w 1354"/>
                  <a:gd name="T3" fmla="*/ 556 h 558"/>
                  <a:gd name="T4" fmla="*/ 1352 w 1354"/>
                  <a:gd name="T5" fmla="*/ 0 h 558"/>
                  <a:gd name="T6" fmla="*/ 1354 w 1354"/>
                  <a:gd name="T7" fmla="*/ 4 h 558"/>
                  <a:gd name="T8" fmla="*/ 2 w 1354"/>
                  <a:gd name="T9" fmla="*/ 558 h 558"/>
                </a:gdLst>
                <a:ahLst/>
                <a:cxnLst>
                  <a:cxn ang="0">
                    <a:pos x="T0" y="T1"/>
                  </a:cxn>
                  <a:cxn ang="0">
                    <a:pos x="T2" y="T3"/>
                  </a:cxn>
                  <a:cxn ang="0">
                    <a:pos x="T4" y="T5"/>
                  </a:cxn>
                  <a:cxn ang="0">
                    <a:pos x="T6" y="T7"/>
                  </a:cxn>
                  <a:cxn ang="0">
                    <a:pos x="T8" y="T9"/>
                  </a:cxn>
                </a:cxnLst>
                <a:rect l="0" t="0" r="r" b="b"/>
                <a:pathLst>
                  <a:path w="1354" h="558">
                    <a:moveTo>
                      <a:pt x="2" y="558"/>
                    </a:moveTo>
                    <a:lnTo>
                      <a:pt x="0" y="556"/>
                    </a:lnTo>
                    <a:lnTo>
                      <a:pt x="1352" y="0"/>
                    </a:lnTo>
                    <a:lnTo>
                      <a:pt x="1354" y="4"/>
                    </a:lnTo>
                    <a:lnTo>
                      <a:pt x="2" y="5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4" name="Freeform 15">
                <a:extLst>
                  <a:ext uri="{FF2B5EF4-FFF2-40B4-BE49-F238E27FC236}">
                    <a16:creationId xmlns:a16="http://schemas.microsoft.com/office/drawing/2014/main" id="{32E028B3-4828-2DB5-7A6D-4DEAF8612170}"/>
                  </a:ext>
                </a:extLst>
              </p:cNvPr>
              <p:cNvSpPr>
                <a:spLocks/>
              </p:cNvSpPr>
              <p:nvPr/>
            </p:nvSpPr>
            <p:spPr bwMode="auto">
              <a:xfrm>
                <a:off x="3938114" y="1669285"/>
                <a:ext cx="841200" cy="1996159"/>
              </a:xfrm>
              <a:custGeom>
                <a:avLst/>
                <a:gdLst>
                  <a:gd name="T0" fmla="*/ 620 w 622"/>
                  <a:gd name="T1" fmla="*/ 1476 h 1476"/>
                  <a:gd name="T2" fmla="*/ 0 w 622"/>
                  <a:gd name="T3" fmla="*/ 0 h 1476"/>
                  <a:gd name="T4" fmla="*/ 4 w 622"/>
                  <a:gd name="T5" fmla="*/ 0 h 1476"/>
                  <a:gd name="T6" fmla="*/ 622 w 622"/>
                  <a:gd name="T7" fmla="*/ 1474 h 1476"/>
                  <a:gd name="T8" fmla="*/ 620 w 622"/>
                  <a:gd name="T9" fmla="*/ 1476 h 1476"/>
                </a:gdLst>
                <a:ahLst/>
                <a:cxnLst>
                  <a:cxn ang="0">
                    <a:pos x="T0" y="T1"/>
                  </a:cxn>
                  <a:cxn ang="0">
                    <a:pos x="T2" y="T3"/>
                  </a:cxn>
                  <a:cxn ang="0">
                    <a:pos x="T4" y="T5"/>
                  </a:cxn>
                  <a:cxn ang="0">
                    <a:pos x="T6" y="T7"/>
                  </a:cxn>
                  <a:cxn ang="0">
                    <a:pos x="T8" y="T9"/>
                  </a:cxn>
                </a:cxnLst>
                <a:rect l="0" t="0" r="r" b="b"/>
                <a:pathLst>
                  <a:path w="622" h="1476">
                    <a:moveTo>
                      <a:pt x="620" y="1476"/>
                    </a:moveTo>
                    <a:lnTo>
                      <a:pt x="0" y="0"/>
                    </a:lnTo>
                    <a:lnTo>
                      <a:pt x="4" y="0"/>
                    </a:lnTo>
                    <a:lnTo>
                      <a:pt x="622" y="1474"/>
                    </a:lnTo>
                    <a:lnTo>
                      <a:pt x="620" y="1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5" name="Freeform 16">
                <a:extLst>
                  <a:ext uri="{FF2B5EF4-FFF2-40B4-BE49-F238E27FC236}">
                    <a16:creationId xmlns:a16="http://schemas.microsoft.com/office/drawing/2014/main" id="{3AF2647B-FDFA-9983-9BBC-88AE7E406772}"/>
                  </a:ext>
                </a:extLst>
              </p:cNvPr>
              <p:cNvSpPr>
                <a:spLocks/>
              </p:cNvSpPr>
              <p:nvPr/>
            </p:nvSpPr>
            <p:spPr bwMode="auto">
              <a:xfrm>
                <a:off x="3938114" y="1669285"/>
                <a:ext cx="841200" cy="1996159"/>
              </a:xfrm>
              <a:custGeom>
                <a:avLst/>
                <a:gdLst>
                  <a:gd name="T0" fmla="*/ 4 w 622"/>
                  <a:gd name="T1" fmla="*/ 1476 h 1476"/>
                  <a:gd name="T2" fmla="*/ 0 w 622"/>
                  <a:gd name="T3" fmla="*/ 1474 h 1476"/>
                  <a:gd name="T4" fmla="*/ 620 w 622"/>
                  <a:gd name="T5" fmla="*/ 0 h 1476"/>
                  <a:gd name="T6" fmla="*/ 622 w 622"/>
                  <a:gd name="T7" fmla="*/ 0 h 1476"/>
                  <a:gd name="T8" fmla="*/ 4 w 622"/>
                  <a:gd name="T9" fmla="*/ 1476 h 1476"/>
                </a:gdLst>
                <a:ahLst/>
                <a:cxnLst>
                  <a:cxn ang="0">
                    <a:pos x="T0" y="T1"/>
                  </a:cxn>
                  <a:cxn ang="0">
                    <a:pos x="T2" y="T3"/>
                  </a:cxn>
                  <a:cxn ang="0">
                    <a:pos x="T4" y="T5"/>
                  </a:cxn>
                  <a:cxn ang="0">
                    <a:pos x="T6" y="T7"/>
                  </a:cxn>
                  <a:cxn ang="0">
                    <a:pos x="T8" y="T9"/>
                  </a:cxn>
                </a:cxnLst>
                <a:rect l="0" t="0" r="r" b="b"/>
                <a:pathLst>
                  <a:path w="622" h="1476">
                    <a:moveTo>
                      <a:pt x="4" y="1476"/>
                    </a:moveTo>
                    <a:lnTo>
                      <a:pt x="0" y="1474"/>
                    </a:lnTo>
                    <a:lnTo>
                      <a:pt x="620" y="0"/>
                    </a:lnTo>
                    <a:lnTo>
                      <a:pt x="622" y="0"/>
                    </a:lnTo>
                    <a:lnTo>
                      <a:pt x="4" y="1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6" name="Freeform 17">
                <a:extLst>
                  <a:ext uri="{FF2B5EF4-FFF2-40B4-BE49-F238E27FC236}">
                    <a16:creationId xmlns:a16="http://schemas.microsoft.com/office/drawing/2014/main" id="{5A12ABE0-D6BE-12DB-E694-2674BF3136BE}"/>
                  </a:ext>
                </a:extLst>
              </p:cNvPr>
              <p:cNvSpPr>
                <a:spLocks/>
              </p:cNvSpPr>
              <p:nvPr/>
            </p:nvSpPr>
            <p:spPr bwMode="auto">
              <a:xfrm>
                <a:off x="3345757" y="2234594"/>
                <a:ext cx="29753" cy="29753"/>
              </a:xfrm>
              <a:custGeom>
                <a:avLst/>
                <a:gdLst>
                  <a:gd name="T0" fmla="*/ 22 w 22"/>
                  <a:gd name="T1" fmla="*/ 10 h 22"/>
                  <a:gd name="T2" fmla="*/ 22 w 22"/>
                  <a:gd name="T3" fmla="*/ 10 h 22"/>
                  <a:gd name="T4" fmla="*/ 20 w 22"/>
                  <a:gd name="T5" fmla="*/ 6 h 22"/>
                  <a:gd name="T6" fmla="*/ 18 w 22"/>
                  <a:gd name="T7" fmla="*/ 2 h 22"/>
                  <a:gd name="T8" fmla="*/ 14 w 22"/>
                  <a:gd name="T9" fmla="*/ 0 h 22"/>
                  <a:gd name="T10" fmla="*/ 10 w 22"/>
                  <a:gd name="T11" fmla="*/ 0 h 22"/>
                  <a:gd name="T12" fmla="*/ 10 w 22"/>
                  <a:gd name="T13" fmla="*/ 0 h 22"/>
                  <a:gd name="T14" fmla="*/ 6 w 22"/>
                  <a:gd name="T15" fmla="*/ 0 h 22"/>
                  <a:gd name="T16" fmla="*/ 2 w 22"/>
                  <a:gd name="T17" fmla="*/ 2 h 22"/>
                  <a:gd name="T18" fmla="*/ 0 w 22"/>
                  <a:gd name="T19" fmla="*/ 6 h 22"/>
                  <a:gd name="T20" fmla="*/ 0 w 22"/>
                  <a:gd name="T21" fmla="*/ 10 h 22"/>
                  <a:gd name="T22" fmla="*/ 0 w 22"/>
                  <a:gd name="T23" fmla="*/ 10 h 22"/>
                  <a:gd name="T24" fmla="*/ 0 w 22"/>
                  <a:gd name="T25" fmla="*/ 16 h 22"/>
                  <a:gd name="T26" fmla="*/ 2 w 22"/>
                  <a:gd name="T27" fmla="*/ 18 h 22"/>
                  <a:gd name="T28" fmla="*/ 6 w 22"/>
                  <a:gd name="T29" fmla="*/ 22 h 22"/>
                  <a:gd name="T30" fmla="*/ 10 w 22"/>
                  <a:gd name="T31" fmla="*/ 22 h 22"/>
                  <a:gd name="T32" fmla="*/ 10 w 22"/>
                  <a:gd name="T33" fmla="*/ 22 h 22"/>
                  <a:gd name="T34" fmla="*/ 14 w 22"/>
                  <a:gd name="T35" fmla="*/ 22 h 22"/>
                  <a:gd name="T36" fmla="*/ 18 w 22"/>
                  <a:gd name="T37" fmla="*/ 18 h 22"/>
                  <a:gd name="T38" fmla="*/ 20 w 22"/>
                  <a:gd name="T39" fmla="*/ 16 h 22"/>
                  <a:gd name="T40" fmla="*/ 22 w 22"/>
                  <a:gd name="T41" fmla="*/ 10 h 22"/>
                  <a:gd name="T42" fmla="*/ 22 w 22"/>
                  <a:gd name="T43"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2">
                    <a:moveTo>
                      <a:pt x="22" y="10"/>
                    </a:moveTo>
                    <a:lnTo>
                      <a:pt x="22" y="10"/>
                    </a:lnTo>
                    <a:lnTo>
                      <a:pt x="20" y="6"/>
                    </a:lnTo>
                    <a:lnTo>
                      <a:pt x="18" y="2"/>
                    </a:lnTo>
                    <a:lnTo>
                      <a:pt x="14" y="0"/>
                    </a:lnTo>
                    <a:lnTo>
                      <a:pt x="10" y="0"/>
                    </a:lnTo>
                    <a:lnTo>
                      <a:pt x="10" y="0"/>
                    </a:lnTo>
                    <a:lnTo>
                      <a:pt x="6" y="0"/>
                    </a:lnTo>
                    <a:lnTo>
                      <a:pt x="2" y="2"/>
                    </a:lnTo>
                    <a:lnTo>
                      <a:pt x="0" y="6"/>
                    </a:lnTo>
                    <a:lnTo>
                      <a:pt x="0" y="10"/>
                    </a:lnTo>
                    <a:lnTo>
                      <a:pt x="0" y="10"/>
                    </a:lnTo>
                    <a:lnTo>
                      <a:pt x="0" y="16"/>
                    </a:lnTo>
                    <a:lnTo>
                      <a:pt x="2" y="18"/>
                    </a:lnTo>
                    <a:lnTo>
                      <a:pt x="6" y="22"/>
                    </a:lnTo>
                    <a:lnTo>
                      <a:pt x="10" y="22"/>
                    </a:lnTo>
                    <a:lnTo>
                      <a:pt x="10" y="22"/>
                    </a:lnTo>
                    <a:lnTo>
                      <a:pt x="14" y="22"/>
                    </a:lnTo>
                    <a:lnTo>
                      <a:pt x="18" y="18"/>
                    </a:lnTo>
                    <a:lnTo>
                      <a:pt x="20" y="16"/>
                    </a:lnTo>
                    <a:lnTo>
                      <a:pt x="22" y="10"/>
                    </a:lnTo>
                    <a:lnTo>
                      <a:pt x="2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7" name="Freeform 18">
                <a:extLst>
                  <a:ext uri="{FF2B5EF4-FFF2-40B4-BE49-F238E27FC236}">
                    <a16:creationId xmlns:a16="http://schemas.microsoft.com/office/drawing/2014/main" id="{7B4311B9-13DA-CE34-47EA-58662E49BFDA}"/>
                  </a:ext>
                </a:extLst>
              </p:cNvPr>
              <p:cNvSpPr>
                <a:spLocks/>
              </p:cNvSpPr>
              <p:nvPr/>
            </p:nvSpPr>
            <p:spPr bwMode="auto">
              <a:xfrm>
                <a:off x="3589192" y="1880261"/>
                <a:ext cx="29753" cy="29753"/>
              </a:xfrm>
              <a:custGeom>
                <a:avLst/>
                <a:gdLst>
                  <a:gd name="T0" fmla="*/ 22 w 22"/>
                  <a:gd name="T1" fmla="*/ 12 h 22"/>
                  <a:gd name="T2" fmla="*/ 22 w 22"/>
                  <a:gd name="T3" fmla="*/ 12 h 22"/>
                  <a:gd name="T4" fmla="*/ 22 w 22"/>
                  <a:gd name="T5" fmla="*/ 6 h 22"/>
                  <a:gd name="T6" fmla="*/ 18 w 22"/>
                  <a:gd name="T7" fmla="*/ 4 h 22"/>
                  <a:gd name="T8" fmla="*/ 16 w 22"/>
                  <a:gd name="T9" fmla="*/ 0 h 22"/>
                  <a:gd name="T10" fmla="*/ 12 w 22"/>
                  <a:gd name="T11" fmla="*/ 0 h 22"/>
                  <a:gd name="T12" fmla="*/ 12 w 22"/>
                  <a:gd name="T13" fmla="*/ 0 h 22"/>
                  <a:gd name="T14" fmla="*/ 6 w 22"/>
                  <a:gd name="T15" fmla="*/ 0 h 22"/>
                  <a:gd name="T16" fmla="*/ 4 w 22"/>
                  <a:gd name="T17" fmla="*/ 4 h 22"/>
                  <a:gd name="T18" fmla="*/ 0 w 22"/>
                  <a:gd name="T19" fmla="*/ 6 h 22"/>
                  <a:gd name="T20" fmla="*/ 0 w 22"/>
                  <a:gd name="T21" fmla="*/ 12 h 22"/>
                  <a:gd name="T22" fmla="*/ 0 w 22"/>
                  <a:gd name="T23" fmla="*/ 12 h 22"/>
                  <a:gd name="T24" fmla="*/ 0 w 22"/>
                  <a:gd name="T25" fmla="*/ 16 h 22"/>
                  <a:gd name="T26" fmla="*/ 4 w 22"/>
                  <a:gd name="T27" fmla="*/ 20 h 22"/>
                  <a:gd name="T28" fmla="*/ 6 w 22"/>
                  <a:gd name="T29" fmla="*/ 22 h 22"/>
                  <a:gd name="T30" fmla="*/ 12 w 22"/>
                  <a:gd name="T31" fmla="*/ 22 h 22"/>
                  <a:gd name="T32" fmla="*/ 12 w 22"/>
                  <a:gd name="T33" fmla="*/ 22 h 22"/>
                  <a:gd name="T34" fmla="*/ 16 w 22"/>
                  <a:gd name="T35" fmla="*/ 22 h 22"/>
                  <a:gd name="T36" fmla="*/ 18 w 22"/>
                  <a:gd name="T37" fmla="*/ 20 h 22"/>
                  <a:gd name="T38" fmla="*/ 22 w 22"/>
                  <a:gd name="T39" fmla="*/ 16 h 22"/>
                  <a:gd name="T40" fmla="*/ 22 w 22"/>
                  <a:gd name="T41" fmla="*/ 12 h 22"/>
                  <a:gd name="T42" fmla="*/ 22 w 22"/>
                  <a:gd name="T43"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2">
                    <a:moveTo>
                      <a:pt x="22" y="12"/>
                    </a:moveTo>
                    <a:lnTo>
                      <a:pt x="22" y="12"/>
                    </a:lnTo>
                    <a:lnTo>
                      <a:pt x="22" y="6"/>
                    </a:lnTo>
                    <a:lnTo>
                      <a:pt x="18" y="4"/>
                    </a:lnTo>
                    <a:lnTo>
                      <a:pt x="16" y="0"/>
                    </a:lnTo>
                    <a:lnTo>
                      <a:pt x="12" y="0"/>
                    </a:lnTo>
                    <a:lnTo>
                      <a:pt x="12" y="0"/>
                    </a:lnTo>
                    <a:lnTo>
                      <a:pt x="6" y="0"/>
                    </a:lnTo>
                    <a:lnTo>
                      <a:pt x="4" y="4"/>
                    </a:lnTo>
                    <a:lnTo>
                      <a:pt x="0" y="6"/>
                    </a:lnTo>
                    <a:lnTo>
                      <a:pt x="0" y="12"/>
                    </a:lnTo>
                    <a:lnTo>
                      <a:pt x="0" y="12"/>
                    </a:lnTo>
                    <a:lnTo>
                      <a:pt x="0" y="16"/>
                    </a:lnTo>
                    <a:lnTo>
                      <a:pt x="4" y="20"/>
                    </a:lnTo>
                    <a:lnTo>
                      <a:pt x="6" y="22"/>
                    </a:lnTo>
                    <a:lnTo>
                      <a:pt x="12" y="22"/>
                    </a:lnTo>
                    <a:lnTo>
                      <a:pt x="12" y="22"/>
                    </a:lnTo>
                    <a:lnTo>
                      <a:pt x="16" y="22"/>
                    </a:lnTo>
                    <a:lnTo>
                      <a:pt x="18" y="20"/>
                    </a:lnTo>
                    <a:lnTo>
                      <a:pt x="22" y="16"/>
                    </a:lnTo>
                    <a:lnTo>
                      <a:pt x="22" y="12"/>
                    </a:lnTo>
                    <a:lnTo>
                      <a:pt x="2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8" name="Freeform 19">
                <a:extLst>
                  <a:ext uri="{FF2B5EF4-FFF2-40B4-BE49-F238E27FC236}">
                    <a16:creationId xmlns:a16="http://schemas.microsoft.com/office/drawing/2014/main" id="{B232AF1F-7CAE-643A-B2D0-4FC53DFF617A}"/>
                  </a:ext>
                </a:extLst>
              </p:cNvPr>
              <p:cNvSpPr>
                <a:spLocks/>
              </p:cNvSpPr>
              <p:nvPr/>
            </p:nvSpPr>
            <p:spPr bwMode="auto">
              <a:xfrm>
                <a:off x="3924589" y="1655760"/>
                <a:ext cx="29753" cy="29753"/>
              </a:xfrm>
              <a:custGeom>
                <a:avLst/>
                <a:gdLst>
                  <a:gd name="T0" fmla="*/ 22 w 22"/>
                  <a:gd name="T1" fmla="*/ 10 h 22"/>
                  <a:gd name="T2" fmla="*/ 22 w 22"/>
                  <a:gd name="T3" fmla="*/ 10 h 22"/>
                  <a:gd name="T4" fmla="*/ 22 w 22"/>
                  <a:gd name="T5" fmla="*/ 6 h 22"/>
                  <a:gd name="T6" fmla="*/ 20 w 22"/>
                  <a:gd name="T7" fmla="*/ 2 h 22"/>
                  <a:gd name="T8" fmla="*/ 16 w 22"/>
                  <a:gd name="T9" fmla="*/ 0 h 22"/>
                  <a:gd name="T10" fmla="*/ 12 w 22"/>
                  <a:gd name="T11" fmla="*/ 0 h 22"/>
                  <a:gd name="T12" fmla="*/ 12 w 22"/>
                  <a:gd name="T13" fmla="*/ 0 h 22"/>
                  <a:gd name="T14" fmla="*/ 8 w 22"/>
                  <a:gd name="T15" fmla="*/ 0 h 22"/>
                  <a:gd name="T16" fmla="*/ 4 w 22"/>
                  <a:gd name="T17" fmla="*/ 2 h 22"/>
                  <a:gd name="T18" fmla="*/ 2 w 22"/>
                  <a:gd name="T19" fmla="*/ 6 h 22"/>
                  <a:gd name="T20" fmla="*/ 0 w 22"/>
                  <a:gd name="T21" fmla="*/ 10 h 22"/>
                  <a:gd name="T22" fmla="*/ 0 w 22"/>
                  <a:gd name="T23" fmla="*/ 10 h 22"/>
                  <a:gd name="T24" fmla="*/ 2 w 22"/>
                  <a:gd name="T25" fmla="*/ 14 h 22"/>
                  <a:gd name="T26" fmla="*/ 4 w 22"/>
                  <a:gd name="T27" fmla="*/ 18 h 22"/>
                  <a:gd name="T28" fmla="*/ 8 w 22"/>
                  <a:gd name="T29" fmla="*/ 20 h 22"/>
                  <a:gd name="T30" fmla="*/ 12 w 22"/>
                  <a:gd name="T31" fmla="*/ 22 h 22"/>
                  <a:gd name="T32" fmla="*/ 12 w 22"/>
                  <a:gd name="T33" fmla="*/ 22 h 22"/>
                  <a:gd name="T34" fmla="*/ 16 w 22"/>
                  <a:gd name="T35" fmla="*/ 20 h 22"/>
                  <a:gd name="T36" fmla="*/ 20 w 22"/>
                  <a:gd name="T37" fmla="*/ 18 h 22"/>
                  <a:gd name="T38" fmla="*/ 22 w 22"/>
                  <a:gd name="T39" fmla="*/ 14 h 22"/>
                  <a:gd name="T40" fmla="*/ 22 w 22"/>
                  <a:gd name="T41" fmla="*/ 10 h 22"/>
                  <a:gd name="T42" fmla="*/ 22 w 22"/>
                  <a:gd name="T43"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2">
                    <a:moveTo>
                      <a:pt x="22" y="10"/>
                    </a:moveTo>
                    <a:lnTo>
                      <a:pt x="22" y="10"/>
                    </a:lnTo>
                    <a:lnTo>
                      <a:pt x="22" y="6"/>
                    </a:lnTo>
                    <a:lnTo>
                      <a:pt x="20" y="2"/>
                    </a:lnTo>
                    <a:lnTo>
                      <a:pt x="16" y="0"/>
                    </a:lnTo>
                    <a:lnTo>
                      <a:pt x="12" y="0"/>
                    </a:lnTo>
                    <a:lnTo>
                      <a:pt x="12" y="0"/>
                    </a:lnTo>
                    <a:lnTo>
                      <a:pt x="8" y="0"/>
                    </a:lnTo>
                    <a:lnTo>
                      <a:pt x="4" y="2"/>
                    </a:lnTo>
                    <a:lnTo>
                      <a:pt x="2" y="6"/>
                    </a:lnTo>
                    <a:lnTo>
                      <a:pt x="0" y="10"/>
                    </a:lnTo>
                    <a:lnTo>
                      <a:pt x="0" y="10"/>
                    </a:lnTo>
                    <a:lnTo>
                      <a:pt x="2" y="14"/>
                    </a:lnTo>
                    <a:lnTo>
                      <a:pt x="4" y="18"/>
                    </a:lnTo>
                    <a:lnTo>
                      <a:pt x="8" y="20"/>
                    </a:lnTo>
                    <a:lnTo>
                      <a:pt x="12" y="22"/>
                    </a:lnTo>
                    <a:lnTo>
                      <a:pt x="12" y="22"/>
                    </a:lnTo>
                    <a:lnTo>
                      <a:pt x="16" y="20"/>
                    </a:lnTo>
                    <a:lnTo>
                      <a:pt x="20" y="18"/>
                    </a:lnTo>
                    <a:lnTo>
                      <a:pt x="22" y="14"/>
                    </a:lnTo>
                    <a:lnTo>
                      <a:pt x="22" y="10"/>
                    </a:lnTo>
                    <a:lnTo>
                      <a:pt x="2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9" name="Freeform 20">
                <a:extLst>
                  <a:ext uri="{FF2B5EF4-FFF2-40B4-BE49-F238E27FC236}">
                    <a16:creationId xmlns:a16="http://schemas.microsoft.com/office/drawing/2014/main" id="{9EA89F53-E649-B6D2-1404-576CEC674208}"/>
                  </a:ext>
                </a:extLst>
              </p:cNvPr>
              <p:cNvSpPr>
                <a:spLocks/>
              </p:cNvSpPr>
              <p:nvPr/>
            </p:nvSpPr>
            <p:spPr bwMode="auto">
              <a:xfrm>
                <a:off x="4341132" y="1561092"/>
                <a:ext cx="29753" cy="29753"/>
              </a:xfrm>
              <a:custGeom>
                <a:avLst/>
                <a:gdLst>
                  <a:gd name="T0" fmla="*/ 22 w 22"/>
                  <a:gd name="T1" fmla="*/ 10 h 22"/>
                  <a:gd name="T2" fmla="*/ 22 w 22"/>
                  <a:gd name="T3" fmla="*/ 10 h 22"/>
                  <a:gd name="T4" fmla="*/ 22 w 22"/>
                  <a:gd name="T5" fmla="*/ 6 h 22"/>
                  <a:gd name="T6" fmla="*/ 20 w 22"/>
                  <a:gd name="T7" fmla="*/ 2 h 22"/>
                  <a:gd name="T8" fmla="*/ 16 w 22"/>
                  <a:gd name="T9" fmla="*/ 0 h 22"/>
                  <a:gd name="T10" fmla="*/ 12 w 22"/>
                  <a:gd name="T11" fmla="*/ 0 h 22"/>
                  <a:gd name="T12" fmla="*/ 12 w 22"/>
                  <a:gd name="T13" fmla="*/ 0 h 22"/>
                  <a:gd name="T14" fmla="*/ 6 w 22"/>
                  <a:gd name="T15" fmla="*/ 0 h 22"/>
                  <a:gd name="T16" fmla="*/ 4 w 22"/>
                  <a:gd name="T17" fmla="*/ 2 h 22"/>
                  <a:gd name="T18" fmla="*/ 0 w 22"/>
                  <a:gd name="T19" fmla="*/ 6 h 22"/>
                  <a:gd name="T20" fmla="*/ 0 w 22"/>
                  <a:gd name="T21" fmla="*/ 10 h 22"/>
                  <a:gd name="T22" fmla="*/ 0 w 22"/>
                  <a:gd name="T23" fmla="*/ 10 h 22"/>
                  <a:gd name="T24" fmla="*/ 0 w 22"/>
                  <a:gd name="T25" fmla="*/ 14 h 22"/>
                  <a:gd name="T26" fmla="*/ 4 w 22"/>
                  <a:gd name="T27" fmla="*/ 18 h 22"/>
                  <a:gd name="T28" fmla="*/ 6 w 22"/>
                  <a:gd name="T29" fmla="*/ 20 h 22"/>
                  <a:gd name="T30" fmla="*/ 12 w 22"/>
                  <a:gd name="T31" fmla="*/ 22 h 22"/>
                  <a:gd name="T32" fmla="*/ 12 w 22"/>
                  <a:gd name="T33" fmla="*/ 22 h 22"/>
                  <a:gd name="T34" fmla="*/ 16 w 22"/>
                  <a:gd name="T35" fmla="*/ 20 h 22"/>
                  <a:gd name="T36" fmla="*/ 20 w 22"/>
                  <a:gd name="T37" fmla="*/ 18 h 22"/>
                  <a:gd name="T38" fmla="*/ 22 w 22"/>
                  <a:gd name="T39" fmla="*/ 14 h 22"/>
                  <a:gd name="T40" fmla="*/ 22 w 22"/>
                  <a:gd name="T41" fmla="*/ 10 h 22"/>
                  <a:gd name="T42" fmla="*/ 22 w 22"/>
                  <a:gd name="T43"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2">
                    <a:moveTo>
                      <a:pt x="22" y="10"/>
                    </a:moveTo>
                    <a:lnTo>
                      <a:pt x="22" y="10"/>
                    </a:lnTo>
                    <a:lnTo>
                      <a:pt x="22" y="6"/>
                    </a:lnTo>
                    <a:lnTo>
                      <a:pt x="20" y="2"/>
                    </a:lnTo>
                    <a:lnTo>
                      <a:pt x="16" y="0"/>
                    </a:lnTo>
                    <a:lnTo>
                      <a:pt x="12" y="0"/>
                    </a:lnTo>
                    <a:lnTo>
                      <a:pt x="12" y="0"/>
                    </a:lnTo>
                    <a:lnTo>
                      <a:pt x="6" y="0"/>
                    </a:lnTo>
                    <a:lnTo>
                      <a:pt x="4" y="2"/>
                    </a:lnTo>
                    <a:lnTo>
                      <a:pt x="0" y="6"/>
                    </a:lnTo>
                    <a:lnTo>
                      <a:pt x="0" y="10"/>
                    </a:lnTo>
                    <a:lnTo>
                      <a:pt x="0" y="10"/>
                    </a:lnTo>
                    <a:lnTo>
                      <a:pt x="0" y="14"/>
                    </a:lnTo>
                    <a:lnTo>
                      <a:pt x="4" y="18"/>
                    </a:lnTo>
                    <a:lnTo>
                      <a:pt x="6" y="20"/>
                    </a:lnTo>
                    <a:lnTo>
                      <a:pt x="12" y="22"/>
                    </a:lnTo>
                    <a:lnTo>
                      <a:pt x="12" y="22"/>
                    </a:lnTo>
                    <a:lnTo>
                      <a:pt x="16" y="20"/>
                    </a:lnTo>
                    <a:lnTo>
                      <a:pt x="20" y="18"/>
                    </a:lnTo>
                    <a:lnTo>
                      <a:pt x="22" y="14"/>
                    </a:lnTo>
                    <a:lnTo>
                      <a:pt x="22" y="10"/>
                    </a:lnTo>
                    <a:lnTo>
                      <a:pt x="2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0" name="Freeform 23">
                <a:extLst>
                  <a:ext uri="{FF2B5EF4-FFF2-40B4-BE49-F238E27FC236}">
                    <a16:creationId xmlns:a16="http://schemas.microsoft.com/office/drawing/2014/main" id="{1B0E476A-B7B8-D23D-A390-559DFE5AF8CA}"/>
                  </a:ext>
                </a:extLst>
              </p:cNvPr>
              <p:cNvSpPr>
                <a:spLocks/>
              </p:cNvSpPr>
              <p:nvPr/>
            </p:nvSpPr>
            <p:spPr bwMode="auto">
              <a:xfrm>
                <a:off x="3589192" y="3400371"/>
                <a:ext cx="29753" cy="29753"/>
              </a:xfrm>
              <a:custGeom>
                <a:avLst/>
                <a:gdLst>
                  <a:gd name="T0" fmla="*/ 22 w 22"/>
                  <a:gd name="T1" fmla="*/ 12 h 22"/>
                  <a:gd name="T2" fmla="*/ 22 w 22"/>
                  <a:gd name="T3" fmla="*/ 12 h 22"/>
                  <a:gd name="T4" fmla="*/ 22 w 22"/>
                  <a:gd name="T5" fmla="*/ 8 h 22"/>
                  <a:gd name="T6" fmla="*/ 18 w 22"/>
                  <a:gd name="T7" fmla="*/ 4 h 22"/>
                  <a:gd name="T8" fmla="*/ 16 w 22"/>
                  <a:gd name="T9" fmla="*/ 2 h 22"/>
                  <a:gd name="T10" fmla="*/ 12 w 22"/>
                  <a:gd name="T11" fmla="*/ 0 h 22"/>
                  <a:gd name="T12" fmla="*/ 12 w 22"/>
                  <a:gd name="T13" fmla="*/ 0 h 22"/>
                  <a:gd name="T14" fmla="*/ 6 w 22"/>
                  <a:gd name="T15" fmla="*/ 2 h 22"/>
                  <a:gd name="T16" fmla="*/ 4 w 22"/>
                  <a:gd name="T17" fmla="*/ 4 h 22"/>
                  <a:gd name="T18" fmla="*/ 0 w 22"/>
                  <a:gd name="T19" fmla="*/ 8 h 22"/>
                  <a:gd name="T20" fmla="*/ 0 w 22"/>
                  <a:gd name="T21" fmla="*/ 12 h 22"/>
                  <a:gd name="T22" fmla="*/ 0 w 22"/>
                  <a:gd name="T23" fmla="*/ 12 h 22"/>
                  <a:gd name="T24" fmla="*/ 0 w 22"/>
                  <a:gd name="T25" fmla="*/ 16 h 22"/>
                  <a:gd name="T26" fmla="*/ 4 w 22"/>
                  <a:gd name="T27" fmla="*/ 20 h 22"/>
                  <a:gd name="T28" fmla="*/ 6 w 22"/>
                  <a:gd name="T29" fmla="*/ 22 h 22"/>
                  <a:gd name="T30" fmla="*/ 12 w 22"/>
                  <a:gd name="T31" fmla="*/ 22 h 22"/>
                  <a:gd name="T32" fmla="*/ 12 w 22"/>
                  <a:gd name="T33" fmla="*/ 22 h 22"/>
                  <a:gd name="T34" fmla="*/ 16 w 22"/>
                  <a:gd name="T35" fmla="*/ 22 h 22"/>
                  <a:gd name="T36" fmla="*/ 18 w 22"/>
                  <a:gd name="T37" fmla="*/ 20 h 22"/>
                  <a:gd name="T38" fmla="*/ 22 w 22"/>
                  <a:gd name="T39" fmla="*/ 16 h 22"/>
                  <a:gd name="T40" fmla="*/ 22 w 22"/>
                  <a:gd name="T41" fmla="*/ 12 h 22"/>
                  <a:gd name="T42" fmla="*/ 22 w 22"/>
                  <a:gd name="T43"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2">
                    <a:moveTo>
                      <a:pt x="22" y="12"/>
                    </a:moveTo>
                    <a:lnTo>
                      <a:pt x="22" y="12"/>
                    </a:lnTo>
                    <a:lnTo>
                      <a:pt x="22" y="8"/>
                    </a:lnTo>
                    <a:lnTo>
                      <a:pt x="18" y="4"/>
                    </a:lnTo>
                    <a:lnTo>
                      <a:pt x="16" y="2"/>
                    </a:lnTo>
                    <a:lnTo>
                      <a:pt x="12" y="0"/>
                    </a:lnTo>
                    <a:lnTo>
                      <a:pt x="12" y="0"/>
                    </a:lnTo>
                    <a:lnTo>
                      <a:pt x="6" y="2"/>
                    </a:lnTo>
                    <a:lnTo>
                      <a:pt x="4" y="4"/>
                    </a:lnTo>
                    <a:lnTo>
                      <a:pt x="0" y="8"/>
                    </a:lnTo>
                    <a:lnTo>
                      <a:pt x="0" y="12"/>
                    </a:lnTo>
                    <a:lnTo>
                      <a:pt x="0" y="12"/>
                    </a:lnTo>
                    <a:lnTo>
                      <a:pt x="0" y="16"/>
                    </a:lnTo>
                    <a:lnTo>
                      <a:pt x="4" y="20"/>
                    </a:lnTo>
                    <a:lnTo>
                      <a:pt x="6" y="22"/>
                    </a:lnTo>
                    <a:lnTo>
                      <a:pt x="12" y="22"/>
                    </a:lnTo>
                    <a:lnTo>
                      <a:pt x="12" y="22"/>
                    </a:lnTo>
                    <a:lnTo>
                      <a:pt x="16" y="22"/>
                    </a:lnTo>
                    <a:lnTo>
                      <a:pt x="18" y="20"/>
                    </a:lnTo>
                    <a:lnTo>
                      <a:pt x="22" y="16"/>
                    </a:lnTo>
                    <a:lnTo>
                      <a:pt x="22" y="12"/>
                    </a:lnTo>
                    <a:lnTo>
                      <a:pt x="2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1" name="Freeform 24">
                <a:extLst>
                  <a:ext uri="{FF2B5EF4-FFF2-40B4-BE49-F238E27FC236}">
                    <a16:creationId xmlns:a16="http://schemas.microsoft.com/office/drawing/2014/main" id="{A9814A92-14D2-CFD4-32CD-5A22CF8088A0}"/>
                  </a:ext>
                </a:extLst>
              </p:cNvPr>
              <p:cNvSpPr>
                <a:spLocks/>
              </p:cNvSpPr>
              <p:nvPr/>
            </p:nvSpPr>
            <p:spPr bwMode="auto">
              <a:xfrm>
                <a:off x="3259203" y="2629497"/>
                <a:ext cx="29753" cy="29753"/>
              </a:xfrm>
              <a:custGeom>
                <a:avLst/>
                <a:gdLst>
                  <a:gd name="T0" fmla="*/ 22 w 22"/>
                  <a:gd name="T1" fmla="*/ 12 h 22"/>
                  <a:gd name="T2" fmla="*/ 22 w 22"/>
                  <a:gd name="T3" fmla="*/ 12 h 22"/>
                  <a:gd name="T4" fmla="*/ 22 w 22"/>
                  <a:gd name="T5" fmla="*/ 8 h 22"/>
                  <a:gd name="T6" fmla="*/ 20 w 22"/>
                  <a:gd name="T7" fmla="*/ 4 h 22"/>
                  <a:gd name="T8" fmla="*/ 16 w 22"/>
                  <a:gd name="T9" fmla="*/ 2 h 22"/>
                  <a:gd name="T10" fmla="*/ 12 w 22"/>
                  <a:gd name="T11" fmla="*/ 0 h 22"/>
                  <a:gd name="T12" fmla="*/ 12 w 22"/>
                  <a:gd name="T13" fmla="*/ 0 h 22"/>
                  <a:gd name="T14" fmla="*/ 8 w 22"/>
                  <a:gd name="T15" fmla="*/ 2 h 22"/>
                  <a:gd name="T16" fmla="*/ 4 w 22"/>
                  <a:gd name="T17" fmla="*/ 4 h 22"/>
                  <a:gd name="T18" fmla="*/ 2 w 22"/>
                  <a:gd name="T19" fmla="*/ 8 h 22"/>
                  <a:gd name="T20" fmla="*/ 0 w 22"/>
                  <a:gd name="T21" fmla="*/ 12 h 22"/>
                  <a:gd name="T22" fmla="*/ 0 w 22"/>
                  <a:gd name="T23" fmla="*/ 12 h 22"/>
                  <a:gd name="T24" fmla="*/ 2 w 22"/>
                  <a:gd name="T25" fmla="*/ 16 h 22"/>
                  <a:gd name="T26" fmla="*/ 4 w 22"/>
                  <a:gd name="T27" fmla="*/ 20 h 22"/>
                  <a:gd name="T28" fmla="*/ 8 w 22"/>
                  <a:gd name="T29" fmla="*/ 22 h 22"/>
                  <a:gd name="T30" fmla="*/ 12 w 22"/>
                  <a:gd name="T31" fmla="*/ 22 h 22"/>
                  <a:gd name="T32" fmla="*/ 12 w 22"/>
                  <a:gd name="T33" fmla="*/ 22 h 22"/>
                  <a:gd name="T34" fmla="*/ 16 w 22"/>
                  <a:gd name="T35" fmla="*/ 22 h 22"/>
                  <a:gd name="T36" fmla="*/ 20 w 22"/>
                  <a:gd name="T37" fmla="*/ 20 h 22"/>
                  <a:gd name="T38" fmla="*/ 22 w 22"/>
                  <a:gd name="T39" fmla="*/ 16 h 22"/>
                  <a:gd name="T40" fmla="*/ 22 w 22"/>
                  <a:gd name="T41" fmla="*/ 12 h 22"/>
                  <a:gd name="T42" fmla="*/ 22 w 22"/>
                  <a:gd name="T43"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2">
                    <a:moveTo>
                      <a:pt x="22" y="12"/>
                    </a:moveTo>
                    <a:lnTo>
                      <a:pt x="22" y="12"/>
                    </a:lnTo>
                    <a:lnTo>
                      <a:pt x="22" y="8"/>
                    </a:lnTo>
                    <a:lnTo>
                      <a:pt x="20" y="4"/>
                    </a:lnTo>
                    <a:lnTo>
                      <a:pt x="16" y="2"/>
                    </a:lnTo>
                    <a:lnTo>
                      <a:pt x="12" y="0"/>
                    </a:lnTo>
                    <a:lnTo>
                      <a:pt x="12" y="0"/>
                    </a:lnTo>
                    <a:lnTo>
                      <a:pt x="8" y="2"/>
                    </a:lnTo>
                    <a:lnTo>
                      <a:pt x="4" y="4"/>
                    </a:lnTo>
                    <a:lnTo>
                      <a:pt x="2" y="8"/>
                    </a:lnTo>
                    <a:lnTo>
                      <a:pt x="0" y="12"/>
                    </a:lnTo>
                    <a:lnTo>
                      <a:pt x="0" y="12"/>
                    </a:lnTo>
                    <a:lnTo>
                      <a:pt x="2" y="16"/>
                    </a:lnTo>
                    <a:lnTo>
                      <a:pt x="4" y="20"/>
                    </a:lnTo>
                    <a:lnTo>
                      <a:pt x="8" y="22"/>
                    </a:lnTo>
                    <a:lnTo>
                      <a:pt x="12" y="22"/>
                    </a:lnTo>
                    <a:lnTo>
                      <a:pt x="12" y="22"/>
                    </a:lnTo>
                    <a:lnTo>
                      <a:pt x="16" y="22"/>
                    </a:lnTo>
                    <a:lnTo>
                      <a:pt x="20" y="20"/>
                    </a:lnTo>
                    <a:lnTo>
                      <a:pt x="22" y="16"/>
                    </a:lnTo>
                    <a:lnTo>
                      <a:pt x="22" y="12"/>
                    </a:lnTo>
                    <a:lnTo>
                      <a:pt x="2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2" name="Freeform 25">
                <a:extLst>
                  <a:ext uri="{FF2B5EF4-FFF2-40B4-BE49-F238E27FC236}">
                    <a16:creationId xmlns:a16="http://schemas.microsoft.com/office/drawing/2014/main" id="{7A36AC17-27C6-9CA1-07D9-71B4ABAEC12C}"/>
                  </a:ext>
                </a:extLst>
              </p:cNvPr>
              <p:cNvSpPr>
                <a:spLocks/>
              </p:cNvSpPr>
              <p:nvPr/>
            </p:nvSpPr>
            <p:spPr bwMode="auto">
              <a:xfrm>
                <a:off x="3343052" y="3067678"/>
                <a:ext cx="29753" cy="29753"/>
              </a:xfrm>
              <a:custGeom>
                <a:avLst/>
                <a:gdLst>
                  <a:gd name="T0" fmla="*/ 22 w 22"/>
                  <a:gd name="T1" fmla="*/ 12 h 22"/>
                  <a:gd name="T2" fmla="*/ 22 w 22"/>
                  <a:gd name="T3" fmla="*/ 12 h 22"/>
                  <a:gd name="T4" fmla="*/ 22 w 22"/>
                  <a:gd name="T5" fmla="*/ 8 h 22"/>
                  <a:gd name="T6" fmla="*/ 20 w 22"/>
                  <a:gd name="T7" fmla="*/ 4 h 22"/>
                  <a:gd name="T8" fmla="*/ 16 w 22"/>
                  <a:gd name="T9" fmla="*/ 2 h 22"/>
                  <a:gd name="T10" fmla="*/ 12 w 22"/>
                  <a:gd name="T11" fmla="*/ 0 h 22"/>
                  <a:gd name="T12" fmla="*/ 12 w 22"/>
                  <a:gd name="T13" fmla="*/ 0 h 22"/>
                  <a:gd name="T14" fmla="*/ 8 w 22"/>
                  <a:gd name="T15" fmla="*/ 2 h 22"/>
                  <a:gd name="T16" fmla="*/ 4 w 22"/>
                  <a:gd name="T17" fmla="*/ 4 h 22"/>
                  <a:gd name="T18" fmla="*/ 2 w 22"/>
                  <a:gd name="T19" fmla="*/ 8 h 22"/>
                  <a:gd name="T20" fmla="*/ 0 w 22"/>
                  <a:gd name="T21" fmla="*/ 12 h 22"/>
                  <a:gd name="T22" fmla="*/ 0 w 22"/>
                  <a:gd name="T23" fmla="*/ 12 h 22"/>
                  <a:gd name="T24" fmla="*/ 2 w 22"/>
                  <a:gd name="T25" fmla="*/ 16 h 22"/>
                  <a:gd name="T26" fmla="*/ 4 w 22"/>
                  <a:gd name="T27" fmla="*/ 20 h 22"/>
                  <a:gd name="T28" fmla="*/ 8 w 22"/>
                  <a:gd name="T29" fmla="*/ 22 h 22"/>
                  <a:gd name="T30" fmla="*/ 12 w 22"/>
                  <a:gd name="T31" fmla="*/ 22 h 22"/>
                  <a:gd name="T32" fmla="*/ 12 w 22"/>
                  <a:gd name="T33" fmla="*/ 22 h 22"/>
                  <a:gd name="T34" fmla="*/ 16 w 22"/>
                  <a:gd name="T35" fmla="*/ 22 h 22"/>
                  <a:gd name="T36" fmla="*/ 20 w 22"/>
                  <a:gd name="T37" fmla="*/ 20 h 22"/>
                  <a:gd name="T38" fmla="*/ 22 w 22"/>
                  <a:gd name="T39" fmla="*/ 16 h 22"/>
                  <a:gd name="T40" fmla="*/ 22 w 22"/>
                  <a:gd name="T41" fmla="*/ 12 h 22"/>
                  <a:gd name="T42" fmla="*/ 22 w 22"/>
                  <a:gd name="T43"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2">
                    <a:moveTo>
                      <a:pt x="22" y="12"/>
                    </a:moveTo>
                    <a:lnTo>
                      <a:pt x="22" y="12"/>
                    </a:lnTo>
                    <a:lnTo>
                      <a:pt x="22" y="8"/>
                    </a:lnTo>
                    <a:lnTo>
                      <a:pt x="20" y="4"/>
                    </a:lnTo>
                    <a:lnTo>
                      <a:pt x="16" y="2"/>
                    </a:lnTo>
                    <a:lnTo>
                      <a:pt x="12" y="0"/>
                    </a:lnTo>
                    <a:lnTo>
                      <a:pt x="12" y="0"/>
                    </a:lnTo>
                    <a:lnTo>
                      <a:pt x="8" y="2"/>
                    </a:lnTo>
                    <a:lnTo>
                      <a:pt x="4" y="4"/>
                    </a:lnTo>
                    <a:lnTo>
                      <a:pt x="2" y="8"/>
                    </a:lnTo>
                    <a:lnTo>
                      <a:pt x="0" y="12"/>
                    </a:lnTo>
                    <a:lnTo>
                      <a:pt x="0" y="12"/>
                    </a:lnTo>
                    <a:lnTo>
                      <a:pt x="2" y="16"/>
                    </a:lnTo>
                    <a:lnTo>
                      <a:pt x="4" y="20"/>
                    </a:lnTo>
                    <a:lnTo>
                      <a:pt x="8" y="22"/>
                    </a:lnTo>
                    <a:lnTo>
                      <a:pt x="12" y="22"/>
                    </a:lnTo>
                    <a:lnTo>
                      <a:pt x="12" y="22"/>
                    </a:lnTo>
                    <a:lnTo>
                      <a:pt x="16" y="22"/>
                    </a:lnTo>
                    <a:lnTo>
                      <a:pt x="20" y="20"/>
                    </a:lnTo>
                    <a:lnTo>
                      <a:pt x="22" y="16"/>
                    </a:lnTo>
                    <a:lnTo>
                      <a:pt x="22" y="12"/>
                    </a:lnTo>
                    <a:lnTo>
                      <a:pt x="2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3" name="Freeform 26">
                <a:extLst>
                  <a:ext uri="{FF2B5EF4-FFF2-40B4-BE49-F238E27FC236}">
                    <a16:creationId xmlns:a16="http://schemas.microsoft.com/office/drawing/2014/main" id="{58AC43F9-7795-B15A-9333-CE0A0F0A395C}"/>
                  </a:ext>
                </a:extLst>
              </p:cNvPr>
              <p:cNvSpPr>
                <a:spLocks/>
              </p:cNvSpPr>
              <p:nvPr/>
            </p:nvSpPr>
            <p:spPr bwMode="auto">
              <a:xfrm>
                <a:off x="5336506" y="2234594"/>
                <a:ext cx="29753" cy="29753"/>
              </a:xfrm>
              <a:custGeom>
                <a:avLst/>
                <a:gdLst>
                  <a:gd name="T0" fmla="*/ 0 w 22"/>
                  <a:gd name="T1" fmla="*/ 10 h 22"/>
                  <a:gd name="T2" fmla="*/ 0 w 22"/>
                  <a:gd name="T3" fmla="*/ 10 h 22"/>
                  <a:gd name="T4" fmla="*/ 0 w 22"/>
                  <a:gd name="T5" fmla="*/ 6 h 22"/>
                  <a:gd name="T6" fmla="*/ 2 w 22"/>
                  <a:gd name="T7" fmla="*/ 2 h 22"/>
                  <a:gd name="T8" fmla="*/ 6 w 22"/>
                  <a:gd name="T9" fmla="*/ 0 h 22"/>
                  <a:gd name="T10" fmla="*/ 10 w 22"/>
                  <a:gd name="T11" fmla="*/ 0 h 22"/>
                  <a:gd name="T12" fmla="*/ 10 w 22"/>
                  <a:gd name="T13" fmla="*/ 0 h 22"/>
                  <a:gd name="T14" fmla="*/ 14 w 22"/>
                  <a:gd name="T15" fmla="*/ 0 h 22"/>
                  <a:gd name="T16" fmla="*/ 18 w 22"/>
                  <a:gd name="T17" fmla="*/ 2 h 22"/>
                  <a:gd name="T18" fmla="*/ 20 w 22"/>
                  <a:gd name="T19" fmla="*/ 6 h 22"/>
                  <a:gd name="T20" fmla="*/ 22 w 22"/>
                  <a:gd name="T21" fmla="*/ 10 h 22"/>
                  <a:gd name="T22" fmla="*/ 22 w 22"/>
                  <a:gd name="T23" fmla="*/ 10 h 22"/>
                  <a:gd name="T24" fmla="*/ 20 w 22"/>
                  <a:gd name="T25" fmla="*/ 16 h 22"/>
                  <a:gd name="T26" fmla="*/ 18 w 22"/>
                  <a:gd name="T27" fmla="*/ 18 h 22"/>
                  <a:gd name="T28" fmla="*/ 14 w 22"/>
                  <a:gd name="T29" fmla="*/ 22 h 22"/>
                  <a:gd name="T30" fmla="*/ 10 w 22"/>
                  <a:gd name="T31" fmla="*/ 22 h 22"/>
                  <a:gd name="T32" fmla="*/ 10 w 22"/>
                  <a:gd name="T33" fmla="*/ 22 h 22"/>
                  <a:gd name="T34" fmla="*/ 6 w 22"/>
                  <a:gd name="T35" fmla="*/ 22 h 22"/>
                  <a:gd name="T36" fmla="*/ 2 w 22"/>
                  <a:gd name="T37" fmla="*/ 18 h 22"/>
                  <a:gd name="T38" fmla="*/ 0 w 22"/>
                  <a:gd name="T39" fmla="*/ 16 h 22"/>
                  <a:gd name="T40" fmla="*/ 0 w 22"/>
                  <a:gd name="T41" fmla="*/ 10 h 22"/>
                  <a:gd name="T42" fmla="*/ 0 w 22"/>
                  <a:gd name="T43"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2">
                    <a:moveTo>
                      <a:pt x="0" y="10"/>
                    </a:moveTo>
                    <a:lnTo>
                      <a:pt x="0" y="10"/>
                    </a:lnTo>
                    <a:lnTo>
                      <a:pt x="0" y="6"/>
                    </a:lnTo>
                    <a:lnTo>
                      <a:pt x="2" y="2"/>
                    </a:lnTo>
                    <a:lnTo>
                      <a:pt x="6" y="0"/>
                    </a:lnTo>
                    <a:lnTo>
                      <a:pt x="10" y="0"/>
                    </a:lnTo>
                    <a:lnTo>
                      <a:pt x="10" y="0"/>
                    </a:lnTo>
                    <a:lnTo>
                      <a:pt x="14" y="0"/>
                    </a:lnTo>
                    <a:lnTo>
                      <a:pt x="18" y="2"/>
                    </a:lnTo>
                    <a:lnTo>
                      <a:pt x="20" y="6"/>
                    </a:lnTo>
                    <a:lnTo>
                      <a:pt x="22" y="10"/>
                    </a:lnTo>
                    <a:lnTo>
                      <a:pt x="22" y="10"/>
                    </a:lnTo>
                    <a:lnTo>
                      <a:pt x="20" y="16"/>
                    </a:lnTo>
                    <a:lnTo>
                      <a:pt x="18" y="18"/>
                    </a:lnTo>
                    <a:lnTo>
                      <a:pt x="14" y="22"/>
                    </a:lnTo>
                    <a:lnTo>
                      <a:pt x="10" y="22"/>
                    </a:lnTo>
                    <a:lnTo>
                      <a:pt x="10" y="22"/>
                    </a:lnTo>
                    <a:lnTo>
                      <a:pt x="6" y="22"/>
                    </a:lnTo>
                    <a:lnTo>
                      <a:pt x="2" y="18"/>
                    </a:lnTo>
                    <a:lnTo>
                      <a:pt x="0" y="16"/>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4" name="Freeform 27">
                <a:extLst>
                  <a:ext uri="{FF2B5EF4-FFF2-40B4-BE49-F238E27FC236}">
                    <a16:creationId xmlns:a16="http://schemas.microsoft.com/office/drawing/2014/main" id="{9832DD8D-C0FF-D831-2C27-84A94C2BBBD3}"/>
                  </a:ext>
                </a:extLst>
              </p:cNvPr>
              <p:cNvSpPr>
                <a:spLocks/>
              </p:cNvSpPr>
              <p:nvPr/>
            </p:nvSpPr>
            <p:spPr bwMode="auto">
              <a:xfrm>
                <a:off x="5090367" y="1880261"/>
                <a:ext cx="29753" cy="29753"/>
              </a:xfrm>
              <a:custGeom>
                <a:avLst/>
                <a:gdLst>
                  <a:gd name="T0" fmla="*/ 0 w 22"/>
                  <a:gd name="T1" fmla="*/ 12 h 22"/>
                  <a:gd name="T2" fmla="*/ 0 w 22"/>
                  <a:gd name="T3" fmla="*/ 12 h 22"/>
                  <a:gd name="T4" fmla="*/ 2 w 22"/>
                  <a:gd name="T5" fmla="*/ 6 h 22"/>
                  <a:gd name="T6" fmla="*/ 4 w 22"/>
                  <a:gd name="T7" fmla="*/ 4 h 22"/>
                  <a:gd name="T8" fmla="*/ 8 w 22"/>
                  <a:gd name="T9" fmla="*/ 0 h 22"/>
                  <a:gd name="T10" fmla="*/ 12 w 22"/>
                  <a:gd name="T11" fmla="*/ 0 h 22"/>
                  <a:gd name="T12" fmla="*/ 12 w 22"/>
                  <a:gd name="T13" fmla="*/ 0 h 22"/>
                  <a:gd name="T14" fmla="*/ 16 w 22"/>
                  <a:gd name="T15" fmla="*/ 0 h 22"/>
                  <a:gd name="T16" fmla="*/ 20 w 22"/>
                  <a:gd name="T17" fmla="*/ 4 h 22"/>
                  <a:gd name="T18" fmla="*/ 22 w 22"/>
                  <a:gd name="T19" fmla="*/ 6 h 22"/>
                  <a:gd name="T20" fmla="*/ 22 w 22"/>
                  <a:gd name="T21" fmla="*/ 12 h 22"/>
                  <a:gd name="T22" fmla="*/ 22 w 22"/>
                  <a:gd name="T23" fmla="*/ 12 h 22"/>
                  <a:gd name="T24" fmla="*/ 22 w 22"/>
                  <a:gd name="T25" fmla="*/ 16 h 22"/>
                  <a:gd name="T26" fmla="*/ 20 w 22"/>
                  <a:gd name="T27" fmla="*/ 20 h 22"/>
                  <a:gd name="T28" fmla="*/ 16 w 22"/>
                  <a:gd name="T29" fmla="*/ 22 h 22"/>
                  <a:gd name="T30" fmla="*/ 12 w 22"/>
                  <a:gd name="T31" fmla="*/ 22 h 22"/>
                  <a:gd name="T32" fmla="*/ 12 w 22"/>
                  <a:gd name="T33" fmla="*/ 22 h 22"/>
                  <a:gd name="T34" fmla="*/ 8 w 22"/>
                  <a:gd name="T35" fmla="*/ 22 h 22"/>
                  <a:gd name="T36" fmla="*/ 4 w 22"/>
                  <a:gd name="T37" fmla="*/ 20 h 22"/>
                  <a:gd name="T38" fmla="*/ 2 w 22"/>
                  <a:gd name="T39" fmla="*/ 16 h 22"/>
                  <a:gd name="T40" fmla="*/ 0 w 22"/>
                  <a:gd name="T41" fmla="*/ 12 h 22"/>
                  <a:gd name="T42" fmla="*/ 0 w 22"/>
                  <a:gd name="T43"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2">
                    <a:moveTo>
                      <a:pt x="0" y="12"/>
                    </a:moveTo>
                    <a:lnTo>
                      <a:pt x="0" y="12"/>
                    </a:lnTo>
                    <a:lnTo>
                      <a:pt x="2" y="6"/>
                    </a:lnTo>
                    <a:lnTo>
                      <a:pt x="4" y="4"/>
                    </a:lnTo>
                    <a:lnTo>
                      <a:pt x="8" y="0"/>
                    </a:lnTo>
                    <a:lnTo>
                      <a:pt x="12" y="0"/>
                    </a:lnTo>
                    <a:lnTo>
                      <a:pt x="12" y="0"/>
                    </a:lnTo>
                    <a:lnTo>
                      <a:pt x="16" y="0"/>
                    </a:lnTo>
                    <a:lnTo>
                      <a:pt x="20" y="4"/>
                    </a:lnTo>
                    <a:lnTo>
                      <a:pt x="22" y="6"/>
                    </a:lnTo>
                    <a:lnTo>
                      <a:pt x="22" y="12"/>
                    </a:lnTo>
                    <a:lnTo>
                      <a:pt x="22" y="12"/>
                    </a:lnTo>
                    <a:lnTo>
                      <a:pt x="22" y="16"/>
                    </a:lnTo>
                    <a:lnTo>
                      <a:pt x="20" y="20"/>
                    </a:lnTo>
                    <a:lnTo>
                      <a:pt x="16" y="22"/>
                    </a:lnTo>
                    <a:lnTo>
                      <a:pt x="12" y="22"/>
                    </a:lnTo>
                    <a:lnTo>
                      <a:pt x="12" y="22"/>
                    </a:lnTo>
                    <a:lnTo>
                      <a:pt x="8" y="22"/>
                    </a:lnTo>
                    <a:lnTo>
                      <a:pt x="4" y="20"/>
                    </a:lnTo>
                    <a:lnTo>
                      <a:pt x="2" y="16"/>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5" name="Freeform 28">
                <a:extLst>
                  <a:ext uri="{FF2B5EF4-FFF2-40B4-BE49-F238E27FC236}">
                    <a16:creationId xmlns:a16="http://schemas.microsoft.com/office/drawing/2014/main" id="{BFF63705-7A29-6E57-3C87-31C51D094565}"/>
                  </a:ext>
                </a:extLst>
              </p:cNvPr>
              <p:cNvSpPr>
                <a:spLocks/>
              </p:cNvSpPr>
              <p:nvPr/>
            </p:nvSpPr>
            <p:spPr bwMode="auto">
              <a:xfrm>
                <a:off x="4763083" y="1658466"/>
                <a:ext cx="29753" cy="29753"/>
              </a:xfrm>
              <a:custGeom>
                <a:avLst/>
                <a:gdLst>
                  <a:gd name="T0" fmla="*/ 0 w 22"/>
                  <a:gd name="T1" fmla="*/ 12 h 22"/>
                  <a:gd name="T2" fmla="*/ 0 w 22"/>
                  <a:gd name="T3" fmla="*/ 12 h 22"/>
                  <a:gd name="T4" fmla="*/ 2 w 22"/>
                  <a:gd name="T5" fmla="*/ 6 h 22"/>
                  <a:gd name="T6" fmla="*/ 4 w 22"/>
                  <a:gd name="T7" fmla="*/ 4 h 22"/>
                  <a:gd name="T8" fmla="*/ 6 w 22"/>
                  <a:gd name="T9" fmla="*/ 0 h 22"/>
                  <a:gd name="T10" fmla="*/ 12 w 22"/>
                  <a:gd name="T11" fmla="*/ 0 h 22"/>
                  <a:gd name="T12" fmla="*/ 12 w 22"/>
                  <a:gd name="T13" fmla="*/ 0 h 22"/>
                  <a:gd name="T14" fmla="*/ 16 w 22"/>
                  <a:gd name="T15" fmla="*/ 0 h 22"/>
                  <a:gd name="T16" fmla="*/ 20 w 22"/>
                  <a:gd name="T17" fmla="*/ 4 h 22"/>
                  <a:gd name="T18" fmla="*/ 22 w 22"/>
                  <a:gd name="T19" fmla="*/ 6 h 22"/>
                  <a:gd name="T20" fmla="*/ 22 w 22"/>
                  <a:gd name="T21" fmla="*/ 12 h 22"/>
                  <a:gd name="T22" fmla="*/ 22 w 22"/>
                  <a:gd name="T23" fmla="*/ 12 h 22"/>
                  <a:gd name="T24" fmla="*/ 22 w 22"/>
                  <a:gd name="T25" fmla="*/ 16 h 22"/>
                  <a:gd name="T26" fmla="*/ 20 w 22"/>
                  <a:gd name="T27" fmla="*/ 18 h 22"/>
                  <a:gd name="T28" fmla="*/ 16 w 22"/>
                  <a:gd name="T29" fmla="*/ 22 h 22"/>
                  <a:gd name="T30" fmla="*/ 12 w 22"/>
                  <a:gd name="T31" fmla="*/ 22 h 22"/>
                  <a:gd name="T32" fmla="*/ 12 w 22"/>
                  <a:gd name="T33" fmla="*/ 22 h 22"/>
                  <a:gd name="T34" fmla="*/ 6 w 22"/>
                  <a:gd name="T35" fmla="*/ 22 h 22"/>
                  <a:gd name="T36" fmla="*/ 4 w 22"/>
                  <a:gd name="T37" fmla="*/ 18 h 22"/>
                  <a:gd name="T38" fmla="*/ 2 w 22"/>
                  <a:gd name="T39" fmla="*/ 16 h 22"/>
                  <a:gd name="T40" fmla="*/ 0 w 22"/>
                  <a:gd name="T41" fmla="*/ 12 h 22"/>
                  <a:gd name="T42" fmla="*/ 0 w 22"/>
                  <a:gd name="T43"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2">
                    <a:moveTo>
                      <a:pt x="0" y="12"/>
                    </a:moveTo>
                    <a:lnTo>
                      <a:pt x="0" y="12"/>
                    </a:lnTo>
                    <a:lnTo>
                      <a:pt x="2" y="6"/>
                    </a:lnTo>
                    <a:lnTo>
                      <a:pt x="4" y="4"/>
                    </a:lnTo>
                    <a:lnTo>
                      <a:pt x="6" y="0"/>
                    </a:lnTo>
                    <a:lnTo>
                      <a:pt x="12" y="0"/>
                    </a:lnTo>
                    <a:lnTo>
                      <a:pt x="12" y="0"/>
                    </a:lnTo>
                    <a:lnTo>
                      <a:pt x="16" y="0"/>
                    </a:lnTo>
                    <a:lnTo>
                      <a:pt x="20" y="4"/>
                    </a:lnTo>
                    <a:lnTo>
                      <a:pt x="22" y="6"/>
                    </a:lnTo>
                    <a:lnTo>
                      <a:pt x="22" y="12"/>
                    </a:lnTo>
                    <a:lnTo>
                      <a:pt x="22" y="12"/>
                    </a:lnTo>
                    <a:lnTo>
                      <a:pt x="22" y="16"/>
                    </a:lnTo>
                    <a:lnTo>
                      <a:pt x="20" y="18"/>
                    </a:lnTo>
                    <a:lnTo>
                      <a:pt x="16" y="22"/>
                    </a:lnTo>
                    <a:lnTo>
                      <a:pt x="12" y="22"/>
                    </a:lnTo>
                    <a:lnTo>
                      <a:pt x="12" y="22"/>
                    </a:lnTo>
                    <a:lnTo>
                      <a:pt x="6" y="22"/>
                    </a:lnTo>
                    <a:lnTo>
                      <a:pt x="4" y="18"/>
                    </a:lnTo>
                    <a:lnTo>
                      <a:pt x="2" y="16"/>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6" name="Freeform 31">
                <a:extLst>
                  <a:ext uri="{FF2B5EF4-FFF2-40B4-BE49-F238E27FC236}">
                    <a16:creationId xmlns:a16="http://schemas.microsoft.com/office/drawing/2014/main" id="{1E960958-8F93-0D53-68B4-008262524C53}"/>
                  </a:ext>
                </a:extLst>
              </p:cNvPr>
              <p:cNvSpPr>
                <a:spLocks/>
              </p:cNvSpPr>
              <p:nvPr/>
            </p:nvSpPr>
            <p:spPr bwMode="auto">
              <a:xfrm>
                <a:off x="5412242" y="2645726"/>
                <a:ext cx="29753" cy="32458"/>
              </a:xfrm>
              <a:custGeom>
                <a:avLst/>
                <a:gdLst>
                  <a:gd name="T0" fmla="*/ 0 w 22"/>
                  <a:gd name="T1" fmla="*/ 12 h 24"/>
                  <a:gd name="T2" fmla="*/ 0 w 22"/>
                  <a:gd name="T3" fmla="*/ 12 h 24"/>
                  <a:gd name="T4" fmla="*/ 0 w 22"/>
                  <a:gd name="T5" fmla="*/ 8 h 24"/>
                  <a:gd name="T6" fmla="*/ 2 w 22"/>
                  <a:gd name="T7" fmla="*/ 4 h 24"/>
                  <a:gd name="T8" fmla="*/ 6 w 22"/>
                  <a:gd name="T9" fmla="*/ 2 h 24"/>
                  <a:gd name="T10" fmla="*/ 10 w 22"/>
                  <a:gd name="T11" fmla="*/ 0 h 24"/>
                  <a:gd name="T12" fmla="*/ 10 w 22"/>
                  <a:gd name="T13" fmla="*/ 0 h 24"/>
                  <a:gd name="T14" fmla="*/ 16 w 22"/>
                  <a:gd name="T15" fmla="*/ 2 h 24"/>
                  <a:gd name="T16" fmla="*/ 18 w 22"/>
                  <a:gd name="T17" fmla="*/ 4 h 24"/>
                  <a:gd name="T18" fmla="*/ 22 w 22"/>
                  <a:gd name="T19" fmla="*/ 8 h 24"/>
                  <a:gd name="T20" fmla="*/ 22 w 22"/>
                  <a:gd name="T21" fmla="*/ 12 h 24"/>
                  <a:gd name="T22" fmla="*/ 22 w 22"/>
                  <a:gd name="T23" fmla="*/ 12 h 24"/>
                  <a:gd name="T24" fmla="*/ 22 w 22"/>
                  <a:gd name="T25" fmla="*/ 16 h 24"/>
                  <a:gd name="T26" fmla="*/ 18 w 22"/>
                  <a:gd name="T27" fmla="*/ 20 h 24"/>
                  <a:gd name="T28" fmla="*/ 16 w 22"/>
                  <a:gd name="T29" fmla="*/ 22 h 24"/>
                  <a:gd name="T30" fmla="*/ 10 w 22"/>
                  <a:gd name="T31" fmla="*/ 24 h 24"/>
                  <a:gd name="T32" fmla="*/ 10 w 22"/>
                  <a:gd name="T33" fmla="*/ 24 h 24"/>
                  <a:gd name="T34" fmla="*/ 6 w 22"/>
                  <a:gd name="T35" fmla="*/ 22 h 24"/>
                  <a:gd name="T36" fmla="*/ 2 w 22"/>
                  <a:gd name="T37" fmla="*/ 20 h 24"/>
                  <a:gd name="T38" fmla="*/ 0 w 22"/>
                  <a:gd name="T39" fmla="*/ 16 h 24"/>
                  <a:gd name="T40" fmla="*/ 0 w 22"/>
                  <a:gd name="T41" fmla="*/ 12 h 24"/>
                  <a:gd name="T42" fmla="*/ 0 w 22"/>
                  <a:gd name="T4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4">
                    <a:moveTo>
                      <a:pt x="0" y="12"/>
                    </a:moveTo>
                    <a:lnTo>
                      <a:pt x="0" y="12"/>
                    </a:lnTo>
                    <a:lnTo>
                      <a:pt x="0" y="8"/>
                    </a:lnTo>
                    <a:lnTo>
                      <a:pt x="2" y="4"/>
                    </a:lnTo>
                    <a:lnTo>
                      <a:pt x="6" y="2"/>
                    </a:lnTo>
                    <a:lnTo>
                      <a:pt x="10" y="0"/>
                    </a:lnTo>
                    <a:lnTo>
                      <a:pt x="10" y="0"/>
                    </a:lnTo>
                    <a:lnTo>
                      <a:pt x="16" y="2"/>
                    </a:lnTo>
                    <a:lnTo>
                      <a:pt x="18" y="4"/>
                    </a:lnTo>
                    <a:lnTo>
                      <a:pt x="22" y="8"/>
                    </a:lnTo>
                    <a:lnTo>
                      <a:pt x="22" y="12"/>
                    </a:lnTo>
                    <a:lnTo>
                      <a:pt x="22" y="12"/>
                    </a:lnTo>
                    <a:lnTo>
                      <a:pt x="22" y="16"/>
                    </a:lnTo>
                    <a:lnTo>
                      <a:pt x="18" y="20"/>
                    </a:lnTo>
                    <a:lnTo>
                      <a:pt x="16" y="22"/>
                    </a:lnTo>
                    <a:lnTo>
                      <a:pt x="10" y="24"/>
                    </a:lnTo>
                    <a:lnTo>
                      <a:pt x="10" y="24"/>
                    </a:lnTo>
                    <a:lnTo>
                      <a:pt x="6" y="22"/>
                    </a:lnTo>
                    <a:lnTo>
                      <a:pt x="2" y="20"/>
                    </a:lnTo>
                    <a:lnTo>
                      <a:pt x="0" y="16"/>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grpSp>
        <p:sp>
          <p:nvSpPr>
            <p:cNvPr id="37" name="Arc 36">
              <a:extLst>
                <a:ext uri="{FF2B5EF4-FFF2-40B4-BE49-F238E27FC236}">
                  <a16:creationId xmlns:a16="http://schemas.microsoft.com/office/drawing/2014/main" id="{D3905B99-799D-34BE-ABF2-D8C444EC901F}"/>
                </a:ext>
              </a:extLst>
            </p:cNvPr>
            <p:cNvSpPr/>
            <p:nvPr/>
          </p:nvSpPr>
          <p:spPr>
            <a:xfrm>
              <a:off x="1292339" y="2284658"/>
              <a:ext cx="4032136" cy="3477967"/>
            </a:xfrm>
            <a:prstGeom prst="arc">
              <a:avLst>
                <a:gd name="adj1" fmla="val 18638933"/>
                <a:gd name="adj2" fmla="val 18630248"/>
              </a:avLst>
            </a:prstGeom>
            <a:noFill/>
            <a:ln w="28575" cap="flat" cmpd="sng" algn="ctr">
              <a:solidFill>
                <a:schemeClr val="accent1"/>
              </a:solidFill>
              <a:prstDash val="solid"/>
              <a:miter lim="800000"/>
              <a:headEnd type="none"/>
              <a:tailEnd type="none"/>
            </a:ln>
            <a:effectLst/>
          </p:spPr>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C5C5C"/>
                </a:solidFill>
                <a:effectLst/>
                <a:uLnTx/>
                <a:uFillTx/>
                <a:ea typeface="+mn-ea"/>
                <a:cs typeface="+mn-cs"/>
              </a:endParaRPr>
            </a:p>
          </p:txBody>
        </p:sp>
        <p:grpSp>
          <p:nvGrpSpPr>
            <p:cNvPr id="55" name="Group 54">
              <a:extLst>
                <a:ext uri="{FF2B5EF4-FFF2-40B4-BE49-F238E27FC236}">
                  <a16:creationId xmlns:a16="http://schemas.microsoft.com/office/drawing/2014/main" id="{294DABDF-ED53-A3DC-9D9B-25209CAA6479}"/>
                </a:ext>
              </a:extLst>
            </p:cNvPr>
            <p:cNvGrpSpPr/>
            <p:nvPr/>
          </p:nvGrpSpPr>
          <p:grpSpPr>
            <a:xfrm>
              <a:off x="2752724" y="5419725"/>
              <a:ext cx="1019176" cy="1134045"/>
              <a:chOff x="2886074" y="5248275"/>
              <a:chExt cx="1019176" cy="1134045"/>
            </a:xfrm>
          </p:grpSpPr>
          <p:sp>
            <p:nvSpPr>
              <p:cNvPr id="50" name="Oval 49">
                <a:extLst>
                  <a:ext uri="{FF2B5EF4-FFF2-40B4-BE49-F238E27FC236}">
                    <a16:creationId xmlns:a16="http://schemas.microsoft.com/office/drawing/2014/main" id="{B71C8509-E1C1-9D02-52F1-C457570E468C}"/>
                  </a:ext>
                </a:extLst>
              </p:cNvPr>
              <p:cNvSpPr/>
              <p:nvPr/>
            </p:nvSpPr>
            <p:spPr>
              <a:xfrm>
                <a:off x="2886074" y="5248275"/>
                <a:ext cx="1019176" cy="11340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F72"/>
                  </a:solidFill>
                </a:endParaRPr>
              </a:p>
            </p:txBody>
          </p:sp>
          <p:pic>
            <p:nvPicPr>
              <p:cNvPr id="48" name="Graphic 47" descr="Lungs outline">
                <a:extLst>
                  <a:ext uri="{FF2B5EF4-FFF2-40B4-BE49-F238E27FC236}">
                    <a16:creationId xmlns:a16="http://schemas.microsoft.com/office/drawing/2014/main" id="{C0FBFD60-455F-C4D4-7F21-81B5A3099B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8462" y="5358097"/>
                <a:ext cx="914400" cy="914400"/>
              </a:xfrm>
              <a:prstGeom prst="rect">
                <a:avLst/>
              </a:prstGeom>
            </p:spPr>
          </p:pic>
        </p:grpSp>
        <p:grpSp>
          <p:nvGrpSpPr>
            <p:cNvPr id="56" name="Group 55">
              <a:extLst>
                <a:ext uri="{FF2B5EF4-FFF2-40B4-BE49-F238E27FC236}">
                  <a16:creationId xmlns:a16="http://schemas.microsoft.com/office/drawing/2014/main" id="{32D6994D-8071-891D-888B-70CD5E7D7754}"/>
                </a:ext>
              </a:extLst>
            </p:cNvPr>
            <p:cNvGrpSpPr/>
            <p:nvPr/>
          </p:nvGrpSpPr>
          <p:grpSpPr>
            <a:xfrm>
              <a:off x="2690812" y="1619250"/>
              <a:ext cx="1143000" cy="1143000"/>
              <a:chOff x="2619375" y="1743075"/>
              <a:chExt cx="1143000" cy="1143000"/>
            </a:xfrm>
          </p:grpSpPr>
          <p:sp>
            <p:nvSpPr>
              <p:cNvPr id="51" name="Oval 50">
                <a:extLst>
                  <a:ext uri="{FF2B5EF4-FFF2-40B4-BE49-F238E27FC236}">
                    <a16:creationId xmlns:a16="http://schemas.microsoft.com/office/drawing/2014/main" id="{9BB094F1-E419-92C2-A43D-D5D4C8B8524F}"/>
                  </a:ext>
                </a:extLst>
              </p:cNvPr>
              <p:cNvSpPr/>
              <p:nvPr/>
            </p:nvSpPr>
            <p:spPr>
              <a:xfrm>
                <a:off x="2619375" y="1743075"/>
                <a:ext cx="1143000" cy="1143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F72"/>
                  </a:solidFill>
                </a:endParaRPr>
              </a:p>
            </p:txBody>
          </p:sp>
          <p:pic>
            <p:nvPicPr>
              <p:cNvPr id="47" name="Graphic 46" descr="Power Plant outline">
                <a:extLst>
                  <a:ext uri="{FF2B5EF4-FFF2-40B4-BE49-F238E27FC236}">
                    <a16:creationId xmlns:a16="http://schemas.microsoft.com/office/drawing/2014/main" id="{AD57185B-BD89-5952-D2A9-F970FB26F9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33675" y="1857375"/>
                <a:ext cx="914400" cy="914400"/>
              </a:xfrm>
              <a:prstGeom prst="rect">
                <a:avLst/>
              </a:prstGeom>
            </p:spPr>
          </p:pic>
        </p:grpSp>
        <p:grpSp>
          <p:nvGrpSpPr>
            <p:cNvPr id="59" name="Group 58">
              <a:extLst>
                <a:ext uri="{FF2B5EF4-FFF2-40B4-BE49-F238E27FC236}">
                  <a16:creationId xmlns:a16="http://schemas.microsoft.com/office/drawing/2014/main" id="{7D6B656B-117C-2741-E31B-73B65D5F862F}"/>
                </a:ext>
              </a:extLst>
            </p:cNvPr>
            <p:cNvGrpSpPr/>
            <p:nvPr/>
          </p:nvGrpSpPr>
          <p:grpSpPr>
            <a:xfrm>
              <a:off x="484169" y="3401270"/>
              <a:ext cx="1049154" cy="1134045"/>
              <a:chOff x="827069" y="3392589"/>
              <a:chExt cx="1049154" cy="1134045"/>
            </a:xfrm>
          </p:grpSpPr>
          <p:sp>
            <p:nvSpPr>
              <p:cNvPr id="52" name="Oval 51">
                <a:extLst>
                  <a:ext uri="{FF2B5EF4-FFF2-40B4-BE49-F238E27FC236}">
                    <a16:creationId xmlns:a16="http://schemas.microsoft.com/office/drawing/2014/main" id="{4F634EAB-62A3-3CB8-0B94-9BE853744F29}"/>
                  </a:ext>
                </a:extLst>
              </p:cNvPr>
              <p:cNvSpPr/>
              <p:nvPr/>
            </p:nvSpPr>
            <p:spPr>
              <a:xfrm>
                <a:off x="842058" y="3392589"/>
                <a:ext cx="1019176" cy="11340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F72"/>
                  </a:solidFill>
                </a:endParaRPr>
              </a:p>
            </p:txBody>
          </p:sp>
          <p:pic>
            <p:nvPicPr>
              <p:cNvPr id="49" name="Graphic 48" descr="Heart organ outline">
                <a:extLst>
                  <a:ext uri="{FF2B5EF4-FFF2-40B4-BE49-F238E27FC236}">
                    <a16:creationId xmlns:a16="http://schemas.microsoft.com/office/drawing/2014/main" id="{C7D54813-9032-D75E-ACD1-9C083B828D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7069" y="3452395"/>
                <a:ext cx="1049154" cy="1049154"/>
              </a:xfrm>
              <a:prstGeom prst="rect">
                <a:avLst/>
              </a:prstGeom>
            </p:spPr>
          </p:pic>
        </p:grpSp>
        <p:grpSp>
          <p:nvGrpSpPr>
            <p:cNvPr id="54" name="Group 53">
              <a:extLst>
                <a:ext uri="{FF2B5EF4-FFF2-40B4-BE49-F238E27FC236}">
                  <a16:creationId xmlns:a16="http://schemas.microsoft.com/office/drawing/2014/main" id="{0677CD76-182D-6C32-BEE0-484BDF2DF39B}"/>
                </a:ext>
              </a:extLst>
            </p:cNvPr>
            <p:cNvGrpSpPr/>
            <p:nvPr/>
          </p:nvGrpSpPr>
          <p:grpSpPr>
            <a:xfrm>
              <a:off x="4991099" y="3401270"/>
              <a:ext cx="1019176" cy="1134045"/>
              <a:chOff x="4991099" y="3409950"/>
              <a:chExt cx="1019176" cy="1134045"/>
            </a:xfrm>
          </p:grpSpPr>
          <p:sp>
            <p:nvSpPr>
              <p:cNvPr id="46" name="Oval 45">
                <a:extLst>
                  <a:ext uri="{FF2B5EF4-FFF2-40B4-BE49-F238E27FC236}">
                    <a16:creationId xmlns:a16="http://schemas.microsoft.com/office/drawing/2014/main" id="{25E52C01-7155-6618-3009-29FF7B9A5C84}"/>
                  </a:ext>
                </a:extLst>
              </p:cNvPr>
              <p:cNvSpPr/>
              <p:nvPr/>
            </p:nvSpPr>
            <p:spPr>
              <a:xfrm>
                <a:off x="4991099" y="3409950"/>
                <a:ext cx="1019176" cy="11340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F72"/>
                  </a:solidFill>
                </a:endParaRPr>
              </a:p>
            </p:txBody>
          </p:sp>
          <p:sp>
            <p:nvSpPr>
              <p:cNvPr id="53" name="Freeform 55">
                <a:extLst>
                  <a:ext uri="{FF2B5EF4-FFF2-40B4-BE49-F238E27FC236}">
                    <a16:creationId xmlns:a16="http://schemas.microsoft.com/office/drawing/2014/main" id="{31522ED5-2DE7-E6F6-32A4-079F0229E7F5}"/>
                  </a:ext>
                </a:extLst>
              </p:cNvPr>
              <p:cNvSpPr>
                <a:spLocks/>
              </p:cNvSpPr>
              <p:nvPr/>
            </p:nvSpPr>
            <p:spPr bwMode="auto">
              <a:xfrm flipH="1">
                <a:off x="5043487" y="3519772"/>
                <a:ext cx="914400" cy="914400"/>
              </a:xfrm>
              <a:custGeom>
                <a:avLst/>
                <a:gdLst>
                  <a:gd name="T0" fmla="*/ 1484 w 1736"/>
                  <a:gd name="T1" fmla="*/ 1601 h 2499"/>
                  <a:gd name="T2" fmla="*/ 1675 w 1736"/>
                  <a:gd name="T3" fmla="*/ 999 h 2499"/>
                  <a:gd name="T4" fmla="*/ 1696 w 1736"/>
                  <a:gd name="T5" fmla="*/ 908 h 2499"/>
                  <a:gd name="T6" fmla="*/ 1705 w 1736"/>
                  <a:gd name="T7" fmla="*/ 815 h 2499"/>
                  <a:gd name="T8" fmla="*/ 1705 w 1736"/>
                  <a:gd name="T9" fmla="*/ 745 h 2499"/>
                  <a:gd name="T10" fmla="*/ 1690 w 1736"/>
                  <a:gd name="T11" fmla="*/ 632 h 2499"/>
                  <a:gd name="T12" fmla="*/ 1660 w 1736"/>
                  <a:gd name="T13" fmla="*/ 526 h 2499"/>
                  <a:gd name="T14" fmla="*/ 1614 w 1736"/>
                  <a:gd name="T15" fmla="*/ 424 h 2499"/>
                  <a:gd name="T16" fmla="*/ 1555 w 1736"/>
                  <a:gd name="T17" fmla="*/ 334 h 2499"/>
                  <a:gd name="T18" fmla="*/ 1484 w 1736"/>
                  <a:gd name="T19" fmla="*/ 252 h 2499"/>
                  <a:gd name="T20" fmla="*/ 1403 w 1736"/>
                  <a:gd name="T21" fmla="*/ 180 h 2499"/>
                  <a:gd name="T22" fmla="*/ 1310 w 1736"/>
                  <a:gd name="T23" fmla="*/ 122 h 2499"/>
                  <a:gd name="T24" fmla="*/ 1210 w 1736"/>
                  <a:gd name="T25" fmla="*/ 76 h 2499"/>
                  <a:gd name="T26" fmla="*/ 1103 w 1736"/>
                  <a:gd name="T27" fmla="*/ 46 h 2499"/>
                  <a:gd name="T28" fmla="*/ 990 w 1736"/>
                  <a:gd name="T29" fmla="*/ 32 h 2499"/>
                  <a:gd name="T30" fmla="*/ 914 w 1736"/>
                  <a:gd name="T31" fmla="*/ 32 h 2499"/>
                  <a:gd name="T32" fmla="*/ 801 w 1736"/>
                  <a:gd name="T33" fmla="*/ 46 h 2499"/>
                  <a:gd name="T34" fmla="*/ 693 w 1736"/>
                  <a:gd name="T35" fmla="*/ 76 h 2499"/>
                  <a:gd name="T36" fmla="*/ 593 w 1736"/>
                  <a:gd name="T37" fmla="*/ 122 h 2499"/>
                  <a:gd name="T38" fmla="*/ 500 w 1736"/>
                  <a:gd name="T39" fmla="*/ 180 h 2499"/>
                  <a:gd name="T40" fmla="*/ 419 w 1736"/>
                  <a:gd name="T41" fmla="*/ 252 h 2499"/>
                  <a:gd name="T42" fmla="*/ 349 w 1736"/>
                  <a:gd name="T43" fmla="*/ 334 h 2499"/>
                  <a:gd name="T44" fmla="*/ 289 w 1736"/>
                  <a:gd name="T45" fmla="*/ 424 h 2499"/>
                  <a:gd name="T46" fmla="*/ 243 w 1736"/>
                  <a:gd name="T47" fmla="*/ 526 h 2499"/>
                  <a:gd name="T48" fmla="*/ 213 w 1736"/>
                  <a:gd name="T49" fmla="*/ 632 h 2499"/>
                  <a:gd name="T50" fmla="*/ 198 w 1736"/>
                  <a:gd name="T51" fmla="*/ 745 h 2499"/>
                  <a:gd name="T52" fmla="*/ 197 w 1736"/>
                  <a:gd name="T53" fmla="*/ 882 h 2499"/>
                  <a:gd name="T54" fmla="*/ 265 w 1736"/>
                  <a:gd name="T55" fmla="*/ 1845 h 2499"/>
                  <a:gd name="T56" fmla="*/ 658 w 1736"/>
                  <a:gd name="T57" fmla="*/ 2188 h 2499"/>
                  <a:gd name="T58" fmla="*/ 198 w 1736"/>
                  <a:gd name="T59" fmla="*/ 1391 h 2499"/>
                  <a:gd name="T60" fmla="*/ 167 w 1736"/>
                  <a:gd name="T61" fmla="*/ 784 h 2499"/>
                  <a:gd name="T62" fmla="*/ 172 w 1736"/>
                  <a:gd name="T63" fmla="*/ 704 h 2499"/>
                  <a:gd name="T64" fmla="*/ 193 w 1736"/>
                  <a:gd name="T65" fmla="*/ 589 h 2499"/>
                  <a:gd name="T66" fmla="*/ 230 w 1736"/>
                  <a:gd name="T67" fmla="*/ 480 h 2499"/>
                  <a:gd name="T68" fmla="*/ 282 w 1736"/>
                  <a:gd name="T69" fmla="*/ 378 h 2499"/>
                  <a:gd name="T70" fmla="*/ 347 w 1736"/>
                  <a:gd name="T71" fmla="*/ 285 h 2499"/>
                  <a:gd name="T72" fmla="*/ 424 w 1736"/>
                  <a:gd name="T73" fmla="*/ 204 h 2499"/>
                  <a:gd name="T74" fmla="*/ 513 w 1736"/>
                  <a:gd name="T75" fmla="*/ 133 h 2499"/>
                  <a:gd name="T76" fmla="*/ 612 w 1736"/>
                  <a:gd name="T77" fmla="*/ 78 h 2499"/>
                  <a:gd name="T78" fmla="*/ 719 w 1736"/>
                  <a:gd name="T79" fmla="*/ 35 h 2499"/>
                  <a:gd name="T80" fmla="*/ 832 w 1736"/>
                  <a:gd name="T81" fmla="*/ 9 h 2499"/>
                  <a:gd name="T82" fmla="*/ 953 w 1736"/>
                  <a:gd name="T83" fmla="*/ 0 h 2499"/>
                  <a:gd name="T84" fmla="*/ 1032 w 1736"/>
                  <a:gd name="T85" fmla="*/ 4 h 2499"/>
                  <a:gd name="T86" fmla="*/ 1147 w 1736"/>
                  <a:gd name="T87" fmla="*/ 24 h 2499"/>
                  <a:gd name="T88" fmla="*/ 1256 w 1736"/>
                  <a:gd name="T89" fmla="*/ 61 h 2499"/>
                  <a:gd name="T90" fmla="*/ 1358 w 1736"/>
                  <a:gd name="T91" fmla="*/ 113 h 2499"/>
                  <a:gd name="T92" fmla="*/ 1451 w 1736"/>
                  <a:gd name="T93" fmla="*/ 180 h 2499"/>
                  <a:gd name="T94" fmla="*/ 1532 w 1736"/>
                  <a:gd name="T95" fmla="*/ 258 h 2499"/>
                  <a:gd name="T96" fmla="*/ 1601 w 1736"/>
                  <a:gd name="T97" fmla="*/ 346 h 2499"/>
                  <a:gd name="T98" fmla="*/ 1658 w 1736"/>
                  <a:gd name="T99" fmla="*/ 445 h 2499"/>
                  <a:gd name="T100" fmla="*/ 1701 w 1736"/>
                  <a:gd name="T101" fmla="*/ 552 h 2499"/>
                  <a:gd name="T102" fmla="*/ 1727 w 1736"/>
                  <a:gd name="T103" fmla="*/ 665 h 2499"/>
                  <a:gd name="T104" fmla="*/ 1736 w 1736"/>
                  <a:gd name="T105" fmla="*/ 784 h 2499"/>
                  <a:gd name="T106" fmla="*/ 1733 w 1736"/>
                  <a:gd name="T107" fmla="*/ 849 h 2499"/>
                  <a:gd name="T108" fmla="*/ 1720 w 1736"/>
                  <a:gd name="T109" fmla="*/ 945 h 2499"/>
                  <a:gd name="T110" fmla="*/ 1694 w 1736"/>
                  <a:gd name="T111" fmla="*/ 1038 h 2499"/>
                  <a:gd name="T112" fmla="*/ 1625 w 1736"/>
                  <a:gd name="T113" fmla="*/ 2499 h 2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36" h="2499">
                    <a:moveTo>
                      <a:pt x="1625" y="2499"/>
                    </a:moveTo>
                    <a:lnTo>
                      <a:pt x="1484" y="1603"/>
                    </a:lnTo>
                    <a:lnTo>
                      <a:pt x="1484" y="1601"/>
                    </a:lnTo>
                    <a:lnTo>
                      <a:pt x="1664" y="1028"/>
                    </a:lnTo>
                    <a:lnTo>
                      <a:pt x="1664" y="1028"/>
                    </a:lnTo>
                    <a:lnTo>
                      <a:pt x="1675" y="999"/>
                    </a:lnTo>
                    <a:lnTo>
                      <a:pt x="1683" y="969"/>
                    </a:lnTo>
                    <a:lnTo>
                      <a:pt x="1690" y="939"/>
                    </a:lnTo>
                    <a:lnTo>
                      <a:pt x="1696" y="908"/>
                    </a:lnTo>
                    <a:lnTo>
                      <a:pt x="1699" y="878"/>
                    </a:lnTo>
                    <a:lnTo>
                      <a:pt x="1703" y="847"/>
                    </a:lnTo>
                    <a:lnTo>
                      <a:pt x="1705" y="815"/>
                    </a:lnTo>
                    <a:lnTo>
                      <a:pt x="1705" y="784"/>
                    </a:lnTo>
                    <a:lnTo>
                      <a:pt x="1705" y="784"/>
                    </a:lnTo>
                    <a:lnTo>
                      <a:pt x="1705" y="745"/>
                    </a:lnTo>
                    <a:lnTo>
                      <a:pt x="1701" y="708"/>
                    </a:lnTo>
                    <a:lnTo>
                      <a:pt x="1697" y="669"/>
                    </a:lnTo>
                    <a:lnTo>
                      <a:pt x="1690" y="632"/>
                    </a:lnTo>
                    <a:lnTo>
                      <a:pt x="1683" y="597"/>
                    </a:lnTo>
                    <a:lnTo>
                      <a:pt x="1671" y="560"/>
                    </a:lnTo>
                    <a:lnTo>
                      <a:pt x="1660" y="526"/>
                    </a:lnTo>
                    <a:lnTo>
                      <a:pt x="1645" y="491"/>
                    </a:lnTo>
                    <a:lnTo>
                      <a:pt x="1631" y="458"/>
                    </a:lnTo>
                    <a:lnTo>
                      <a:pt x="1614" y="424"/>
                    </a:lnTo>
                    <a:lnTo>
                      <a:pt x="1595" y="393"/>
                    </a:lnTo>
                    <a:lnTo>
                      <a:pt x="1577" y="363"/>
                    </a:lnTo>
                    <a:lnTo>
                      <a:pt x="1555" y="334"/>
                    </a:lnTo>
                    <a:lnTo>
                      <a:pt x="1532" y="306"/>
                    </a:lnTo>
                    <a:lnTo>
                      <a:pt x="1510" y="278"/>
                    </a:lnTo>
                    <a:lnTo>
                      <a:pt x="1484" y="252"/>
                    </a:lnTo>
                    <a:lnTo>
                      <a:pt x="1458" y="226"/>
                    </a:lnTo>
                    <a:lnTo>
                      <a:pt x="1431" y="202"/>
                    </a:lnTo>
                    <a:lnTo>
                      <a:pt x="1403" y="180"/>
                    </a:lnTo>
                    <a:lnTo>
                      <a:pt x="1373" y="159"/>
                    </a:lnTo>
                    <a:lnTo>
                      <a:pt x="1342" y="139"/>
                    </a:lnTo>
                    <a:lnTo>
                      <a:pt x="1310" y="122"/>
                    </a:lnTo>
                    <a:lnTo>
                      <a:pt x="1279" y="106"/>
                    </a:lnTo>
                    <a:lnTo>
                      <a:pt x="1245" y="89"/>
                    </a:lnTo>
                    <a:lnTo>
                      <a:pt x="1210" y="76"/>
                    </a:lnTo>
                    <a:lnTo>
                      <a:pt x="1175" y="65"/>
                    </a:lnTo>
                    <a:lnTo>
                      <a:pt x="1140" y="54"/>
                    </a:lnTo>
                    <a:lnTo>
                      <a:pt x="1103" y="46"/>
                    </a:lnTo>
                    <a:lnTo>
                      <a:pt x="1066" y="39"/>
                    </a:lnTo>
                    <a:lnTo>
                      <a:pt x="1028" y="35"/>
                    </a:lnTo>
                    <a:lnTo>
                      <a:pt x="990" y="32"/>
                    </a:lnTo>
                    <a:lnTo>
                      <a:pt x="953" y="30"/>
                    </a:lnTo>
                    <a:lnTo>
                      <a:pt x="953" y="30"/>
                    </a:lnTo>
                    <a:lnTo>
                      <a:pt x="914" y="32"/>
                    </a:lnTo>
                    <a:lnTo>
                      <a:pt x="875" y="35"/>
                    </a:lnTo>
                    <a:lnTo>
                      <a:pt x="838" y="39"/>
                    </a:lnTo>
                    <a:lnTo>
                      <a:pt x="801" y="46"/>
                    </a:lnTo>
                    <a:lnTo>
                      <a:pt x="764" y="54"/>
                    </a:lnTo>
                    <a:lnTo>
                      <a:pt x="728" y="65"/>
                    </a:lnTo>
                    <a:lnTo>
                      <a:pt x="693" y="76"/>
                    </a:lnTo>
                    <a:lnTo>
                      <a:pt x="658" y="89"/>
                    </a:lnTo>
                    <a:lnTo>
                      <a:pt x="625" y="106"/>
                    </a:lnTo>
                    <a:lnTo>
                      <a:pt x="593" y="122"/>
                    </a:lnTo>
                    <a:lnTo>
                      <a:pt x="562" y="139"/>
                    </a:lnTo>
                    <a:lnTo>
                      <a:pt x="530" y="159"/>
                    </a:lnTo>
                    <a:lnTo>
                      <a:pt x="500" y="180"/>
                    </a:lnTo>
                    <a:lnTo>
                      <a:pt x="473" y="202"/>
                    </a:lnTo>
                    <a:lnTo>
                      <a:pt x="445" y="226"/>
                    </a:lnTo>
                    <a:lnTo>
                      <a:pt x="419" y="252"/>
                    </a:lnTo>
                    <a:lnTo>
                      <a:pt x="395" y="278"/>
                    </a:lnTo>
                    <a:lnTo>
                      <a:pt x="371" y="306"/>
                    </a:lnTo>
                    <a:lnTo>
                      <a:pt x="349" y="334"/>
                    </a:lnTo>
                    <a:lnTo>
                      <a:pt x="326" y="363"/>
                    </a:lnTo>
                    <a:lnTo>
                      <a:pt x="308" y="393"/>
                    </a:lnTo>
                    <a:lnTo>
                      <a:pt x="289" y="424"/>
                    </a:lnTo>
                    <a:lnTo>
                      <a:pt x="273" y="458"/>
                    </a:lnTo>
                    <a:lnTo>
                      <a:pt x="258" y="491"/>
                    </a:lnTo>
                    <a:lnTo>
                      <a:pt x="243" y="526"/>
                    </a:lnTo>
                    <a:lnTo>
                      <a:pt x="232" y="560"/>
                    </a:lnTo>
                    <a:lnTo>
                      <a:pt x="223" y="597"/>
                    </a:lnTo>
                    <a:lnTo>
                      <a:pt x="213" y="632"/>
                    </a:lnTo>
                    <a:lnTo>
                      <a:pt x="206" y="669"/>
                    </a:lnTo>
                    <a:lnTo>
                      <a:pt x="202" y="708"/>
                    </a:lnTo>
                    <a:lnTo>
                      <a:pt x="198" y="745"/>
                    </a:lnTo>
                    <a:lnTo>
                      <a:pt x="198" y="784"/>
                    </a:lnTo>
                    <a:lnTo>
                      <a:pt x="197" y="878"/>
                    </a:lnTo>
                    <a:lnTo>
                      <a:pt x="197" y="882"/>
                    </a:lnTo>
                    <a:lnTo>
                      <a:pt x="41" y="1360"/>
                    </a:lnTo>
                    <a:lnTo>
                      <a:pt x="226" y="1360"/>
                    </a:lnTo>
                    <a:lnTo>
                      <a:pt x="265" y="1845"/>
                    </a:lnTo>
                    <a:lnTo>
                      <a:pt x="632" y="1801"/>
                    </a:lnTo>
                    <a:lnTo>
                      <a:pt x="688" y="2183"/>
                    </a:lnTo>
                    <a:lnTo>
                      <a:pt x="658" y="2188"/>
                    </a:lnTo>
                    <a:lnTo>
                      <a:pt x="606" y="1834"/>
                    </a:lnTo>
                    <a:lnTo>
                      <a:pt x="237" y="1879"/>
                    </a:lnTo>
                    <a:lnTo>
                      <a:pt x="198" y="1391"/>
                    </a:lnTo>
                    <a:lnTo>
                      <a:pt x="0" y="1391"/>
                    </a:lnTo>
                    <a:lnTo>
                      <a:pt x="167" y="875"/>
                    </a:lnTo>
                    <a:lnTo>
                      <a:pt x="167" y="784"/>
                    </a:lnTo>
                    <a:lnTo>
                      <a:pt x="167" y="784"/>
                    </a:lnTo>
                    <a:lnTo>
                      <a:pt x="169" y="743"/>
                    </a:lnTo>
                    <a:lnTo>
                      <a:pt x="172" y="704"/>
                    </a:lnTo>
                    <a:lnTo>
                      <a:pt x="176" y="665"/>
                    </a:lnTo>
                    <a:lnTo>
                      <a:pt x="184" y="626"/>
                    </a:lnTo>
                    <a:lnTo>
                      <a:pt x="193" y="589"/>
                    </a:lnTo>
                    <a:lnTo>
                      <a:pt x="202" y="552"/>
                    </a:lnTo>
                    <a:lnTo>
                      <a:pt x="215" y="515"/>
                    </a:lnTo>
                    <a:lnTo>
                      <a:pt x="230" y="480"/>
                    </a:lnTo>
                    <a:lnTo>
                      <a:pt x="245" y="445"/>
                    </a:lnTo>
                    <a:lnTo>
                      <a:pt x="263" y="411"/>
                    </a:lnTo>
                    <a:lnTo>
                      <a:pt x="282" y="378"/>
                    </a:lnTo>
                    <a:lnTo>
                      <a:pt x="302" y="346"/>
                    </a:lnTo>
                    <a:lnTo>
                      <a:pt x="324" y="315"/>
                    </a:lnTo>
                    <a:lnTo>
                      <a:pt x="347" y="285"/>
                    </a:lnTo>
                    <a:lnTo>
                      <a:pt x="371" y="258"/>
                    </a:lnTo>
                    <a:lnTo>
                      <a:pt x="397" y="230"/>
                    </a:lnTo>
                    <a:lnTo>
                      <a:pt x="424" y="204"/>
                    </a:lnTo>
                    <a:lnTo>
                      <a:pt x="454" y="180"/>
                    </a:lnTo>
                    <a:lnTo>
                      <a:pt x="484" y="156"/>
                    </a:lnTo>
                    <a:lnTo>
                      <a:pt x="513" y="133"/>
                    </a:lnTo>
                    <a:lnTo>
                      <a:pt x="545" y="113"/>
                    </a:lnTo>
                    <a:lnTo>
                      <a:pt x="578" y="95"/>
                    </a:lnTo>
                    <a:lnTo>
                      <a:pt x="612" y="78"/>
                    </a:lnTo>
                    <a:lnTo>
                      <a:pt x="647" y="61"/>
                    </a:lnTo>
                    <a:lnTo>
                      <a:pt x="682" y="48"/>
                    </a:lnTo>
                    <a:lnTo>
                      <a:pt x="719" y="35"/>
                    </a:lnTo>
                    <a:lnTo>
                      <a:pt x="756" y="24"/>
                    </a:lnTo>
                    <a:lnTo>
                      <a:pt x="793" y="17"/>
                    </a:lnTo>
                    <a:lnTo>
                      <a:pt x="832" y="9"/>
                    </a:lnTo>
                    <a:lnTo>
                      <a:pt x="871" y="4"/>
                    </a:lnTo>
                    <a:lnTo>
                      <a:pt x="912" y="2"/>
                    </a:lnTo>
                    <a:lnTo>
                      <a:pt x="953" y="0"/>
                    </a:lnTo>
                    <a:lnTo>
                      <a:pt x="953" y="0"/>
                    </a:lnTo>
                    <a:lnTo>
                      <a:pt x="991" y="2"/>
                    </a:lnTo>
                    <a:lnTo>
                      <a:pt x="1032" y="4"/>
                    </a:lnTo>
                    <a:lnTo>
                      <a:pt x="1071" y="9"/>
                    </a:lnTo>
                    <a:lnTo>
                      <a:pt x="1110" y="17"/>
                    </a:lnTo>
                    <a:lnTo>
                      <a:pt x="1147" y="24"/>
                    </a:lnTo>
                    <a:lnTo>
                      <a:pt x="1184" y="35"/>
                    </a:lnTo>
                    <a:lnTo>
                      <a:pt x="1221" y="48"/>
                    </a:lnTo>
                    <a:lnTo>
                      <a:pt x="1256" y="61"/>
                    </a:lnTo>
                    <a:lnTo>
                      <a:pt x="1292" y="78"/>
                    </a:lnTo>
                    <a:lnTo>
                      <a:pt x="1325" y="95"/>
                    </a:lnTo>
                    <a:lnTo>
                      <a:pt x="1358" y="113"/>
                    </a:lnTo>
                    <a:lnTo>
                      <a:pt x="1390" y="133"/>
                    </a:lnTo>
                    <a:lnTo>
                      <a:pt x="1421" y="156"/>
                    </a:lnTo>
                    <a:lnTo>
                      <a:pt x="1451" y="180"/>
                    </a:lnTo>
                    <a:lnTo>
                      <a:pt x="1479" y="204"/>
                    </a:lnTo>
                    <a:lnTo>
                      <a:pt x="1507" y="230"/>
                    </a:lnTo>
                    <a:lnTo>
                      <a:pt x="1532" y="258"/>
                    </a:lnTo>
                    <a:lnTo>
                      <a:pt x="1557" y="285"/>
                    </a:lnTo>
                    <a:lnTo>
                      <a:pt x="1581" y="315"/>
                    </a:lnTo>
                    <a:lnTo>
                      <a:pt x="1601" y="346"/>
                    </a:lnTo>
                    <a:lnTo>
                      <a:pt x="1621" y="378"/>
                    </a:lnTo>
                    <a:lnTo>
                      <a:pt x="1642" y="411"/>
                    </a:lnTo>
                    <a:lnTo>
                      <a:pt x="1658" y="445"/>
                    </a:lnTo>
                    <a:lnTo>
                      <a:pt x="1673" y="480"/>
                    </a:lnTo>
                    <a:lnTo>
                      <a:pt x="1688" y="515"/>
                    </a:lnTo>
                    <a:lnTo>
                      <a:pt x="1701" y="552"/>
                    </a:lnTo>
                    <a:lnTo>
                      <a:pt x="1710" y="589"/>
                    </a:lnTo>
                    <a:lnTo>
                      <a:pt x="1720" y="626"/>
                    </a:lnTo>
                    <a:lnTo>
                      <a:pt x="1727" y="665"/>
                    </a:lnTo>
                    <a:lnTo>
                      <a:pt x="1733" y="704"/>
                    </a:lnTo>
                    <a:lnTo>
                      <a:pt x="1734" y="745"/>
                    </a:lnTo>
                    <a:lnTo>
                      <a:pt x="1736" y="784"/>
                    </a:lnTo>
                    <a:lnTo>
                      <a:pt x="1736" y="784"/>
                    </a:lnTo>
                    <a:lnTo>
                      <a:pt x="1734" y="817"/>
                    </a:lnTo>
                    <a:lnTo>
                      <a:pt x="1733" y="849"/>
                    </a:lnTo>
                    <a:lnTo>
                      <a:pt x="1731" y="882"/>
                    </a:lnTo>
                    <a:lnTo>
                      <a:pt x="1725" y="913"/>
                    </a:lnTo>
                    <a:lnTo>
                      <a:pt x="1720" y="945"/>
                    </a:lnTo>
                    <a:lnTo>
                      <a:pt x="1712" y="976"/>
                    </a:lnTo>
                    <a:lnTo>
                      <a:pt x="1703" y="1008"/>
                    </a:lnTo>
                    <a:lnTo>
                      <a:pt x="1694" y="1038"/>
                    </a:lnTo>
                    <a:lnTo>
                      <a:pt x="1516" y="1604"/>
                    </a:lnTo>
                    <a:lnTo>
                      <a:pt x="1657" y="2494"/>
                    </a:lnTo>
                    <a:lnTo>
                      <a:pt x="1625" y="2499"/>
                    </a:lnTo>
                    <a:close/>
                  </a:path>
                </a:pathLst>
              </a:custGeom>
              <a:solidFill>
                <a:srgbClr val="954F72"/>
              </a:solidFill>
              <a:ln>
                <a:solidFill>
                  <a:srgbClr val="954F72"/>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grpSp>
    </p:spTree>
    <p:extLst>
      <p:ext uri="{BB962C8B-B14F-4D97-AF65-F5344CB8AC3E}">
        <p14:creationId xmlns:p14="http://schemas.microsoft.com/office/powerpoint/2010/main" val="3776233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20276-CEEF-8F8B-D948-00D96E4DD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5" name="TextBox 4">
            <a:extLst>
              <a:ext uri="{FF2B5EF4-FFF2-40B4-BE49-F238E27FC236}">
                <a16:creationId xmlns:a16="http://schemas.microsoft.com/office/drawing/2014/main" id="{B7F1B542-DBAD-A0EB-7220-E5BFDCC9CBF7}"/>
              </a:ext>
            </a:extLst>
          </p:cNvPr>
          <p:cNvSpPr txBox="1"/>
          <p:nvPr/>
        </p:nvSpPr>
        <p:spPr>
          <a:xfrm>
            <a:off x="638628" y="483899"/>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Targeted Universalism </a:t>
            </a:r>
          </a:p>
        </p:txBody>
      </p:sp>
      <p:pic>
        <p:nvPicPr>
          <p:cNvPr id="6" name="Picture 5">
            <a:extLst>
              <a:ext uri="{FF2B5EF4-FFF2-40B4-BE49-F238E27FC236}">
                <a16:creationId xmlns:a16="http://schemas.microsoft.com/office/drawing/2014/main" id="{8A1D98C2-7FFF-845A-BD35-D2CCDC498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8" name="TextBox 7">
            <a:extLst>
              <a:ext uri="{FF2B5EF4-FFF2-40B4-BE49-F238E27FC236}">
                <a16:creationId xmlns:a16="http://schemas.microsoft.com/office/drawing/2014/main" id="{504C67D2-B37E-98ED-BCA4-C1F38B12DE89}"/>
              </a:ext>
            </a:extLst>
          </p:cNvPr>
          <p:cNvSpPr txBox="1"/>
          <p:nvPr/>
        </p:nvSpPr>
        <p:spPr>
          <a:xfrm>
            <a:off x="0" y="6639411"/>
            <a:ext cx="9464040" cy="215444"/>
          </a:xfrm>
          <a:prstGeom prst="rect">
            <a:avLst/>
          </a:prstGeom>
          <a:noFill/>
        </p:spPr>
        <p:txBody>
          <a:bodyPr wrap="square">
            <a:spAutoFit/>
          </a:bodyPr>
          <a:lstStyle/>
          <a:p>
            <a:r>
              <a:rPr lang="en-US" sz="800">
                <a:latin typeface="Calibri" panose="020F0502020204030204" pitchFamily="34" charset="0"/>
                <a:cs typeface="Times New Roman" panose="02020603050405020304" pitchFamily="18" charset="0"/>
              </a:rPr>
              <a:t>Community Commons: </a:t>
            </a:r>
            <a:r>
              <a:rPr lang="en-US" sz="800">
                <a:latin typeface="Calibri" panose="020F0502020204030204" pitchFamily="34" charset="0"/>
                <a:cs typeface="Times New Roman" panose="02020603050405020304" pitchFamily="18" charset="0"/>
                <a:hlinkClick r:id="rId5"/>
              </a:rPr>
              <a:t>Targeted Universalism </a:t>
            </a:r>
            <a:endParaRPr lang="en-US" sz="800"/>
          </a:p>
        </p:txBody>
      </p:sp>
      <p:cxnSp>
        <p:nvCxnSpPr>
          <p:cNvPr id="2" name="Straight Connector 1">
            <a:extLst>
              <a:ext uri="{FF2B5EF4-FFF2-40B4-BE49-F238E27FC236}">
                <a16:creationId xmlns:a16="http://schemas.microsoft.com/office/drawing/2014/main" id="{3F05C483-3A8C-9334-7B5B-873648909D93}"/>
              </a:ext>
            </a:extLst>
          </p:cNvPr>
          <p:cNvCxnSpPr>
            <a:cxnSpLocks/>
          </p:cNvCxnSpPr>
          <p:nvPr/>
        </p:nvCxnSpPr>
        <p:spPr>
          <a:xfrm>
            <a:off x="2897205" y="2877957"/>
            <a:ext cx="3715351" cy="0"/>
          </a:xfrm>
          <a:prstGeom prst="line">
            <a:avLst/>
          </a:prstGeom>
          <a:ln w="57150">
            <a:solidFill>
              <a:srgbClr val="954F7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3976C9-4A52-26ED-6D4C-A590AE34228E}"/>
              </a:ext>
            </a:extLst>
          </p:cNvPr>
          <p:cNvCxnSpPr>
            <a:cxnSpLocks/>
          </p:cNvCxnSpPr>
          <p:nvPr/>
        </p:nvCxnSpPr>
        <p:spPr>
          <a:xfrm>
            <a:off x="3753851" y="4889633"/>
            <a:ext cx="5212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B510977-2101-FBDC-F074-225C707ABF5B}"/>
              </a:ext>
            </a:extLst>
          </p:cNvPr>
          <p:cNvCxnSpPr>
            <a:cxnSpLocks/>
          </p:cNvCxnSpPr>
          <p:nvPr/>
        </p:nvCxnSpPr>
        <p:spPr>
          <a:xfrm>
            <a:off x="6018883" y="5890662"/>
            <a:ext cx="4023360" cy="8860"/>
          </a:xfrm>
          <a:prstGeom prst="line">
            <a:avLst/>
          </a:prstGeom>
          <a:ln w="57150">
            <a:solidFill>
              <a:srgbClr val="D06F1A"/>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4C9326C-CF5E-E2D3-E7A4-34B6E58D9D5E}"/>
              </a:ext>
            </a:extLst>
          </p:cNvPr>
          <p:cNvSpPr txBox="1"/>
          <p:nvPr/>
        </p:nvSpPr>
        <p:spPr>
          <a:xfrm>
            <a:off x="1181501" y="2028617"/>
            <a:ext cx="9828998" cy="4028860"/>
          </a:xfrm>
          <a:prstGeom prst="rect">
            <a:avLst/>
          </a:prstGeom>
          <a:noFill/>
        </p:spPr>
        <p:txBody>
          <a:bodyPr wrap="square" rtlCol="0">
            <a:spAutoFit/>
          </a:bodyPr>
          <a:lstStyle/>
          <a:p>
            <a:pPr algn="ctr">
              <a:lnSpc>
                <a:spcPct val="150000"/>
              </a:lnSpc>
              <a:spcBef>
                <a:spcPts val="600"/>
              </a:spcBef>
              <a:spcAft>
                <a:spcPts val="600"/>
              </a:spcAft>
            </a:pPr>
            <a:r>
              <a:rPr lang="en-US" sz="4400" spc="20">
                <a:latin typeface="Myriad Pro" panose="020B0503030403020204"/>
                <a:ea typeface="Times New Roman" panose="02020603050405020304" pitchFamily="18" charset="0"/>
              </a:rPr>
              <a:t>Sets universal goals for the general population that are accomplished through targeted approaches based on the needs of different groups.</a:t>
            </a:r>
            <a:endParaRPr lang="en-US" sz="4400">
              <a:latin typeface="Myriad Pro" panose="020B0503030403020204"/>
            </a:endParaRPr>
          </a:p>
        </p:txBody>
      </p:sp>
    </p:spTree>
    <p:extLst>
      <p:ext uri="{BB962C8B-B14F-4D97-AF65-F5344CB8AC3E}">
        <p14:creationId xmlns:p14="http://schemas.microsoft.com/office/powerpoint/2010/main" val="2475984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20276-CEEF-8F8B-D948-00D96E4DD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5" name="TextBox 4">
            <a:extLst>
              <a:ext uri="{FF2B5EF4-FFF2-40B4-BE49-F238E27FC236}">
                <a16:creationId xmlns:a16="http://schemas.microsoft.com/office/drawing/2014/main" id="{B7F1B542-DBAD-A0EB-7220-E5BFDCC9CBF7}"/>
              </a:ext>
            </a:extLst>
          </p:cNvPr>
          <p:cNvSpPr txBox="1"/>
          <p:nvPr/>
        </p:nvSpPr>
        <p:spPr>
          <a:xfrm>
            <a:off x="638628" y="483899"/>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5 Steps Towards Targeted Universalism</a:t>
            </a:r>
          </a:p>
        </p:txBody>
      </p:sp>
      <p:pic>
        <p:nvPicPr>
          <p:cNvPr id="6" name="Picture 5">
            <a:extLst>
              <a:ext uri="{FF2B5EF4-FFF2-40B4-BE49-F238E27FC236}">
                <a16:creationId xmlns:a16="http://schemas.microsoft.com/office/drawing/2014/main" id="{8A1D98C2-7FFF-845A-BD35-D2CCDC498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8" name="TextBox 7">
            <a:extLst>
              <a:ext uri="{FF2B5EF4-FFF2-40B4-BE49-F238E27FC236}">
                <a16:creationId xmlns:a16="http://schemas.microsoft.com/office/drawing/2014/main" id="{504C67D2-B37E-98ED-BCA4-C1F38B12DE89}"/>
              </a:ext>
            </a:extLst>
          </p:cNvPr>
          <p:cNvSpPr txBox="1"/>
          <p:nvPr/>
        </p:nvSpPr>
        <p:spPr>
          <a:xfrm>
            <a:off x="0" y="6637405"/>
            <a:ext cx="9464040" cy="215444"/>
          </a:xfrm>
          <a:prstGeom prst="rect">
            <a:avLst/>
          </a:prstGeom>
          <a:noFill/>
        </p:spPr>
        <p:txBody>
          <a:bodyPr wrap="square">
            <a:spAutoFit/>
          </a:bodyPr>
          <a:lstStyle/>
          <a:p>
            <a:r>
              <a:rPr lang="en-US" sz="800">
                <a:effectLst/>
                <a:latin typeface="Calibri" panose="020F0502020204030204" pitchFamily="34" charset="0"/>
                <a:ea typeface="Calibri" panose="020F0502020204030204" pitchFamily="34" charset="0"/>
                <a:cs typeface="Times New Roman" panose="02020603050405020304" pitchFamily="18" charset="0"/>
              </a:rPr>
              <a:t>Othering &amp; Belonging Institute</a:t>
            </a:r>
            <a:r>
              <a:rPr lang="en-US" sz="800">
                <a:latin typeface="Calibri" panose="020F0502020204030204" pitchFamily="34" charset="0"/>
                <a:ea typeface="Calibri" panose="020F0502020204030204" pitchFamily="34" charset="0"/>
                <a:cs typeface="Times New Roman" panose="02020603050405020304" pitchFamily="18" charset="0"/>
              </a:rPr>
              <a:t>: </a:t>
            </a:r>
            <a:r>
              <a:rPr lang="en-US" sz="800">
                <a:latin typeface="Calibri" panose="020F0502020204030204" pitchFamily="34" charset="0"/>
                <a:ea typeface="Calibri" panose="020F0502020204030204" pitchFamily="34" charset="0"/>
                <a:cs typeface="Times New Roman" panose="02020603050405020304" pitchFamily="18" charset="0"/>
                <a:hlinkClick r:id="rId4"/>
              </a:rPr>
              <a:t>Creating a Targeted Universalism Framework </a:t>
            </a:r>
            <a:r>
              <a:rPr lang="en-US" sz="800">
                <a:effectLst/>
                <a:latin typeface="Calibri" panose="020F0502020204030204" pitchFamily="34" charset="0"/>
                <a:ea typeface="Calibri" panose="020F0502020204030204" pitchFamily="34" charset="0"/>
                <a:cs typeface="Times New Roman" panose="02020603050405020304" pitchFamily="18" charset="0"/>
                <a:hlinkClick r:id="rId4"/>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D2E956EF-89B1-E226-7312-4DA8177914ED}"/>
              </a:ext>
            </a:extLst>
          </p:cNvPr>
          <p:cNvGrpSpPr/>
          <p:nvPr/>
        </p:nvGrpSpPr>
        <p:grpSpPr>
          <a:xfrm>
            <a:off x="1" y="2307046"/>
            <a:ext cx="12191999" cy="3586570"/>
            <a:chOff x="1" y="2382305"/>
            <a:chExt cx="12191999" cy="3586570"/>
          </a:xfrm>
        </p:grpSpPr>
        <p:grpSp>
          <p:nvGrpSpPr>
            <p:cNvPr id="18" name="Group 17">
              <a:extLst>
                <a:ext uri="{FF2B5EF4-FFF2-40B4-BE49-F238E27FC236}">
                  <a16:creationId xmlns:a16="http://schemas.microsoft.com/office/drawing/2014/main" id="{93BDA0C0-96C8-F55D-5E08-739B1EC4545C}"/>
                </a:ext>
              </a:extLst>
            </p:cNvPr>
            <p:cNvGrpSpPr/>
            <p:nvPr/>
          </p:nvGrpSpPr>
          <p:grpSpPr>
            <a:xfrm>
              <a:off x="1" y="2382305"/>
              <a:ext cx="12191999" cy="1366037"/>
              <a:chOff x="1" y="2677580"/>
              <a:chExt cx="12191999" cy="1366037"/>
            </a:xfrm>
          </p:grpSpPr>
          <p:sp>
            <p:nvSpPr>
              <p:cNvPr id="11" name="Freeform 55">
                <a:extLst>
                  <a:ext uri="{FF2B5EF4-FFF2-40B4-BE49-F238E27FC236}">
                    <a16:creationId xmlns:a16="http://schemas.microsoft.com/office/drawing/2014/main" id="{2EF38EA2-9254-36ED-9150-245027BEA6F3}"/>
                  </a:ext>
                </a:extLst>
              </p:cNvPr>
              <p:cNvSpPr>
                <a:spLocks/>
              </p:cNvSpPr>
              <p:nvPr/>
            </p:nvSpPr>
            <p:spPr bwMode="auto">
              <a:xfrm>
                <a:off x="1" y="2971429"/>
                <a:ext cx="12191999" cy="915142"/>
              </a:xfrm>
              <a:custGeom>
                <a:avLst/>
                <a:gdLst>
                  <a:gd name="T0" fmla="*/ 78 w 12526"/>
                  <a:gd name="T1" fmla="*/ 1088 h 1212"/>
                  <a:gd name="T2" fmla="*/ 223 w 12526"/>
                  <a:gd name="T3" fmla="*/ 1065 h 1212"/>
                  <a:gd name="T4" fmla="*/ 357 w 12526"/>
                  <a:gd name="T5" fmla="*/ 1019 h 1212"/>
                  <a:gd name="T6" fmla="*/ 481 w 12526"/>
                  <a:gd name="T7" fmla="*/ 957 h 1212"/>
                  <a:gd name="T8" fmla="*/ 601 w 12526"/>
                  <a:gd name="T9" fmla="*/ 881 h 1212"/>
                  <a:gd name="T10" fmla="*/ 903 w 12526"/>
                  <a:gd name="T11" fmla="*/ 647 h 1212"/>
                  <a:gd name="T12" fmla="*/ 1138 w 12526"/>
                  <a:gd name="T13" fmla="*/ 469 h 1212"/>
                  <a:gd name="T14" fmla="*/ 1291 w 12526"/>
                  <a:gd name="T15" fmla="*/ 369 h 1212"/>
                  <a:gd name="T16" fmla="*/ 1460 w 12526"/>
                  <a:gd name="T17" fmla="*/ 275 h 1212"/>
                  <a:gd name="T18" fmla="*/ 1649 w 12526"/>
                  <a:gd name="T19" fmla="*/ 190 h 1212"/>
                  <a:gd name="T20" fmla="*/ 1863 w 12526"/>
                  <a:gd name="T21" fmla="*/ 116 h 1212"/>
                  <a:gd name="T22" fmla="*/ 2105 w 12526"/>
                  <a:gd name="T23" fmla="*/ 58 h 1212"/>
                  <a:gd name="T24" fmla="*/ 2378 w 12526"/>
                  <a:gd name="T25" fmla="*/ 19 h 1212"/>
                  <a:gd name="T26" fmla="*/ 2684 w 12526"/>
                  <a:gd name="T27" fmla="*/ 0 h 1212"/>
                  <a:gd name="T28" fmla="*/ 2930 w 12526"/>
                  <a:gd name="T29" fmla="*/ 3 h 1212"/>
                  <a:gd name="T30" fmla="*/ 3227 w 12526"/>
                  <a:gd name="T31" fmla="*/ 29 h 1212"/>
                  <a:gd name="T32" fmla="*/ 3488 w 12526"/>
                  <a:gd name="T33" fmla="*/ 79 h 1212"/>
                  <a:gd name="T34" fmla="*/ 3720 w 12526"/>
                  <a:gd name="T35" fmla="*/ 148 h 1212"/>
                  <a:gd name="T36" fmla="*/ 3928 w 12526"/>
                  <a:gd name="T37" fmla="*/ 233 h 1212"/>
                  <a:gd name="T38" fmla="*/ 4117 w 12526"/>
                  <a:gd name="T39" fmla="*/ 331 h 1212"/>
                  <a:gd name="T40" fmla="*/ 4293 w 12526"/>
                  <a:gd name="T41" fmla="*/ 437 h 1212"/>
                  <a:gd name="T42" fmla="*/ 4623 w 12526"/>
                  <a:gd name="T43" fmla="*/ 663 h 1212"/>
                  <a:gd name="T44" fmla="*/ 4872 w 12526"/>
                  <a:gd name="T45" fmla="*/ 828 h 1212"/>
                  <a:gd name="T46" fmla="*/ 5050 w 12526"/>
                  <a:gd name="T47" fmla="*/ 932 h 1212"/>
                  <a:gd name="T48" fmla="*/ 5243 w 12526"/>
                  <a:gd name="T49" fmla="*/ 1023 h 1212"/>
                  <a:gd name="T50" fmla="*/ 5455 w 12526"/>
                  <a:gd name="T51" fmla="*/ 1100 h 1212"/>
                  <a:gd name="T52" fmla="*/ 5692 w 12526"/>
                  <a:gd name="T53" fmla="*/ 1161 h 1212"/>
                  <a:gd name="T54" fmla="*/ 5960 w 12526"/>
                  <a:gd name="T55" fmla="*/ 1200 h 1212"/>
                  <a:gd name="T56" fmla="*/ 6264 w 12526"/>
                  <a:gd name="T57" fmla="*/ 1212 h 1212"/>
                  <a:gd name="T58" fmla="*/ 6494 w 12526"/>
                  <a:gd name="T59" fmla="*/ 1205 h 1212"/>
                  <a:gd name="T60" fmla="*/ 6771 w 12526"/>
                  <a:gd name="T61" fmla="*/ 1172 h 1212"/>
                  <a:gd name="T62" fmla="*/ 7018 w 12526"/>
                  <a:gd name="T63" fmla="*/ 1117 h 1212"/>
                  <a:gd name="T64" fmla="*/ 7238 w 12526"/>
                  <a:gd name="T65" fmla="*/ 1044 h 1212"/>
                  <a:gd name="T66" fmla="*/ 7437 w 12526"/>
                  <a:gd name="T67" fmla="*/ 955 h 1212"/>
                  <a:gd name="T68" fmla="*/ 7620 w 12526"/>
                  <a:gd name="T69" fmla="*/ 855 h 1212"/>
                  <a:gd name="T70" fmla="*/ 7834 w 12526"/>
                  <a:gd name="T71" fmla="*/ 719 h 1212"/>
                  <a:gd name="T72" fmla="*/ 8166 w 12526"/>
                  <a:gd name="T73" fmla="*/ 493 h 1212"/>
                  <a:gd name="T74" fmla="*/ 8382 w 12526"/>
                  <a:gd name="T75" fmla="*/ 357 h 1212"/>
                  <a:gd name="T76" fmla="*/ 8567 w 12526"/>
                  <a:gd name="T77" fmla="*/ 257 h 1212"/>
                  <a:gd name="T78" fmla="*/ 8768 w 12526"/>
                  <a:gd name="T79" fmla="*/ 168 h 1212"/>
                  <a:gd name="T80" fmla="*/ 8992 w 12526"/>
                  <a:gd name="T81" fmla="*/ 95 h 1212"/>
                  <a:gd name="T82" fmla="*/ 9242 w 12526"/>
                  <a:gd name="T83" fmla="*/ 40 h 1212"/>
                  <a:gd name="T84" fmla="*/ 9523 w 12526"/>
                  <a:gd name="T85" fmla="*/ 7 h 1212"/>
                  <a:gd name="T86" fmla="*/ 9758 w 12526"/>
                  <a:gd name="T87" fmla="*/ 0 h 1212"/>
                  <a:gd name="T88" fmla="*/ 10069 w 12526"/>
                  <a:gd name="T89" fmla="*/ 11 h 1212"/>
                  <a:gd name="T90" fmla="*/ 10346 w 12526"/>
                  <a:gd name="T91" fmla="*/ 46 h 1212"/>
                  <a:gd name="T92" fmla="*/ 10595 w 12526"/>
                  <a:gd name="T93" fmla="*/ 100 h 1212"/>
                  <a:gd name="T94" fmla="*/ 10816 w 12526"/>
                  <a:gd name="T95" fmla="*/ 170 h 1212"/>
                  <a:gd name="T96" fmla="*/ 11013 w 12526"/>
                  <a:gd name="T97" fmla="*/ 253 h 1212"/>
                  <a:gd name="T98" fmla="*/ 11190 w 12526"/>
                  <a:gd name="T99" fmla="*/ 345 h 1212"/>
                  <a:gd name="T100" fmla="*/ 11350 w 12526"/>
                  <a:gd name="T101" fmla="*/ 444 h 1212"/>
                  <a:gd name="T102" fmla="*/ 11630 w 12526"/>
                  <a:gd name="T103" fmla="*/ 647 h 1212"/>
                  <a:gd name="T104" fmla="*/ 11939 w 12526"/>
                  <a:gd name="T105" fmla="*/ 881 h 1212"/>
                  <a:gd name="T106" fmla="*/ 12060 w 12526"/>
                  <a:gd name="T107" fmla="*/ 957 h 1212"/>
                  <a:gd name="T108" fmla="*/ 12183 w 12526"/>
                  <a:gd name="T109" fmla="*/ 1019 h 1212"/>
                  <a:gd name="T110" fmla="*/ 12314 w 12526"/>
                  <a:gd name="T111" fmla="*/ 1065 h 1212"/>
                  <a:gd name="T112" fmla="*/ 12453 w 12526"/>
                  <a:gd name="T113" fmla="*/ 1088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526" h="1212">
                    <a:moveTo>
                      <a:pt x="0" y="1091"/>
                    </a:moveTo>
                    <a:lnTo>
                      <a:pt x="0" y="1091"/>
                    </a:lnTo>
                    <a:lnTo>
                      <a:pt x="40" y="1091"/>
                    </a:lnTo>
                    <a:lnTo>
                      <a:pt x="78" y="1088"/>
                    </a:lnTo>
                    <a:lnTo>
                      <a:pt x="116" y="1085"/>
                    </a:lnTo>
                    <a:lnTo>
                      <a:pt x="152" y="1079"/>
                    </a:lnTo>
                    <a:lnTo>
                      <a:pt x="188" y="1072"/>
                    </a:lnTo>
                    <a:lnTo>
                      <a:pt x="223" y="1065"/>
                    </a:lnTo>
                    <a:lnTo>
                      <a:pt x="258" y="1055"/>
                    </a:lnTo>
                    <a:lnTo>
                      <a:pt x="291" y="1045"/>
                    </a:lnTo>
                    <a:lnTo>
                      <a:pt x="324" y="1033"/>
                    </a:lnTo>
                    <a:lnTo>
                      <a:pt x="357" y="1019"/>
                    </a:lnTo>
                    <a:lnTo>
                      <a:pt x="388" y="1006"/>
                    </a:lnTo>
                    <a:lnTo>
                      <a:pt x="420" y="991"/>
                    </a:lnTo>
                    <a:lnTo>
                      <a:pt x="450" y="975"/>
                    </a:lnTo>
                    <a:lnTo>
                      <a:pt x="481" y="957"/>
                    </a:lnTo>
                    <a:lnTo>
                      <a:pt x="512" y="939"/>
                    </a:lnTo>
                    <a:lnTo>
                      <a:pt x="542" y="921"/>
                    </a:lnTo>
                    <a:lnTo>
                      <a:pt x="572" y="901"/>
                    </a:lnTo>
                    <a:lnTo>
                      <a:pt x="601" y="881"/>
                    </a:lnTo>
                    <a:lnTo>
                      <a:pt x="661" y="838"/>
                    </a:lnTo>
                    <a:lnTo>
                      <a:pt x="720" y="793"/>
                    </a:lnTo>
                    <a:lnTo>
                      <a:pt x="780" y="746"/>
                    </a:lnTo>
                    <a:lnTo>
                      <a:pt x="903" y="647"/>
                    </a:lnTo>
                    <a:lnTo>
                      <a:pt x="968" y="597"/>
                    </a:lnTo>
                    <a:lnTo>
                      <a:pt x="1034" y="545"/>
                    </a:lnTo>
                    <a:lnTo>
                      <a:pt x="1102" y="494"/>
                    </a:lnTo>
                    <a:lnTo>
                      <a:pt x="1138" y="469"/>
                    </a:lnTo>
                    <a:lnTo>
                      <a:pt x="1175" y="444"/>
                    </a:lnTo>
                    <a:lnTo>
                      <a:pt x="1213" y="418"/>
                    </a:lnTo>
                    <a:lnTo>
                      <a:pt x="1251" y="393"/>
                    </a:lnTo>
                    <a:lnTo>
                      <a:pt x="1291" y="369"/>
                    </a:lnTo>
                    <a:lnTo>
                      <a:pt x="1331" y="345"/>
                    </a:lnTo>
                    <a:lnTo>
                      <a:pt x="1373" y="321"/>
                    </a:lnTo>
                    <a:lnTo>
                      <a:pt x="1415" y="298"/>
                    </a:lnTo>
                    <a:lnTo>
                      <a:pt x="1460" y="275"/>
                    </a:lnTo>
                    <a:lnTo>
                      <a:pt x="1505" y="253"/>
                    </a:lnTo>
                    <a:lnTo>
                      <a:pt x="1552" y="231"/>
                    </a:lnTo>
                    <a:lnTo>
                      <a:pt x="1600" y="210"/>
                    </a:lnTo>
                    <a:lnTo>
                      <a:pt x="1649" y="190"/>
                    </a:lnTo>
                    <a:lnTo>
                      <a:pt x="1701" y="170"/>
                    </a:lnTo>
                    <a:lnTo>
                      <a:pt x="1753" y="152"/>
                    </a:lnTo>
                    <a:lnTo>
                      <a:pt x="1807" y="134"/>
                    </a:lnTo>
                    <a:lnTo>
                      <a:pt x="1863" y="116"/>
                    </a:lnTo>
                    <a:lnTo>
                      <a:pt x="1921" y="100"/>
                    </a:lnTo>
                    <a:lnTo>
                      <a:pt x="1980" y="85"/>
                    </a:lnTo>
                    <a:lnTo>
                      <a:pt x="2042" y="70"/>
                    </a:lnTo>
                    <a:lnTo>
                      <a:pt x="2105" y="58"/>
                    </a:lnTo>
                    <a:lnTo>
                      <a:pt x="2169" y="46"/>
                    </a:lnTo>
                    <a:lnTo>
                      <a:pt x="2237" y="36"/>
                    </a:lnTo>
                    <a:lnTo>
                      <a:pt x="2306" y="26"/>
                    </a:lnTo>
                    <a:lnTo>
                      <a:pt x="2378" y="19"/>
                    </a:lnTo>
                    <a:lnTo>
                      <a:pt x="2451" y="11"/>
                    </a:lnTo>
                    <a:lnTo>
                      <a:pt x="2526" y="6"/>
                    </a:lnTo>
                    <a:lnTo>
                      <a:pt x="2604" y="3"/>
                    </a:lnTo>
                    <a:lnTo>
                      <a:pt x="2684" y="0"/>
                    </a:lnTo>
                    <a:lnTo>
                      <a:pt x="2768" y="0"/>
                    </a:lnTo>
                    <a:lnTo>
                      <a:pt x="2768" y="0"/>
                    </a:lnTo>
                    <a:lnTo>
                      <a:pt x="2850" y="0"/>
                    </a:lnTo>
                    <a:lnTo>
                      <a:pt x="2930" y="3"/>
                    </a:lnTo>
                    <a:lnTo>
                      <a:pt x="3008" y="7"/>
                    </a:lnTo>
                    <a:lnTo>
                      <a:pt x="3083" y="12"/>
                    </a:lnTo>
                    <a:lnTo>
                      <a:pt x="3156" y="21"/>
                    </a:lnTo>
                    <a:lnTo>
                      <a:pt x="3227" y="29"/>
                    </a:lnTo>
                    <a:lnTo>
                      <a:pt x="3294" y="40"/>
                    </a:lnTo>
                    <a:lnTo>
                      <a:pt x="3361" y="51"/>
                    </a:lnTo>
                    <a:lnTo>
                      <a:pt x="3426" y="64"/>
                    </a:lnTo>
                    <a:lnTo>
                      <a:pt x="3488" y="79"/>
                    </a:lnTo>
                    <a:lnTo>
                      <a:pt x="3548" y="95"/>
                    </a:lnTo>
                    <a:lnTo>
                      <a:pt x="3607" y="112"/>
                    </a:lnTo>
                    <a:lnTo>
                      <a:pt x="3665" y="129"/>
                    </a:lnTo>
                    <a:lnTo>
                      <a:pt x="3720" y="148"/>
                    </a:lnTo>
                    <a:lnTo>
                      <a:pt x="3775" y="168"/>
                    </a:lnTo>
                    <a:lnTo>
                      <a:pt x="3827" y="189"/>
                    </a:lnTo>
                    <a:lnTo>
                      <a:pt x="3878" y="211"/>
                    </a:lnTo>
                    <a:lnTo>
                      <a:pt x="3928" y="233"/>
                    </a:lnTo>
                    <a:lnTo>
                      <a:pt x="3977" y="257"/>
                    </a:lnTo>
                    <a:lnTo>
                      <a:pt x="4025" y="280"/>
                    </a:lnTo>
                    <a:lnTo>
                      <a:pt x="4072" y="306"/>
                    </a:lnTo>
                    <a:lnTo>
                      <a:pt x="4117" y="331"/>
                    </a:lnTo>
                    <a:lnTo>
                      <a:pt x="4162" y="357"/>
                    </a:lnTo>
                    <a:lnTo>
                      <a:pt x="4206" y="384"/>
                    </a:lnTo>
                    <a:lnTo>
                      <a:pt x="4250" y="410"/>
                    </a:lnTo>
                    <a:lnTo>
                      <a:pt x="4293" y="437"/>
                    </a:lnTo>
                    <a:lnTo>
                      <a:pt x="4377" y="493"/>
                    </a:lnTo>
                    <a:lnTo>
                      <a:pt x="4459" y="549"/>
                    </a:lnTo>
                    <a:lnTo>
                      <a:pt x="4541" y="606"/>
                    </a:lnTo>
                    <a:lnTo>
                      <a:pt x="4623" y="663"/>
                    </a:lnTo>
                    <a:lnTo>
                      <a:pt x="4705" y="719"/>
                    </a:lnTo>
                    <a:lnTo>
                      <a:pt x="4788" y="775"/>
                    </a:lnTo>
                    <a:lnTo>
                      <a:pt x="4830" y="802"/>
                    </a:lnTo>
                    <a:lnTo>
                      <a:pt x="4872" y="828"/>
                    </a:lnTo>
                    <a:lnTo>
                      <a:pt x="4916" y="855"/>
                    </a:lnTo>
                    <a:lnTo>
                      <a:pt x="4960" y="881"/>
                    </a:lnTo>
                    <a:lnTo>
                      <a:pt x="5005" y="906"/>
                    </a:lnTo>
                    <a:lnTo>
                      <a:pt x="5050" y="932"/>
                    </a:lnTo>
                    <a:lnTo>
                      <a:pt x="5096" y="955"/>
                    </a:lnTo>
                    <a:lnTo>
                      <a:pt x="5144" y="979"/>
                    </a:lnTo>
                    <a:lnTo>
                      <a:pt x="5192" y="1001"/>
                    </a:lnTo>
                    <a:lnTo>
                      <a:pt x="5243" y="1023"/>
                    </a:lnTo>
                    <a:lnTo>
                      <a:pt x="5293" y="1044"/>
                    </a:lnTo>
                    <a:lnTo>
                      <a:pt x="5346" y="1064"/>
                    </a:lnTo>
                    <a:lnTo>
                      <a:pt x="5400" y="1083"/>
                    </a:lnTo>
                    <a:lnTo>
                      <a:pt x="5455" y="1100"/>
                    </a:lnTo>
                    <a:lnTo>
                      <a:pt x="5511" y="1117"/>
                    </a:lnTo>
                    <a:lnTo>
                      <a:pt x="5569" y="1133"/>
                    </a:lnTo>
                    <a:lnTo>
                      <a:pt x="5631" y="1148"/>
                    </a:lnTo>
                    <a:lnTo>
                      <a:pt x="5692" y="1161"/>
                    </a:lnTo>
                    <a:lnTo>
                      <a:pt x="5756" y="1172"/>
                    </a:lnTo>
                    <a:lnTo>
                      <a:pt x="5822" y="1183"/>
                    </a:lnTo>
                    <a:lnTo>
                      <a:pt x="5890" y="1191"/>
                    </a:lnTo>
                    <a:lnTo>
                      <a:pt x="5960" y="1200"/>
                    </a:lnTo>
                    <a:lnTo>
                      <a:pt x="6032" y="1205"/>
                    </a:lnTo>
                    <a:lnTo>
                      <a:pt x="6107" y="1209"/>
                    </a:lnTo>
                    <a:lnTo>
                      <a:pt x="6183" y="1212"/>
                    </a:lnTo>
                    <a:lnTo>
                      <a:pt x="6264" y="1212"/>
                    </a:lnTo>
                    <a:lnTo>
                      <a:pt x="6264" y="1212"/>
                    </a:lnTo>
                    <a:lnTo>
                      <a:pt x="6343" y="1212"/>
                    </a:lnTo>
                    <a:lnTo>
                      <a:pt x="6419" y="1209"/>
                    </a:lnTo>
                    <a:lnTo>
                      <a:pt x="6494" y="1205"/>
                    </a:lnTo>
                    <a:lnTo>
                      <a:pt x="6567" y="1200"/>
                    </a:lnTo>
                    <a:lnTo>
                      <a:pt x="6637" y="1191"/>
                    </a:lnTo>
                    <a:lnTo>
                      <a:pt x="6705" y="1183"/>
                    </a:lnTo>
                    <a:lnTo>
                      <a:pt x="6771" y="1172"/>
                    </a:lnTo>
                    <a:lnTo>
                      <a:pt x="6835" y="1161"/>
                    </a:lnTo>
                    <a:lnTo>
                      <a:pt x="6898" y="1148"/>
                    </a:lnTo>
                    <a:lnTo>
                      <a:pt x="6959" y="1133"/>
                    </a:lnTo>
                    <a:lnTo>
                      <a:pt x="7018" y="1117"/>
                    </a:lnTo>
                    <a:lnTo>
                      <a:pt x="7075" y="1100"/>
                    </a:lnTo>
                    <a:lnTo>
                      <a:pt x="7130" y="1083"/>
                    </a:lnTo>
                    <a:lnTo>
                      <a:pt x="7185" y="1064"/>
                    </a:lnTo>
                    <a:lnTo>
                      <a:pt x="7238" y="1044"/>
                    </a:lnTo>
                    <a:lnTo>
                      <a:pt x="7289" y="1023"/>
                    </a:lnTo>
                    <a:lnTo>
                      <a:pt x="7340" y="1001"/>
                    </a:lnTo>
                    <a:lnTo>
                      <a:pt x="7388" y="979"/>
                    </a:lnTo>
                    <a:lnTo>
                      <a:pt x="7437" y="955"/>
                    </a:lnTo>
                    <a:lnTo>
                      <a:pt x="7484" y="932"/>
                    </a:lnTo>
                    <a:lnTo>
                      <a:pt x="7531" y="906"/>
                    </a:lnTo>
                    <a:lnTo>
                      <a:pt x="7576" y="881"/>
                    </a:lnTo>
                    <a:lnTo>
                      <a:pt x="7620" y="855"/>
                    </a:lnTo>
                    <a:lnTo>
                      <a:pt x="7664" y="828"/>
                    </a:lnTo>
                    <a:lnTo>
                      <a:pt x="7708" y="802"/>
                    </a:lnTo>
                    <a:lnTo>
                      <a:pt x="7750" y="775"/>
                    </a:lnTo>
                    <a:lnTo>
                      <a:pt x="7834" y="719"/>
                    </a:lnTo>
                    <a:lnTo>
                      <a:pt x="7917" y="663"/>
                    </a:lnTo>
                    <a:lnTo>
                      <a:pt x="8000" y="606"/>
                    </a:lnTo>
                    <a:lnTo>
                      <a:pt x="8083" y="549"/>
                    </a:lnTo>
                    <a:lnTo>
                      <a:pt x="8166" y="493"/>
                    </a:lnTo>
                    <a:lnTo>
                      <a:pt x="8251" y="437"/>
                    </a:lnTo>
                    <a:lnTo>
                      <a:pt x="8294" y="410"/>
                    </a:lnTo>
                    <a:lnTo>
                      <a:pt x="8337" y="384"/>
                    </a:lnTo>
                    <a:lnTo>
                      <a:pt x="8382" y="357"/>
                    </a:lnTo>
                    <a:lnTo>
                      <a:pt x="8427" y="331"/>
                    </a:lnTo>
                    <a:lnTo>
                      <a:pt x="8472" y="306"/>
                    </a:lnTo>
                    <a:lnTo>
                      <a:pt x="8519" y="280"/>
                    </a:lnTo>
                    <a:lnTo>
                      <a:pt x="8567" y="257"/>
                    </a:lnTo>
                    <a:lnTo>
                      <a:pt x="8615" y="233"/>
                    </a:lnTo>
                    <a:lnTo>
                      <a:pt x="8665" y="211"/>
                    </a:lnTo>
                    <a:lnTo>
                      <a:pt x="8717" y="189"/>
                    </a:lnTo>
                    <a:lnTo>
                      <a:pt x="8768" y="168"/>
                    </a:lnTo>
                    <a:lnTo>
                      <a:pt x="8822" y="148"/>
                    </a:lnTo>
                    <a:lnTo>
                      <a:pt x="8877" y="129"/>
                    </a:lnTo>
                    <a:lnTo>
                      <a:pt x="8934" y="112"/>
                    </a:lnTo>
                    <a:lnTo>
                      <a:pt x="8992" y="95"/>
                    </a:lnTo>
                    <a:lnTo>
                      <a:pt x="9052" y="79"/>
                    </a:lnTo>
                    <a:lnTo>
                      <a:pt x="9113" y="64"/>
                    </a:lnTo>
                    <a:lnTo>
                      <a:pt x="9177" y="51"/>
                    </a:lnTo>
                    <a:lnTo>
                      <a:pt x="9242" y="40"/>
                    </a:lnTo>
                    <a:lnTo>
                      <a:pt x="9309" y="29"/>
                    </a:lnTo>
                    <a:lnTo>
                      <a:pt x="9378" y="21"/>
                    </a:lnTo>
                    <a:lnTo>
                      <a:pt x="9450" y="12"/>
                    </a:lnTo>
                    <a:lnTo>
                      <a:pt x="9523" y="7"/>
                    </a:lnTo>
                    <a:lnTo>
                      <a:pt x="9599" y="3"/>
                    </a:lnTo>
                    <a:lnTo>
                      <a:pt x="9677" y="0"/>
                    </a:lnTo>
                    <a:lnTo>
                      <a:pt x="9758" y="0"/>
                    </a:lnTo>
                    <a:lnTo>
                      <a:pt x="9758" y="0"/>
                    </a:lnTo>
                    <a:lnTo>
                      <a:pt x="9839" y="0"/>
                    </a:lnTo>
                    <a:lnTo>
                      <a:pt x="9918" y="3"/>
                    </a:lnTo>
                    <a:lnTo>
                      <a:pt x="9994" y="6"/>
                    </a:lnTo>
                    <a:lnTo>
                      <a:pt x="10069" y="11"/>
                    </a:lnTo>
                    <a:lnTo>
                      <a:pt x="10142" y="19"/>
                    </a:lnTo>
                    <a:lnTo>
                      <a:pt x="10211" y="26"/>
                    </a:lnTo>
                    <a:lnTo>
                      <a:pt x="10280" y="36"/>
                    </a:lnTo>
                    <a:lnTo>
                      <a:pt x="10346" y="46"/>
                    </a:lnTo>
                    <a:lnTo>
                      <a:pt x="10411" y="58"/>
                    </a:lnTo>
                    <a:lnTo>
                      <a:pt x="10473" y="70"/>
                    </a:lnTo>
                    <a:lnTo>
                      <a:pt x="10535" y="85"/>
                    </a:lnTo>
                    <a:lnTo>
                      <a:pt x="10595" y="100"/>
                    </a:lnTo>
                    <a:lnTo>
                      <a:pt x="10651" y="116"/>
                    </a:lnTo>
                    <a:lnTo>
                      <a:pt x="10708" y="134"/>
                    </a:lnTo>
                    <a:lnTo>
                      <a:pt x="10762" y="152"/>
                    </a:lnTo>
                    <a:lnTo>
                      <a:pt x="10816" y="170"/>
                    </a:lnTo>
                    <a:lnTo>
                      <a:pt x="10866" y="190"/>
                    </a:lnTo>
                    <a:lnTo>
                      <a:pt x="10917" y="210"/>
                    </a:lnTo>
                    <a:lnTo>
                      <a:pt x="10965" y="231"/>
                    </a:lnTo>
                    <a:lnTo>
                      <a:pt x="11013" y="253"/>
                    </a:lnTo>
                    <a:lnTo>
                      <a:pt x="11059" y="275"/>
                    </a:lnTo>
                    <a:lnTo>
                      <a:pt x="11103" y="298"/>
                    </a:lnTo>
                    <a:lnTo>
                      <a:pt x="11148" y="321"/>
                    </a:lnTo>
                    <a:lnTo>
                      <a:pt x="11190" y="345"/>
                    </a:lnTo>
                    <a:lnTo>
                      <a:pt x="11232" y="369"/>
                    </a:lnTo>
                    <a:lnTo>
                      <a:pt x="11272" y="393"/>
                    </a:lnTo>
                    <a:lnTo>
                      <a:pt x="11311" y="418"/>
                    </a:lnTo>
                    <a:lnTo>
                      <a:pt x="11350" y="444"/>
                    </a:lnTo>
                    <a:lnTo>
                      <a:pt x="11425" y="494"/>
                    </a:lnTo>
                    <a:lnTo>
                      <a:pt x="11495" y="545"/>
                    </a:lnTo>
                    <a:lnTo>
                      <a:pt x="11564" y="597"/>
                    </a:lnTo>
                    <a:lnTo>
                      <a:pt x="11630" y="647"/>
                    </a:lnTo>
                    <a:lnTo>
                      <a:pt x="11756" y="746"/>
                    </a:lnTo>
                    <a:lnTo>
                      <a:pt x="11819" y="793"/>
                    </a:lnTo>
                    <a:lnTo>
                      <a:pt x="11879" y="838"/>
                    </a:lnTo>
                    <a:lnTo>
                      <a:pt x="11939" y="881"/>
                    </a:lnTo>
                    <a:lnTo>
                      <a:pt x="11969" y="901"/>
                    </a:lnTo>
                    <a:lnTo>
                      <a:pt x="11999" y="921"/>
                    </a:lnTo>
                    <a:lnTo>
                      <a:pt x="12029" y="939"/>
                    </a:lnTo>
                    <a:lnTo>
                      <a:pt x="12060" y="957"/>
                    </a:lnTo>
                    <a:lnTo>
                      <a:pt x="12090" y="975"/>
                    </a:lnTo>
                    <a:lnTo>
                      <a:pt x="12121" y="991"/>
                    </a:lnTo>
                    <a:lnTo>
                      <a:pt x="12151" y="1006"/>
                    </a:lnTo>
                    <a:lnTo>
                      <a:pt x="12183" y="1019"/>
                    </a:lnTo>
                    <a:lnTo>
                      <a:pt x="12215" y="1033"/>
                    </a:lnTo>
                    <a:lnTo>
                      <a:pt x="12247" y="1045"/>
                    </a:lnTo>
                    <a:lnTo>
                      <a:pt x="12280" y="1055"/>
                    </a:lnTo>
                    <a:lnTo>
                      <a:pt x="12314" y="1065"/>
                    </a:lnTo>
                    <a:lnTo>
                      <a:pt x="12347" y="1072"/>
                    </a:lnTo>
                    <a:lnTo>
                      <a:pt x="12381" y="1079"/>
                    </a:lnTo>
                    <a:lnTo>
                      <a:pt x="12417" y="1085"/>
                    </a:lnTo>
                    <a:lnTo>
                      <a:pt x="12453" y="1088"/>
                    </a:lnTo>
                    <a:lnTo>
                      <a:pt x="12488" y="1091"/>
                    </a:lnTo>
                    <a:lnTo>
                      <a:pt x="12526" y="1091"/>
                    </a:lnTo>
                  </a:path>
                </a:pathLst>
              </a:custGeom>
              <a:noFill/>
              <a:ln w="38100" cmpd="sng">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Open Sans"/>
                  <a:ea typeface="+mn-ea"/>
                  <a:cs typeface="+mn-cs"/>
                </a:endParaRPr>
              </a:p>
            </p:txBody>
          </p:sp>
          <p:sp>
            <p:nvSpPr>
              <p:cNvPr id="2" name="Oval 1">
                <a:extLst>
                  <a:ext uri="{FF2B5EF4-FFF2-40B4-BE49-F238E27FC236}">
                    <a16:creationId xmlns:a16="http://schemas.microsoft.com/office/drawing/2014/main" id="{716B5E33-8C40-613E-AD34-CC86DD27EF98}"/>
                  </a:ext>
                </a:extLst>
              </p:cNvPr>
              <p:cNvSpPr/>
              <p:nvPr/>
            </p:nvSpPr>
            <p:spPr bwMode="gray">
              <a:xfrm>
                <a:off x="514209" y="3020480"/>
                <a:ext cx="689762" cy="689762"/>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1</a:t>
                </a:r>
              </a:p>
            </p:txBody>
          </p:sp>
          <p:sp>
            <p:nvSpPr>
              <p:cNvPr id="3" name="Oval 2">
                <a:extLst>
                  <a:ext uri="{FF2B5EF4-FFF2-40B4-BE49-F238E27FC236}">
                    <a16:creationId xmlns:a16="http://schemas.microsoft.com/office/drawing/2014/main" id="{1216417F-B0A2-C75F-F96A-6271374C809F}"/>
                  </a:ext>
                </a:extLst>
              </p:cNvPr>
              <p:cNvSpPr/>
              <p:nvPr/>
            </p:nvSpPr>
            <p:spPr bwMode="gray">
              <a:xfrm>
                <a:off x="2877931" y="2677580"/>
                <a:ext cx="689762" cy="689762"/>
              </a:xfrm>
              <a:prstGeom prst="ellipse">
                <a:avLst/>
              </a:prstGeom>
              <a:solidFill>
                <a:srgbClr val="D06F1A"/>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2</a:t>
                </a:r>
              </a:p>
            </p:txBody>
          </p:sp>
          <p:sp>
            <p:nvSpPr>
              <p:cNvPr id="7" name="Oval 6">
                <a:extLst>
                  <a:ext uri="{FF2B5EF4-FFF2-40B4-BE49-F238E27FC236}">
                    <a16:creationId xmlns:a16="http://schemas.microsoft.com/office/drawing/2014/main" id="{FC6DE57B-0FF2-DAB0-2CEF-38EF3B4FD518}"/>
                  </a:ext>
                </a:extLst>
              </p:cNvPr>
              <p:cNvSpPr/>
              <p:nvPr/>
            </p:nvSpPr>
            <p:spPr bwMode="gray">
              <a:xfrm>
                <a:off x="5110018" y="3353855"/>
                <a:ext cx="689762" cy="689762"/>
              </a:xfrm>
              <a:prstGeom prst="ellipse">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3</a:t>
                </a:r>
              </a:p>
            </p:txBody>
          </p:sp>
          <p:sp>
            <p:nvSpPr>
              <p:cNvPr id="9" name="Oval 8">
                <a:extLst>
                  <a:ext uri="{FF2B5EF4-FFF2-40B4-BE49-F238E27FC236}">
                    <a16:creationId xmlns:a16="http://schemas.microsoft.com/office/drawing/2014/main" id="{B5249AA7-5DDD-0EA6-D404-ED53EDCC9877}"/>
                  </a:ext>
                </a:extLst>
              </p:cNvPr>
              <p:cNvSpPr/>
              <p:nvPr/>
            </p:nvSpPr>
            <p:spPr bwMode="gray">
              <a:xfrm>
                <a:off x="7600142" y="2939235"/>
                <a:ext cx="689762" cy="689762"/>
              </a:xfrm>
              <a:prstGeom prst="ellipse">
                <a:avLst/>
              </a:prstGeom>
              <a:solidFill>
                <a:srgbClr val="954F7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4</a:t>
                </a:r>
              </a:p>
            </p:txBody>
          </p:sp>
          <p:sp>
            <p:nvSpPr>
              <p:cNvPr id="10" name="Oval 9">
                <a:extLst>
                  <a:ext uri="{FF2B5EF4-FFF2-40B4-BE49-F238E27FC236}">
                    <a16:creationId xmlns:a16="http://schemas.microsoft.com/office/drawing/2014/main" id="{B892A395-36C8-8374-73A8-24B333055066}"/>
                  </a:ext>
                </a:extLst>
              </p:cNvPr>
              <p:cNvSpPr/>
              <p:nvPr/>
            </p:nvSpPr>
            <p:spPr bwMode="gray">
              <a:xfrm>
                <a:off x="9928342" y="2805885"/>
                <a:ext cx="689762" cy="689762"/>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5</a:t>
                </a:r>
              </a:p>
            </p:txBody>
          </p:sp>
        </p:grpSp>
        <p:sp>
          <p:nvSpPr>
            <p:cNvPr id="13" name="TextBox 12">
              <a:extLst>
                <a:ext uri="{FF2B5EF4-FFF2-40B4-BE49-F238E27FC236}">
                  <a16:creationId xmlns:a16="http://schemas.microsoft.com/office/drawing/2014/main" id="{26EB4F25-480D-12E4-357B-C25D363E83A0}"/>
                </a:ext>
              </a:extLst>
            </p:cNvPr>
            <p:cNvSpPr txBox="1"/>
            <p:nvPr/>
          </p:nvSpPr>
          <p:spPr>
            <a:xfrm>
              <a:off x="514209" y="3590959"/>
              <a:ext cx="1851480" cy="22159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Establish a universal goal based upon a broadly shared recognition of a societal problem and collective aspirations</a:t>
              </a:r>
            </a:p>
          </p:txBody>
        </p:sp>
        <p:sp>
          <p:nvSpPr>
            <p:cNvPr id="14" name="TextBox 13">
              <a:extLst>
                <a:ext uri="{FF2B5EF4-FFF2-40B4-BE49-F238E27FC236}">
                  <a16:creationId xmlns:a16="http://schemas.microsoft.com/office/drawing/2014/main" id="{40A118F6-2476-9A74-9707-9B52363CBBC7}"/>
                </a:ext>
              </a:extLst>
            </p:cNvPr>
            <p:cNvSpPr txBox="1"/>
            <p:nvPr/>
          </p:nvSpPr>
          <p:spPr>
            <a:xfrm>
              <a:off x="2877931" y="3229009"/>
              <a:ext cx="1714374" cy="1661993"/>
            </a:xfrm>
            <a:prstGeom prst="rect">
              <a:avLst/>
            </a:prstGeom>
            <a:noFill/>
          </p:spPr>
          <p:txBody>
            <a:bodyPr wrap="square" lIns="0" tIns="0" rIns="0" bIns="0" rtlCol="0" anchor="t">
              <a:spAutoFit/>
            </a:bodyPr>
            <a:lstStyle/>
            <a:p>
              <a:pPr defTabSz="457200">
                <a:defRPr/>
              </a:pPr>
              <a:r>
                <a:rPr lang="en-US">
                  <a:solidFill>
                    <a:srgbClr val="000000"/>
                  </a:solidFill>
                  <a:latin typeface="Myriad Pro" panose="020B0503030403020204"/>
                  <a:cs typeface="Arial" charset="0"/>
                </a:rPr>
                <a:t>Assess the general population performance relative to the universal goal</a:t>
              </a:r>
              <a:endParaRPr lang="en-US"/>
            </a:p>
          </p:txBody>
        </p:sp>
        <p:sp>
          <p:nvSpPr>
            <p:cNvPr id="15" name="TextBox 14">
              <a:extLst>
                <a:ext uri="{FF2B5EF4-FFF2-40B4-BE49-F238E27FC236}">
                  <a16:creationId xmlns:a16="http://schemas.microsoft.com/office/drawing/2014/main" id="{2BF7424D-2D78-08BF-A1C1-A71E3E2CC234}"/>
                </a:ext>
              </a:extLst>
            </p:cNvPr>
            <p:cNvSpPr txBox="1"/>
            <p:nvPr/>
          </p:nvSpPr>
          <p:spPr>
            <a:xfrm>
              <a:off x="5119543" y="3752884"/>
              <a:ext cx="1884659" cy="22159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Identify groups and places that are performing differently with respect to the goal and disaggregate them</a:t>
              </a:r>
            </a:p>
          </p:txBody>
        </p:sp>
        <p:sp>
          <p:nvSpPr>
            <p:cNvPr id="16" name="TextBox 15">
              <a:extLst>
                <a:ext uri="{FF2B5EF4-FFF2-40B4-BE49-F238E27FC236}">
                  <a16:creationId xmlns:a16="http://schemas.microsoft.com/office/drawing/2014/main" id="{B1EF86DB-80E7-07F9-12A3-DA40D6A1ED91}"/>
                </a:ext>
              </a:extLst>
            </p:cNvPr>
            <p:cNvSpPr txBox="1"/>
            <p:nvPr/>
          </p:nvSpPr>
          <p:spPr>
            <a:xfrm>
              <a:off x="7685867" y="3524285"/>
              <a:ext cx="1884659" cy="22159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Assess and understand the structures and other factors that support or interfere each group from achieving the universal goal</a:t>
              </a:r>
            </a:p>
          </p:txBody>
        </p:sp>
        <p:sp>
          <p:nvSpPr>
            <p:cNvPr id="17" name="TextBox 16">
              <a:extLst>
                <a:ext uri="{FF2B5EF4-FFF2-40B4-BE49-F238E27FC236}">
                  <a16:creationId xmlns:a16="http://schemas.microsoft.com/office/drawing/2014/main" id="{5F7BA04F-41CC-D0AB-962A-7FAD7BFDDE8B}"/>
                </a:ext>
              </a:extLst>
            </p:cNvPr>
            <p:cNvSpPr txBox="1"/>
            <p:nvPr/>
          </p:nvSpPr>
          <p:spPr>
            <a:xfrm>
              <a:off x="10052167" y="3467134"/>
              <a:ext cx="1818808" cy="166199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Develop and implement targeted strategies for each group to reach the goal</a:t>
              </a:r>
            </a:p>
          </p:txBody>
        </p:sp>
      </p:grpSp>
    </p:spTree>
    <p:extLst>
      <p:ext uri="{BB962C8B-B14F-4D97-AF65-F5344CB8AC3E}">
        <p14:creationId xmlns:p14="http://schemas.microsoft.com/office/powerpoint/2010/main" val="1211175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10" name="TextBox 9"/>
          <p:cNvSpPr txBox="1"/>
          <p:nvPr/>
        </p:nvSpPr>
        <p:spPr>
          <a:xfrm>
            <a:off x="638628" y="483899"/>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Targeted Universalism: Step 1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grpSp>
        <p:nvGrpSpPr>
          <p:cNvPr id="6" name="Group 5">
            <a:extLst>
              <a:ext uri="{FF2B5EF4-FFF2-40B4-BE49-F238E27FC236}">
                <a16:creationId xmlns:a16="http://schemas.microsoft.com/office/drawing/2014/main" id="{5E9EB380-7C4F-83D7-D4EE-3CDA96794B3B}"/>
              </a:ext>
            </a:extLst>
          </p:cNvPr>
          <p:cNvGrpSpPr/>
          <p:nvPr/>
        </p:nvGrpSpPr>
        <p:grpSpPr>
          <a:xfrm>
            <a:off x="3372303" y="3769098"/>
            <a:ext cx="7344829" cy="1384995"/>
            <a:chOff x="-2056947" y="9558292"/>
            <a:chExt cx="7344829" cy="1384995"/>
          </a:xfrm>
        </p:grpSpPr>
        <p:sp>
          <p:nvSpPr>
            <p:cNvPr id="2" name="TextBox 1">
              <a:extLst>
                <a:ext uri="{FF2B5EF4-FFF2-40B4-BE49-F238E27FC236}">
                  <a16:creationId xmlns:a16="http://schemas.microsoft.com/office/drawing/2014/main" id="{9E5F5228-9EC4-583E-57C5-78A3A8A59A4B}"/>
                </a:ext>
              </a:extLst>
            </p:cNvPr>
            <p:cNvSpPr txBox="1"/>
            <p:nvPr/>
          </p:nvSpPr>
          <p:spPr>
            <a:xfrm>
              <a:off x="-2056947" y="9558292"/>
              <a:ext cx="7344829" cy="1384995"/>
            </a:xfrm>
            <a:prstGeom prst="rect">
              <a:avLst/>
            </a:prstGeom>
            <a:noFill/>
          </p:spPr>
          <p:txBody>
            <a:bodyPr wrap="square" lIns="91440" tIns="45720" rIns="91440" bIns="45720" rtlCol="0" anchor="t">
              <a:spAutoFit/>
            </a:bodyPr>
            <a:lstStyle/>
            <a:p>
              <a:r>
                <a:rPr lang="en-US" sz="2800" b="1"/>
                <a:t>Universal Goal: </a:t>
              </a:r>
              <a:r>
                <a:rPr lang="en-US" sz="2800"/>
                <a:t>Minimize the community's exposure to harmful levels of particulate matter to mitigate negative health consequences </a:t>
              </a:r>
            </a:p>
          </p:txBody>
        </p:sp>
        <p:cxnSp>
          <p:nvCxnSpPr>
            <p:cNvPr id="3" name="Straight Connector 2">
              <a:extLst>
                <a:ext uri="{FF2B5EF4-FFF2-40B4-BE49-F238E27FC236}">
                  <a16:creationId xmlns:a16="http://schemas.microsoft.com/office/drawing/2014/main" id="{48FF08A2-46FD-9D19-5970-33EAD27C2C66}"/>
                </a:ext>
              </a:extLst>
            </p:cNvPr>
            <p:cNvCxnSpPr>
              <a:cxnSpLocks/>
            </p:cNvCxnSpPr>
            <p:nvPr/>
          </p:nvCxnSpPr>
          <p:spPr>
            <a:xfrm>
              <a:off x="-1950003" y="10013834"/>
              <a:ext cx="2188128" cy="0"/>
            </a:xfrm>
            <a:prstGeom prst="line">
              <a:avLst/>
            </a:prstGeom>
            <a:noFill/>
            <a:ln w="57150" cap="flat" cmpd="sng" algn="ctr">
              <a:solidFill>
                <a:schemeClr val="accent1"/>
              </a:solidFill>
              <a:prstDash val="solid"/>
              <a:miter lim="800000"/>
            </a:ln>
            <a:effectLst/>
          </p:spPr>
        </p:cxnSp>
      </p:grpSp>
      <p:sp>
        <p:nvSpPr>
          <p:cNvPr id="15" name="Freeform 55">
            <a:extLst>
              <a:ext uri="{FF2B5EF4-FFF2-40B4-BE49-F238E27FC236}">
                <a16:creationId xmlns:a16="http://schemas.microsoft.com/office/drawing/2014/main" id="{FF9E2C2B-7661-4079-4B09-9487D20C6456}"/>
              </a:ext>
            </a:extLst>
          </p:cNvPr>
          <p:cNvSpPr>
            <a:spLocks/>
          </p:cNvSpPr>
          <p:nvPr/>
        </p:nvSpPr>
        <p:spPr bwMode="auto">
          <a:xfrm>
            <a:off x="1" y="2009404"/>
            <a:ext cx="12191999" cy="915142"/>
          </a:xfrm>
          <a:custGeom>
            <a:avLst/>
            <a:gdLst>
              <a:gd name="T0" fmla="*/ 78 w 12526"/>
              <a:gd name="T1" fmla="*/ 1088 h 1212"/>
              <a:gd name="T2" fmla="*/ 223 w 12526"/>
              <a:gd name="T3" fmla="*/ 1065 h 1212"/>
              <a:gd name="T4" fmla="*/ 357 w 12526"/>
              <a:gd name="T5" fmla="*/ 1019 h 1212"/>
              <a:gd name="T6" fmla="*/ 481 w 12526"/>
              <a:gd name="T7" fmla="*/ 957 h 1212"/>
              <a:gd name="T8" fmla="*/ 601 w 12526"/>
              <a:gd name="T9" fmla="*/ 881 h 1212"/>
              <a:gd name="T10" fmla="*/ 903 w 12526"/>
              <a:gd name="T11" fmla="*/ 647 h 1212"/>
              <a:gd name="T12" fmla="*/ 1138 w 12526"/>
              <a:gd name="T13" fmla="*/ 469 h 1212"/>
              <a:gd name="T14" fmla="*/ 1291 w 12526"/>
              <a:gd name="T15" fmla="*/ 369 h 1212"/>
              <a:gd name="T16" fmla="*/ 1460 w 12526"/>
              <a:gd name="T17" fmla="*/ 275 h 1212"/>
              <a:gd name="T18" fmla="*/ 1649 w 12526"/>
              <a:gd name="T19" fmla="*/ 190 h 1212"/>
              <a:gd name="T20" fmla="*/ 1863 w 12526"/>
              <a:gd name="T21" fmla="*/ 116 h 1212"/>
              <a:gd name="T22" fmla="*/ 2105 w 12526"/>
              <a:gd name="T23" fmla="*/ 58 h 1212"/>
              <a:gd name="T24" fmla="*/ 2378 w 12526"/>
              <a:gd name="T25" fmla="*/ 19 h 1212"/>
              <a:gd name="T26" fmla="*/ 2684 w 12526"/>
              <a:gd name="T27" fmla="*/ 0 h 1212"/>
              <a:gd name="T28" fmla="*/ 2930 w 12526"/>
              <a:gd name="T29" fmla="*/ 3 h 1212"/>
              <a:gd name="T30" fmla="*/ 3227 w 12526"/>
              <a:gd name="T31" fmla="*/ 29 h 1212"/>
              <a:gd name="T32" fmla="*/ 3488 w 12526"/>
              <a:gd name="T33" fmla="*/ 79 h 1212"/>
              <a:gd name="T34" fmla="*/ 3720 w 12526"/>
              <a:gd name="T35" fmla="*/ 148 h 1212"/>
              <a:gd name="T36" fmla="*/ 3928 w 12526"/>
              <a:gd name="T37" fmla="*/ 233 h 1212"/>
              <a:gd name="T38" fmla="*/ 4117 w 12526"/>
              <a:gd name="T39" fmla="*/ 331 h 1212"/>
              <a:gd name="T40" fmla="*/ 4293 w 12526"/>
              <a:gd name="T41" fmla="*/ 437 h 1212"/>
              <a:gd name="T42" fmla="*/ 4623 w 12526"/>
              <a:gd name="T43" fmla="*/ 663 h 1212"/>
              <a:gd name="T44" fmla="*/ 4872 w 12526"/>
              <a:gd name="T45" fmla="*/ 828 h 1212"/>
              <a:gd name="T46" fmla="*/ 5050 w 12526"/>
              <a:gd name="T47" fmla="*/ 932 h 1212"/>
              <a:gd name="T48" fmla="*/ 5243 w 12526"/>
              <a:gd name="T49" fmla="*/ 1023 h 1212"/>
              <a:gd name="T50" fmla="*/ 5455 w 12526"/>
              <a:gd name="T51" fmla="*/ 1100 h 1212"/>
              <a:gd name="T52" fmla="*/ 5692 w 12526"/>
              <a:gd name="T53" fmla="*/ 1161 h 1212"/>
              <a:gd name="T54" fmla="*/ 5960 w 12526"/>
              <a:gd name="T55" fmla="*/ 1200 h 1212"/>
              <a:gd name="T56" fmla="*/ 6264 w 12526"/>
              <a:gd name="T57" fmla="*/ 1212 h 1212"/>
              <a:gd name="T58" fmla="*/ 6494 w 12526"/>
              <a:gd name="T59" fmla="*/ 1205 h 1212"/>
              <a:gd name="T60" fmla="*/ 6771 w 12526"/>
              <a:gd name="T61" fmla="*/ 1172 h 1212"/>
              <a:gd name="T62" fmla="*/ 7018 w 12526"/>
              <a:gd name="T63" fmla="*/ 1117 h 1212"/>
              <a:gd name="T64" fmla="*/ 7238 w 12526"/>
              <a:gd name="T65" fmla="*/ 1044 h 1212"/>
              <a:gd name="T66" fmla="*/ 7437 w 12526"/>
              <a:gd name="T67" fmla="*/ 955 h 1212"/>
              <a:gd name="T68" fmla="*/ 7620 w 12526"/>
              <a:gd name="T69" fmla="*/ 855 h 1212"/>
              <a:gd name="T70" fmla="*/ 7834 w 12526"/>
              <a:gd name="T71" fmla="*/ 719 h 1212"/>
              <a:gd name="T72" fmla="*/ 8166 w 12526"/>
              <a:gd name="T73" fmla="*/ 493 h 1212"/>
              <a:gd name="T74" fmla="*/ 8382 w 12526"/>
              <a:gd name="T75" fmla="*/ 357 h 1212"/>
              <a:gd name="T76" fmla="*/ 8567 w 12526"/>
              <a:gd name="T77" fmla="*/ 257 h 1212"/>
              <a:gd name="T78" fmla="*/ 8768 w 12526"/>
              <a:gd name="T79" fmla="*/ 168 h 1212"/>
              <a:gd name="T80" fmla="*/ 8992 w 12526"/>
              <a:gd name="T81" fmla="*/ 95 h 1212"/>
              <a:gd name="T82" fmla="*/ 9242 w 12526"/>
              <a:gd name="T83" fmla="*/ 40 h 1212"/>
              <a:gd name="T84" fmla="*/ 9523 w 12526"/>
              <a:gd name="T85" fmla="*/ 7 h 1212"/>
              <a:gd name="T86" fmla="*/ 9758 w 12526"/>
              <a:gd name="T87" fmla="*/ 0 h 1212"/>
              <a:gd name="T88" fmla="*/ 10069 w 12526"/>
              <a:gd name="T89" fmla="*/ 11 h 1212"/>
              <a:gd name="T90" fmla="*/ 10346 w 12526"/>
              <a:gd name="T91" fmla="*/ 46 h 1212"/>
              <a:gd name="T92" fmla="*/ 10595 w 12526"/>
              <a:gd name="T93" fmla="*/ 100 h 1212"/>
              <a:gd name="T94" fmla="*/ 10816 w 12526"/>
              <a:gd name="T95" fmla="*/ 170 h 1212"/>
              <a:gd name="T96" fmla="*/ 11013 w 12526"/>
              <a:gd name="T97" fmla="*/ 253 h 1212"/>
              <a:gd name="T98" fmla="*/ 11190 w 12526"/>
              <a:gd name="T99" fmla="*/ 345 h 1212"/>
              <a:gd name="T100" fmla="*/ 11350 w 12526"/>
              <a:gd name="T101" fmla="*/ 444 h 1212"/>
              <a:gd name="T102" fmla="*/ 11630 w 12526"/>
              <a:gd name="T103" fmla="*/ 647 h 1212"/>
              <a:gd name="T104" fmla="*/ 11939 w 12526"/>
              <a:gd name="T105" fmla="*/ 881 h 1212"/>
              <a:gd name="T106" fmla="*/ 12060 w 12526"/>
              <a:gd name="T107" fmla="*/ 957 h 1212"/>
              <a:gd name="T108" fmla="*/ 12183 w 12526"/>
              <a:gd name="T109" fmla="*/ 1019 h 1212"/>
              <a:gd name="T110" fmla="*/ 12314 w 12526"/>
              <a:gd name="T111" fmla="*/ 1065 h 1212"/>
              <a:gd name="T112" fmla="*/ 12453 w 12526"/>
              <a:gd name="T113" fmla="*/ 1088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526" h="1212">
                <a:moveTo>
                  <a:pt x="0" y="1091"/>
                </a:moveTo>
                <a:lnTo>
                  <a:pt x="0" y="1091"/>
                </a:lnTo>
                <a:lnTo>
                  <a:pt x="40" y="1091"/>
                </a:lnTo>
                <a:lnTo>
                  <a:pt x="78" y="1088"/>
                </a:lnTo>
                <a:lnTo>
                  <a:pt x="116" y="1085"/>
                </a:lnTo>
                <a:lnTo>
                  <a:pt x="152" y="1079"/>
                </a:lnTo>
                <a:lnTo>
                  <a:pt x="188" y="1072"/>
                </a:lnTo>
                <a:lnTo>
                  <a:pt x="223" y="1065"/>
                </a:lnTo>
                <a:lnTo>
                  <a:pt x="258" y="1055"/>
                </a:lnTo>
                <a:lnTo>
                  <a:pt x="291" y="1045"/>
                </a:lnTo>
                <a:lnTo>
                  <a:pt x="324" y="1033"/>
                </a:lnTo>
                <a:lnTo>
                  <a:pt x="357" y="1019"/>
                </a:lnTo>
                <a:lnTo>
                  <a:pt x="388" y="1006"/>
                </a:lnTo>
                <a:lnTo>
                  <a:pt x="420" y="991"/>
                </a:lnTo>
                <a:lnTo>
                  <a:pt x="450" y="975"/>
                </a:lnTo>
                <a:lnTo>
                  <a:pt x="481" y="957"/>
                </a:lnTo>
                <a:lnTo>
                  <a:pt x="512" y="939"/>
                </a:lnTo>
                <a:lnTo>
                  <a:pt x="542" y="921"/>
                </a:lnTo>
                <a:lnTo>
                  <a:pt x="572" y="901"/>
                </a:lnTo>
                <a:lnTo>
                  <a:pt x="601" y="881"/>
                </a:lnTo>
                <a:lnTo>
                  <a:pt x="661" y="838"/>
                </a:lnTo>
                <a:lnTo>
                  <a:pt x="720" y="793"/>
                </a:lnTo>
                <a:lnTo>
                  <a:pt x="780" y="746"/>
                </a:lnTo>
                <a:lnTo>
                  <a:pt x="903" y="647"/>
                </a:lnTo>
                <a:lnTo>
                  <a:pt x="968" y="597"/>
                </a:lnTo>
                <a:lnTo>
                  <a:pt x="1034" y="545"/>
                </a:lnTo>
                <a:lnTo>
                  <a:pt x="1102" y="494"/>
                </a:lnTo>
                <a:lnTo>
                  <a:pt x="1138" y="469"/>
                </a:lnTo>
                <a:lnTo>
                  <a:pt x="1175" y="444"/>
                </a:lnTo>
                <a:lnTo>
                  <a:pt x="1213" y="418"/>
                </a:lnTo>
                <a:lnTo>
                  <a:pt x="1251" y="393"/>
                </a:lnTo>
                <a:lnTo>
                  <a:pt x="1291" y="369"/>
                </a:lnTo>
                <a:lnTo>
                  <a:pt x="1331" y="345"/>
                </a:lnTo>
                <a:lnTo>
                  <a:pt x="1373" y="321"/>
                </a:lnTo>
                <a:lnTo>
                  <a:pt x="1415" y="298"/>
                </a:lnTo>
                <a:lnTo>
                  <a:pt x="1460" y="275"/>
                </a:lnTo>
                <a:lnTo>
                  <a:pt x="1505" y="253"/>
                </a:lnTo>
                <a:lnTo>
                  <a:pt x="1552" y="231"/>
                </a:lnTo>
                <a:lnTo>
                  <a:pt x="1600" y="210"/>
                </a:lnTo>
                <a:lnTo>
                  <a:pt x="1649" y="190"/>
                </a:lnTo>
                <a:lnTo>
                  <a:pt x="1701" y="170"/>
                </a:lnTo>
                <a:lnTo>
                  <a:pt x="1753" y="152"/>
                </a:lnTo>
                <a:lnTo>
                  <a:pt x="1807" y="134"/>
                </a:lnTo>
                <a:lnTo>
                  <a:pt x="1863" y="116"/>
                </a:lnTo>
                <a:lnTo>
                  <a:pt x="1921" y="100"/>
                </a:lnTo>
                <a:lnTo>
                  <a:pt x="1980" y="85"/>
                </a:lnTo>
                <a:lnTo>
                  <a:pt x="2042" y="70"/>
                </a:lnTo>
                <a:lnTo>
                  <a:pt x="2105" y="58"/>
                </a:lnTo>
                <a:lnTo>
                  <a:pt x="2169" y="46"/>
                </a:lnTo>
                <a:lnTo>
                  <a:pt x="2237" y="36"/>
                </a:lnTo>
                <a:lnTo>
                  <a:pt x="2306" y="26"/>
                </a:lnTo>
                <a:lnTo>
                  <a:pt x="2378" y="19"/>
                </a:lnTo>
                <a:lnTo>
                  <a:pt x="2451" y="11"/>
                </a:lnTo>
                <a:lnTo>
                  <a:pt x="2526" y="6"/>
                </a:lnTo>
                <a:lnTo>
                  <a:pt x="2604" y="3"/>
                </a:lnTo>
                <a:lnTo>
                  <a:pt x="2684" y="0"/>
                </a:lnTo>
                <a:lnTo>
                  <a:pt x="2768" y="0"/>
                </a:lnTo>
                <a:lnTo>
                  <a:pt x="2768" y="0"/>
                </a:lnTo>
                <a:lnTo>
                  <a:pt x="2850" y="0"/>
                </a:lnTo>
                <a:lnTo>
                  <a:pt x="2930" y="3"/>
                </a:lnTo>
                <a:lnTo>
                  <a:pt x="3008" y="7"/>
                </a:lnTo>
                <a:lnTo>
                  <a:pt x="3083" y="12"/>
                </a:lnTo>
                <a:lnTo>
                  <a:pt x="3156" y="21"/>
                </a:lnTo>
                <a:lnTo>
                  <a:pt x="3227" y="29"/>
                </a:lnTo>
                <a:lnTo>
                  <a:pt x="3294" y="40"/>
                </a:lnTo>
                <a:lnTo>
                  <a:pt x="3361" y="51"/>
                </a:lnTo>
                <a:lnTo>
                  <a:pt x="3426" y="64"/>
                </a:lnTo>
                <a:lnTo>
                  <a:pt x="3488" y="79"/>
                </a:lnTo>
                <a:lnTo>
                  <a:pt x="3548" y="95"/>
                </a:lnTo>
                <a:lnTo>
                  <a:pt x="3607" y="112"/>
                </a:lnTo>
                <a:lnTo>
                  <a:pt x="3665" y="129"/>
                </a:lnTo>
                <a:lnTo>
                  <a:pt x="3720" y="148"/>
                </a:lnTo>
                <a:lnTo>
                  <a:pt x="3775" y="168"/>
                </a:lnTo>
                <a:lnTo>
                  <a:pt x="3827" y="189"/>
                </a:lnTo>
                <a:lnTo>
                  <a:pt x="3878" y="211"/>
                </a:lnTo>
                <a:lnTo>
                  <a:pt x="3928" y="233"/>
                </a:lnTo>
                <a:lnTo>
                  <a:pt x="3977" y="257"/>
                </a:lnTo>
                <a:lnTo>
                  <a:pt x="4025" y="280"/>
                </a:lnTo>
                <a:lnTo>
                  <a:pt x="4072" y="306"/>
                </a:lnTo>
                <a:lnTo>
                  <a:pt x="4117" y="331"/>
                </a:lnTo>
                <a:lnTo>
                  <a:pt x="4162" y="357"/>
                </a:lnTo>
                <a:lnTo>
                  <a:pt x="4206" y="384"/>
                </a:lnTo>
                <a:lnTo>
                  <a:pt x="4250" y="410"/>
                </a:lnTo>
                <a:lnTo>
                  <a:pt x="4293" y="437"/>
                </a:lnTo>
                <a:lnTo>
                  <a:pt x="4377" y="493"/>
                </a:lnTo>
                <a:lnTo>
                  <a:pt x="4459" y="549"/>
                </a:lnTo>
                <a:lnTo>
                  <a:pt x="4541" y="606"/>
                </a:lnTo>
                <a:lnTo>
                  <a:pt x="4623" y="663"/>
                </a:lnTo>
                <a:lnTo>
                  <a:pt x="4705" y="719"/>
                </a:lnTo>
                <a:lnTo>
                  <a:pt x="4788" y="775"/>
                </a:lnTo>
                <a:lnTo>
                  <a:pt x="4830" y="802"/>
                </a:lnTo>
                <a:lnTo>
                  <a:pt x="4872" y="828"/>
                </a:lnTo>
                <a:lnTo>
                  <a:pt x="4916" y="855"/>
                </a:lnTo>
                <a:lnTo>
                  <a:pt x="4960" y="881"/>
                </a:lnTo>
                <a:lnTo>
                  <a:pt x="5005" y="906"/>
                </a:lnTo>
                <a:lnTo>
                  <a:pt x="5050" y="932"/>
                </a:lnTo>
                <a:lnTo>
                  <a:pt x="5096" y="955"/>
                </a:lnTo>
                <a:lnTo>
                  <a:pt x="5144" y="979"/>
                </a:lnTo>
                <a:lnTo>
                  <a:pt x="5192" y="1001"/>
                </a:lnTo>
                <a:lnTo>
                  <a:pt x="5243" y="1023"/>
                </a:lnTo>
                <a:lnTo>
                  <a:pt x="5293" y="1044"/>
                </a:lnTo>
                <a:lnTo>
                  <a:pt x="5346" y="1064"/>
                </a:lnTo>
                <a:lnTo>
                  <a:pt x="5400" y="1083"/>
                </a:lnTo>
                <a:lnTo>
                  <a:pt x="5455" y="1100"/>
                </a:lnTo>
                <a:lnTo>
                  <a:pt x="5511" y="1117"/>
                </a:lnTo>
                <a:lnTo>
                  <a:pt x="5569" y="1133"/>
                </a:lnTo>
                <a:lnTo>
                  <a:pt x="5631" y="1148"/>
                </a:lnTo>
                <a:lnTo>
                  <a:pt x="5692" y="1161"/>
                </a:lnTo>
                <a:lnTo>
                  <a:pt x="5756" y="1172"/>
                </a:lnTo>
                <a:lnTo>
                  <a:pt x="5822" y="1183"/>
                </a:lnTo>
                <a:lnTo>
                  <a:pt x="5890" y="1191"/>
                </a:lnTo>
                <a:lnTo>
                  <a:pt x="5960" y="1200"/>
                </a:lnTo>
                <a:lnTo>
                  <a:pt x="6032" y="1205"/>
                </a:lnTo>
                <a:lnTo>
                  <a:pt x="6107" y="1209"/>
                </a:lnTo>
                <a:lnTo>
                  <a:pt x="6183" y="1212"/>
                </a:lnTo>
                <a:lnTo>
                  <a:pt x="6264" y="1212"/>
                </a:lnTo>
                <a:lnTo>
                  <a:pt x="6264" y="1212"/>
                </a:lnTo>
                <a:lnTo>
                  <a:pt x="6343" y="1212"/>
                </a:lnTo>
                <a:lnTo>
                  <a:pt x="6419" y="1209"/>
                </a:lnTo>
                <a:lnTo>
                  <a:pt x="6494" y="1205"/>
                </a:lnTo>
                <a:lnTo>
                  <a:pt x="6567" y="1200"/>
                </a:lnTo>
                <a:lnTo>
                  <a:pt x="6637" y="1191"/>
                </a:lnTo>
                <a:lnTo>
                  <a:pt x="6705" y="1183"/>
                </a:lnTo>
                <a:lnTo>
                  <a:pt x="6771" y="1172"/>
                </a:lnTo>
                <a:lnTo>
                  <a:pt x="6835" y="1161"/>
                </a:lnTo>
                <a:lnTo>
                  <a:pt x="6898" y="1148"/>
                </a:lnTo>
                <a:lnTo>
                  <a:pt x="6959" y="1133"/>
                </a:lnTo>
                <a:lnTo>
                  <a:pt x="7018" y="1117"/>
                </a:lnTo>
                <a:lnTo>
                  <a:pt x="7075" y="1100"/>
                </a:lnTo>
                <a:lnTo>
                  <a:pt x="7130" y="1083"/>
                </a:lnTo>
                <a:lnTo>
                  <a:pt x="7185" y="1064"/>
                </a:lnTo>
                <a:lnTo>
                  <a:pt x="7238" y="1044"/>
                </a:lnTo>
                <a:lnTo>
                  <a:pt x="7289" y="1023"/>
                </a:lnTo>
                <a:lnTo>
                  <a:pt x="7340" y="1001"/>
                </a:lnTo>
                <a:lnTo>
                  <a:pt x="7388" y="979"/>
                </a:lnTo>
                <a:lnTo>
                  <a:pt x="7437" y="955"/>
                </a:lnTo>
                <a:lnTo>
                  <a:pt x="7484" y="932"/>
                </a:lnTo>
                <a:lnTo>
                  <a:pt x="7531" y="906"/>
                </a:lnTo>
                <a:lnTo>
                  <a:pt x="7576" y="881"/>
                </a:lnTo>
                <a:lnTo>
                  <a:pt x="7620" y="855"/>
                </a:lnTo>
                <a:lnTo>
                  <a:pt x="7664" y="828"/>
                </a:lnTo>
                <a:lnTo>
                  <a:pt x="7708" y="802"/>
                </a:lnTo>
                <a:lnTo>
                  <a:pt x="7750" y="775"/>
                </a:lnTo>
                <a:lnTo>
                  <a:pt x="7834" y="719"/>
                </a:lnTo>
                <a:lnTo>
                  <a:pt x="7917" y="663"/>
                </a:lnTo>
                <a:lnTo>
                  <a:pt x="8000" y="606"/>
                </a:lnTo>
                <a:lnTo>
                  <a:pt x="8083" y="549"/>
                </a:lnTo>
                <a:lnTo>
                  <a:pt x="8166" y="493"/>
                </a:lnTo>
                <a:lnTo>
                  <a:pt x="8251" y="437"/>
                </a:lnTo>
                <a:lnTo>
                  <a:pt x="8294" y="410"/>
                </a:lnTo>
                <a:lnTo>
                  <a:pt x="8337" y="384"/>
                </a:lnTo>
                <a:lnTo>
                  <a:pt x="8382" y="357"/>
                </a:lnTo>
                <a:lnTo>
                  <a:pt x="8427" y="331"/>
                </a:lnTo>
                <a:lnTo>
                  <a:pt x="8472" y="306"/>
                </a:lnTo>
                <a:lnTo>
                  <a:pt x="8519" y="280"/>
                </a:lnTo>
                <a:lnTo>
                  <a:pt x="8567" y="257"/>
                </a:lnTo>
                <a:lnTo>
                  <a:pt x="8615" y="233"/>
                </a:lnTo>
                <a:lnTo>
                  <a:pt x="8665" y="211"/>
                </a:lnTo>
                <a:lnTo>
                  <a:pt x="8717" y="189"/>
                </a:lnTo>
                <a:lnTo>
                  <a:pt x="8768" y="168"/>
                </a:lnTo>
                <a:lnTo>
                  <a:pt x="8822" y="148"/>
                </a:lnTo>
                <a:lnTo>
                  <a:pt x="8877" y="129"/>
                </a:lnTo>
                <a:lnTo>
                  <a:pt x="8934" y="112"/>
                </a:lnTo>
                <a:lnTo>
                  <a:pt x="8992" y="95"/>
                </a:lnTo>
                <a:lnTo>
                  <a:pt x="9052" y="79"/>
                </a:lnTo>
                <a:lnTo>
                  <a:pt x="9113" y="64"/>
                </a:lnTo>
                <a:lnTo>
                  <a:pt x="9177" y="51"/>
                </a:lnTo>
                <a:lnTo>
                  <a:pt x="9242" y="40"/>
                </a:lnTo>
                <a:lnTo>
                  <a:pt x="9309" y="29"/>
                </a:lnTo>
                <a:lnTo>
                  <a:pt x="9378" y="21"/>
                </a:lnTo>
                <a:lnTo>
                  <a:pt x="9450" y="12"/>
                </a:lnTo>
                <a:lnTo>
                  <a:pt x="9523" y="7"/>
                </a:lnTo>
                <a:lnTo>
                  <a:pt x="9599" y="3"/>
                </a:lnTo>
                <a:lnTo>
                  <a:pt x="9677" y="0"/>
                </a:lnTo>
                <a:lnTo>
                  <a:pt x="9758" y="0"/>
                </a:lnTo>
                <a:lnTo>
                  <a:pt x="9758" y="0"/>
                </a:lnTo>
                <a:lnTo>
                  <a:pt x="9839" y="0"/>
                </a:lnTo>
                <a:lnTo>
                  <a:pt x="9918" y="3"/>
                </a:lnTo>
                <a:lnTo>
                  <a:pt x="9994" y="6"/>
                </a:lnTo>
                <a:lnTo>
                  <a:pt x="10069" y="11"/>
                </a:lnTo>
                <a:lnTo>
                  <a:pt x="10142" y="19"/>
                </a:lnTo>
                <a:lnTo>
                  <a:pt x="10211" y="26"/>
                </a:lnTo>
                <a:lnTo>
                  <a:pt x="10280" y="36"/>
                </a:lnTo>
                <a:lnTo>
                  <a:pt x="10346" y="46"/>
                </a:lnTo>
                <a:lnTo>
                  <a:pt x="10411" y="58"/>
                </a:lnTo>
                <a:lnTo>
                  <a:pt x="10473" y="70"/>
                </a:lnTo>
                <a:lnTo>
                  <a:pt x="10535" y="85"/>
                </a:lnTo>
                <a:lnTo>
                  <a:pt x="10595" y="100"/>
                </a:lnTo>
                <a:lnTo>
                  <a:pt x="10651" y="116"/>
                </a:lnTo>
                <a:lnTo>
                  <a:pt x="10708" y="134"/>
                </a:lnTo>
                <a:lnTo>
                  <a:pt x="10762" y="152"/>
                </a:lnTo>
                <a:lnTo>
                  <a:pt x="10816" y="170"/>
                </a:lnTo>
                <a:lnTo>
                  <a:pt x="10866" y="190"/>
                </a:lnTo>
                <a:lnTo>
                  <a:pt x="10917" y="210"/>
                </a:lnTo>
                <a:lnTo>
                  <a:pt x="10965" y="231"/>
                </a:lnTo>
                <a:lnTo>
                  <a:pt x="11013" y="253"/>
                </a:lnTo>
                <a:lnTo>
                  <a:pt x="11059" y="275"/>
                </a:lnTo>
                <a:lnTo>
                  <a:pt x="11103" y="298"/>
                </a:lnTo>
                <a:lnTo>
                  <a:pt x="11148" y="321"/>
                </a:lnTo>
                <a:lnTo>
                  <a:pt x="11190" y="345"/>
                </a:lnTo>
                <a:lnTo>
                  <a:pt x="11232" y="369"/>
                </a:lnTo>
                <a:lnTo>
                  <a:pt x="11272" y="393"/>
                </a:lnTo>
                <a:lnTo>
                  <a:pt x="11311" y="418"/>
                </a:lnTo>
                <a:lnTo>
                  <a:pt x="11350" y="444"/>
                </a:lnTo>
                <a:lnTo>
                  <a:pt x="11425" y="494"/>
                </a:lnTo>
                <a:lnTo>
                  <a:pt x="11495" y="545"/>
                </a:lnTo>
                <a:lnTo>
                  <a:pt x="11564" y="597"/>
                </a:lnTo>
                <a:lnTo>
                  <a:pt x="11630" y="647"/>
                </a:lnTo>
                <a:lnTo>
                  <a:pt x="11756" y="746"/>
                </a:lnTo>
                <a:lnTo>
                  <a:pt x="11819" y="793"/>
                </a:lnTo>
                <a:lnTo>
                  <a:pt x="11879" y="838"/>
                </a:lnTo>
                <a:lnTo>
                  <a:pt x="11939" y="881"/>
                </a:lnTo>
                <a:lnTo>
                  <a:pt x="11969" y="901"/>
                </a:lnTo>
                <a:lnTo>
                  <a:pt x="11999" y="921"/>
                </a:lnTo>
                <a:lnTo>
                  <a:pt x="12029" y="939"/>
                </a:lnTo>
                <a:lnTo>
                  <a:pt x="12060" y="957"/>
                </a:lnTo>
                <a:lnTo>
                  <a:pt x="12090" y="975"/>
                </a:lnTo>
                <a:lnTo>
                  <a:pt x="12121" y="991"/>
                </a:lnTo>
                <a:lnTo>
                  <a:pt x="12151" y="1006"/>
                </a:lnTo>
                <a:lnTo>
                  <a:pt x="12183" y="1019"/>
                </a:lnTo>
                <a:lnTo>
                  <a:pt x="12215" y="1033"/>
                </a:lnTo>
                <a:lnTo>
                  <a:pt x="12247" y="1045"/>
                </a:lnTo>
                <a:lnTo>
                  <a:pt x="12280" y="1055"/>
                </a:lnTo>
                <a:lnTo>
                  <a:pt x="12314" y="1065"/>
                </a:lnTo>
                <a:lnTo>
                  <a:pt x="12347" y="1072"/>
                </a:lnTo>
                <a:lnTo>
                  <a:pt x="12381" y="1079"/>
                </a:lnTo>
                <a:lnTo>
                  <a:pt x="12417" y="1085"/>
                </a:lnTo>
                <a:lnTo>
                  <a:pt x="12453" y="1088"/>
                </a:lnTo>
                <a:lnTo>
                  <a:pt x="12488" y="1091"/>
                </a:lnTo>
                <a:lnTo>
                  <a:pt x="12526" y="1091"/>
                </a:lnTo>
              </a:path>
            </a:pathLst>
          </a:custGeom>
          <a:noFill/>
          <a:ln w="38100" cmpd="sng">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Open Sans"/>
              <a:ea typeface="+mn-ea"/>
              <a:cs typeface="+mn-cs"/>
            </a:endParaRPr>
          </a:p>
        </p:txBody>
      </p:sp>
      <p:sp>
        <p:nvSpPr>
          <p:cNvPr id="16" name="Oval 15">
            <a:extLst>
              <a:ext uri="{FF2B5EF4-FFF2-40B4-BE49-F238E27FC236}">
                <a16:creationId xmlns:a16="http://schemas.microsoft.com/office/drawing/2014/main" id="{F40019E9-F4B6-3F46-7886-1074944367DE}"/>
              </a:ext>
            </a:extLst>
          </p:cNvPr>
          <p:cNvSpPr/>
          <p:nvPr/>
        </p:nvSpPr>
        <p:spPr bwMode="gray">
          <a:xfrm>
            <a:off x="514209" y="2058455"/>
            <a:ext cx="689762" cy="689762"/>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1</a:t>
            </a:r>
          </a:p>
        </p:txBody>
      </p:sp>
      <p:sp>
        <p:nvSpPr>
          <p:cNvPr id="7" name="TextBox 6">
            <a:extLst>
              <a:ext uri="{FF2B5EF4-FFF2-40B4-BE49-F238E27FC236}">
                <a16:creationId xmlns:a16="http://schemas.microsoft.com/office/drawing/2014/main" id="{A352BE41-3CBA-6657-FFF4-966484E648FE}"/>
              </a:ext>
            </a:extLst>
          </p:cNvPr>
          <p:cNvSpPr txBox="1"/>
          <p:nvPr/>
        </p:nvSpPr>
        <p:spPr>
          <a:xfrm>
            <a:off x="514209" y="2924209"/>
            <a:ext cx="1851480" cy="22159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Establish a universal goal based upon a broadly shared recognition of a societal problem and collective aspirations</a:t>
            </a:r>
          </a:p>
        </p:txBody>
      </p:sp>
      <p:sp>
        <p:nvSpPr>
          <p:cNvPr id="5" name="TextBox 4">
            <a:extLst>
              <a:ext uri="{FF2B5EF4-FFF2-40B4-BE49-F238E27FC236}">
                <a16:creationId xmlns:a16="http://schemas.microsoft.com/office/drawing/2014/main" id="{A7FAF23D-768D-414B-AEEA-03530752FD4A}"/>
              </a:ext>
            </a:extLst>
          </p:cNvPr>
          <p:cNvSpPr txBox="1"/>
          <p:nvPr/>
        </p:nvSpPr>
        <p:spPr>
          <a:xfrm>
            <a:off x="0" y="6637405"/>
            <a:ext cx="9464040" cy="215444"/>
          </a:xfrm>
          <a:prstGeom prst="rect">
            <a:avLst/>
          </a:prstGeom>
          <a:noFill/>
        </p:spPr>
        <p:txBody>
          <a:bodyPr wrap="square">
            <a:spAutoFit/>
          </a:bodyPr>
          <a:lstStyle/>
          <a:p>
            <a:r>
              <a:rPr lang="en-US" sz="800">
                <a:effectLst/>
                <a:latin typeface="Calibri" panose="020F0502020204030204" pitchFamily="34" charset="0"/>
                <a:ea typeface="Calibri" panose="020F0502020204030204" pitchFamily="34" charset="0"/>
                <a:cs typeface="Times New Roman" panose="02020603050405020304" pitchFamily="18" charset="0"/>
              </a:rPr>
              <a:t>Othering &amp; Belonging Institute</a:t>
            </a:r>
            <a:r>
              <a:rPr lang="en-US" sz="800">
                <a:latin typeface="Calibri" panose="020F0502020204030204" pitchFamily="34" charset="0"/>
                <a:ea typeface="Calibri" panose="020F0502020204030204" pitchFamily="34" charset="0"/>
                <a:cs typeface="Times New Roman" panose="02020603050405020304" pitchFamily="18" charset="0"/>
              </a:rPr>
              <a:t>: </a:t>
            </a:r>
            <a:r>
              <a:rPr lang="en-US" sz="800">
                <a:latin typeface="Calibri" panose="020F0502020204030204" pitchFamily="34" charset="0"/>
                <a:ea typeface="Calibri" panose="020F0502020204030204" pitchFamily="34" charset="0"/>
                <a:cs typeface="Times New Roman" panose="02020603050405020304" pitchFamily="18" charset="0"/>
                <a:hlinkClick r:id="rId5"/>
              </a:rPr>
              <a:t>Creating a Targeted Universalism Framework </a:t>
            </a:r>
            <a:r>
              <a:rPr lang="en-US" sz="800">
                <a:effectLst/>
                <a:latin typeface="Calibri" panose="020F0502020204030204" pitchFamily="34" charset="0"/>
                <a:ea typeface="Calibri" panose="020F0502020204030204" pitchFamily="34" charset="0"/>
                <a:cs typeface="Times New Roman" panose="02020603050405020304" pitchFamily="18" charset="0"/>
                <a:hlinkClick r:id="rId5"/>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486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10" name="TextBox 9"/>
          <p:cNvSpPr txBox="1"/>
          <p:nvPr/>
        </p:nvSpPr>
        <p:spPr>
          <a:xfrm>
            <a:off x="638628" y="483899"/>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Targeted Universalism: Step 2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15" name="Freeform 55">
            <a:extLst>
              <a:ext uri="{FF2B5EF4-FFF2-40B4-BE49-F238E27FC236}">
                <a16:creationId xmlns:a16="http://schemas.microsoft.com/office/drawing/2014/main" id="{FF9E2C2B-7661-4079-4B09-9487D20C6456}"/>
              </a:ext>
            </a:extLst>
          </p:cNvPr>
          <p:cNvSpPr>
            <a:spLocks/>
          </p:cNvSpPr>
          <p:nvPr/>
        </p:nvSpPr>
        <p:spPr bwMode="auto">
          <a:xfrm>
            <a:off x="1" y="2838079"/>
            <a:ext cx="12191999" cy="915142"/>
          </a:xfrm>
          <a:custGeom>
            <a:avLst/>
            <a:gdLst>
              <a:gd name="T0" fmla="*/ 78 w 12526"/>
              <a:gd name="T1" fmla="*/ 1088 h 1212"/>
              <a:gd name="T2" fmla="*/ 223 w 12526"/>
              <a:gd name="T3" fmla="*/ 1065 h 1212"/>
              <a:gd name="T4" fmla="*/ 357 w 12526"/>
              <a:gd name="T5" fmla="*/ 1019 h 1212"/>
              <a:gd name="T6" fmla="*/ 481 w 12526"/>
              <a:gd name="T7" fmla="*/ 957 h 1212"/>
              <a:gd name="T8" fmla="*/ 601 w 12526"/>
              <a:gd name="T9" fmla="*/ 881 h 1212"/>
              <a:gd name="T10" fmla="*/ 903 w 12526"/>
              <a:gd name="T11" fmla="*/ 647 h 1212"/>
              <a:gd name="T12" fmla="*/ 1138 w 12526"/>
              <a:gd name="T13" fmla="*/ 469 h 1212"/>
              <a:gd name="T14" fmla="*/ 1291 w 12526"/>
              <a:gd name="T15" fmla="*/ 369 h 1212"/>
              <a:gd name="T16" fmla="*/ 1460 w 12526"/>
              <a:gd name="T17" fmla="*/ 275 h 1212"/>
              <a:gd name="T18" fmla="*/ 1649 w 12526"/>
              <a:gd name="T19" fmla="*/ 190 h 1212"/>
              <a:gd name="T20" fmla="*/ 1863 w 12526"/>
              <a:gd name="T21" fmla="*/ 116 h 1212"/>
              <a:gd name="T22" fmla="*/ 2105 w 12526"/>
              <a:gd name="T23" fmla="*/ 58 h 1212"/>
              <a:gd name="T24" fmla="*/ 2378 w 12526"/>
              <a:gd name="T25" fmla="*/ 19 h 1212"/>
              <a:gd name="T26" fmla="*/ 2684 w 12526"/>
              <a:gd name="T27" fmla="*/ 0 h 1212"/>
              <a:gd name="T28" fmla="*/ 2930 w 12526"/>
              <a:gd name="T29" fmla="*/ 3 h 1212"/>
              <a:gd name="T30" fmla="*/ 3227 w 12526"/>
              <a:gd name="T31" fmla="*/ 29 h 1212"/>
              <a:gd name="T32" fmla="*/ 3488 w 12526"/>
              <a:gd name="T33" fmla="*/ 79 h 1212"/>
              <a:gd name="T34" fmla="*/ 3720 w 12526"/>
              <a:gd name="T35" fmla="*/ 148 h 1212"/>
              <a:gd name="T36" fmla="*/ 3928 w 12526"/>
              <a:gd name="T37" fmla="*/ 233 h 1212"/>
              <a:gd name="T38" fmla="*/ 4117 w 12526"/>
              <a:gd name="T39" fmla="*/ 331 h 1212"/>
              <a:gd name="T40" fmla="*/ 4293 w 12526"/>
              <a:gd name="T41" fmla="*/ 437 h 1212"/>
              <a:gd name="T42" fmla="*/ 4623 w 12526"/>
              <a:gd name="T43" fmla="*/ 663 h 1212"/>
              <a:gd name="T44" fmla="*/ 4872 w 12526"/>
              <a:gd name="T45" fmla="*/ 828 h 1212"/>
              <a:gd name="T46" fmla="*/ 5050 w 12526"/>
              <a:gd name="T47" fmla="*/ 932 h 1212"/>
              <a:gd name="T48" fmla="*/ 5243 w 12526"/>
              <a:gd name="T49" fmla="*/ 1023 h 1212"/>
              <a:gd name="T50" fmla="*/ 5455 w 12526"/>
              <a:gd name="T51" fmla="*/ 1100 h 1212"/>
              <a:gd name="T52" fmla="*/ 5692 w 12526"/>
              <a:gd name="T53" fmla="*/ 1161 h 1212"/>
              <a:gd name="T54" fmla="*/ 5960 w 12526"/>
              <a:gd name="T55" fmla="*/ 1200 h 1212"/>
              <a:gd name="T56" fmla="*/ 6264 w 12526"/>
              <a:gd name="T57" fmla="*/ 1212 h 1212"/>
              <a:gd name="T58" fmla="*/ 6494 w 12526"/>
              <a:gd name="T59" fmla="*/ 1205 h 1212"/>
              <a:gd name="T60" fmla="*/ 6771 w 12526"/>
              <a:gd name="T61" fmla="*/ 1172 h 1212"/>
              <a:gd name="T62" fmla="*/ 7018 w 12526"/>
              <a:gd name="T63" fmla="*/ 1117 h 1212"/>
              <a:gd name="T64" fmla="*/ 7238 w 12526"/>
              <a:gd name="T65" fmla="*/ 1044 h 1212"/>
              <a:gd name="T66" fmla="*/ 7437 w 12526"/>
              <a:gd name="T67" fmla="*/ 955 h 1212"/>
              <a:gd name="T68" fmla="*/ 7620 w 12526"/>
              <a:gd name="T69" fmla="*/ 855 h 1212"/>
              <a:gd name="T70" fmla="*/ 7834 w 12526"/>
              <a:gd name="T71" fmla="*/ 719 h 1212"/>
              <a:gd name="T72" fmla="*/ 8166 w 12526"/>
              <a:gd name="T73" fmla="*/ 493 h 1212"/>
              <a:gd name="T74" fmla="*/ 8382 w 12526"/>
              <a:gd name="T75" fmla="*/ 357 h 1212"/>
              <a:gd name="T76" fmla="*/ 8567 w 12526"/>
              <a:gd name="T77" fmla="*/ 257 h 1212"/>
              <a:gd name="T78" fmla="*/ 8768 w 12526"/>
              <a:gd name="T79" fmla="*/ 168 h 1212"/>
              <a:gd name="T80" fmla="*/ 8992 w 12526"/>
              <a:gd name="T81" fmla="*/ 95 h 1212"/>
              <a:gd name="T82" fmla="*/ 9242 w 12526"/>
              <a:gd name="T83" fmla="*/ 40 h 1212"/>
              <a:gd name="T84" fmla="*/ 9523 w 12526"/>
              <a:gd name="T85" fmla="*/ 7 h 1212"/>
              <a:gd name="T86" fmla="*/ 9758 w 12526"/>
              <a:gd name="T87" fmla="*/ 0 h 1212"/>
              <a:gd name="T88" fmla="*/ 10069 w 12526"/>
              <a:gd name="T89" fmla="*/ 11 h 1212"/>
              <a:gd name="T90" fmla="*/ 10346 w 12526"/>
              <a:gd name="T91" fmla="*/ 46 h 1212"/>
              <a:gd name="T92" fmla="*/ 10595 w 12526"/>
              <a:gd name="T93" fmla="*/ 100 h 1212"/>
              <a:gd name="T94" fmla="*/ 10816 w 12526"/>
              <a:gd name="T95" fmla="*/ 170 h 1212"/>
              <a:gd name="T96" fmla="*/ 11013 w 12526"/>
              <a:gd name="T97" fmla="*/ 253 h 1212"/>
              <a:gd name="T98" fmla="*/ 11190 w 12526"/>
              <a:gd name="T99" fmla="*/ 345 h 1212"/>
              <a:gd name="T100" fmla="*/ 11350 w 12526"/>
              <a:gd name="T101" fmla="*/ 444 h 1212"/>
              <a:gd name="T102" fmla="*/ 11630 w 12526"/>
              <a:gd name="T103" fmla="*/ 647 h 1212"/>
              <a:gd name="T104" fmla="*/ 11939 w 12526"/>
              <a:gd name="T105" fmla="*/ 881 h 1212"/>
              <a:gd name="T106" fmla="*/ 12060 w 12526"/>
              <a:gd name="T107" fmla="*/ 957 h 1212"/>
              <a:gd name="T108" fmla="*/ 12183 w 12526"/>
              <a:gd name="T109" fmla="*/ 1019 h 1212"/>
              <a:gd name="T110" fmla="*/ 12314 w 12526"/>
              <a:gd name="T111" fmla="*/ 1065 h 1212"/>
              <a:gd name="T112" fmla="*/ 12453 w 12526"/>
              <a:gd name="T113" fmla="*/ 1088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526" h="1212">
                <a:moveTo>
                  <a:pt x="0" y="1091"/>
                </a:moveTo>
                <a:lnTo>
                  <a:pt x="0" y="1091"/>
                </a:lnTo>
                <a:lnTo>
                  <a:pt x="40" y="1091"/>
                </a:lnTo>
                <a:lnTo>
                  <a:pt x="78" y="1088"/>
                </a:lnTo>
                <a:lnTo>
                  <a:pt x="116" y="1085"/>
                </a:lnTo>
                <a:lnTo>
                  <a:pt x="152" y="1079"/>
                </a:lnTo>
                <a:lnTo>
                  <a:pt x="188" y="1072"/>
                </a:lnTo>
                <a:lnTo>
                  <a:pt x="223" y="1065"/>
                </a:lnTo>
                <a:lnTo>
                  <a:pt x="258" y="1055"/>
                </a:lnTo>
                <a:lnTo>
                  <a:pt x="291" y="1045"/>
                </a:lnTo>
                <a:lnTo>
                  <a:pt x="324" y="1033"/>
                </a:lnTo>
                <a:lnTo>
                  <a:pt x="357" y="1019"/>
                </a:lnTo>
                <a:lnTo>
                  <a:pt x="388" y="1006"/>
                </a:lnTo>
                <a:lnTo>
                  <a:pt x="420" y="991"/>
                </a:lnTo>
                <a:lnTo>
                  <a:pt x="450" y="975"/>
                </a:lnTo>
                <a:lnTo>
                  <a:pt x="481" y="957"/>
                </a:lnTo>
                <a:lnTo>
                  <a:pt x="512" y="939"/>
                </a:lnTo>
                <a:lnTo>
                  <a:pt x="542" y="921"/>
                </a:lnTo>
                <a:lnTo>
                  <a:pt x="572" y="901"/>
                </a:lnTo>
                <a:lnTo>
                  <a:pt x="601" y="881"/>
                </a:lnTo>
                <a:lnTo>
                  <a:pt x="661" y="838"/>
                </a:lnTo>
                <a:lnTo>
                  <a:pt x="720" y="793"/>
                </a:lnTo>
                <a:lnTo>
                  <a:pt x="780" y="746"/>
                </a:lnTo>
                <a:lnTo>
                  <a:pt x="903" y="647"/>
                </a:lnTo>
                <a:lnTo>
                  <a:pt x="968" y="597"/>
                </a:lnTo>
                <a:lnTo>
                  <a:pt x="1034" y="545"/>
                </a:lnTo>
                <a:lnTo>
                  <a:pt x="1102" y="494"/>
                </a:lnTo>
                <a:lnTo>
                  <a:pt x="1138" y="469"/>
                </a:lnTo>
                <a:lnTo>
                  <a:pt x="1175" y="444"/>
                </a:lnTo>
                <a:lnTo>
                  <a:pt x="1213" y="418"/>
                </a:lnTo>
                <a:lnTo>
                  <a:pt x="1251" y="393"/>
                </a:lnTo>
                <a:lnTo>
                  <a:pt x="1291" y="369"/>
                </a:lnTo>
                <a:lnTo>
                  <a:pt x="1331" y="345"/>
                </a:lnTo>
                <a:lnTo>
                  <a:pt x="1373" y="321"/>
                </a:lnTo>
                <a:lnTo>
                  <a:pt x="1415" y="298"/>
                </a:lnTo>
                <a:lnTo>
                  <a:pt x="1460" y="275"/>
                </a:lnTo>
                <a:lnTo>
                  <a:pt x="1505" y="253"/>
                </a:lnTo>
                <a:lnTo>
                  <a:pt x="1552" y="231"/>
                </a:lnTo>
                <a:lnTo>
                  <a:pt x="1600" y="210"/>
                </a:lnTo>
                <a:lnTo>
                  <a:pt x="1649" y="190"/>
                </a:lnTo>
                <a:lnTo>
                  <a:pt x="1701" y="170"/>
                </a:lnTo>
                <a:lnTo>
                  <a:pt x="1753" y="152"/>
                </a:lnTo>
                <a:lnTo>
                  <a:pt x="1807" y="134"/>
                </a:lnTo>
                <a:lnTo>
                  <a:pt x="1863" y="116"/>
                </a:lnTo>
                <a:lnTo>
                  <a:pt x="1921" y="100"/>
                </a:lnTo>
                <a:lnTo>
                  <a:pt x="1980" y="85"/>
                </a:lnTo>
                <a:lnTo>
                  <a:pt x="2042" y="70"/>
                </a:lnTo>
                <a:lnTo>
                  <a:pt x="2105" y="58"/>
                </a:lnTo>
                <a:lnTo>
                  <a:pt x="2169" y="46"/>
                </a:lnTo>
                <a:lnTo>
                  <a:pt x="2237" y="36"/>
                </a:lnTo>
                <a:lnTo>
                  <a:pt x="2306" y="26"/>
                </a:lnTo>
                <a:lnTo>
                  <a:pt x="2378" y="19"/>
                </a:lnTo>
                <a:lnTo>
                  <a:pt x="2451" y="11"/>
                </a:lnTo>
                <a:lnTo>
                  <a:pt x="2526" y="6"/>
                </a:lnTo>
                <a:lnTo>
                  <a:pt x="2604" y="3"/>
                </a:lnTo>
                <a:lnTo>
                  <a:pt x="2684" y="0"/>
                </a:lnTo>
                <a:lnTo>
                  <a:pt x="2768" y="0"/>
                </a:lnTo>
                <a:lnTo>
                  <a:pt x="2768" y="0"/>
                </a:lnTo>
                <a:lnTo>
                  <a:pt x="2850" y="0"/>
                </a:lnTo>
                <a:lnTo>
                  <a:pt x="2930" y="3"/>
                </a:lnTo>
                <a:lnTo>
                  <a:pt x="3008" y="7"/>
                </a:lnTo>
                <a:lnTo>
                  <a:pt x="3083" y="12"/>
                </a:lnTo>
                <a:lnTo>
                  <a:pt x="3156" y="21"/>
                </a:lnTo>
                <a:lnTo>
                  <a:pt x="3227" y="29"/>
                </a:lnTo>
                <a:lnTo>
                  <a:pt x="3294" y="40"/>
                </a:lnTo>
                <a:lnTo>
                  <a:pt x="3361" y="51"/>
                </a:lnTo>
                <a:lnTo>
                  <a:pt x="3426" y="64"/>
                </a:lnTo>
                <a:lnTo>
                  <a:pt x="3488" y="79"/>
                </a:lnTo>
                <a:lnTo>
                  <a:pt x="3548" y="95"/>
                </a:lnTo>
                <a:lnTo>
                  <a:pt x="3607" y="112"/>
                </a:lnTo>
                <a:lnTo>
                  <a:pt x="3665" y="129"/>
                </a:lnTo>
                <a:lnTo>
                  <a:pt x="3720" y="148"/>
                </a:lnTo>
                <a:lnTo>
                  <a:pt x="3775" y="168"/>
                </a:lnTo>
                <a:lnTo>
                  <a:pt x="3827" y="189"/>
                </a:lnTo>
                <a:lnTo>
                  <a:pt x="3878" y="211"/>
                </a:lnTo>
                <a:lnTo>
                  <a:pt x="3928" y="233"/>
                </a:lnTo>
                <a:lnTo>
                  <a:pt x="3977" y="257"/>
                </a:lnTo>
                <a:lnTo>
                  <a:pt x="4025" y="280"/>
                </a:lnTo>
                <a:lnTo>
                  <a:pt x="4072" y="306"/>
                </a:lnTo>
                <a:lnTo>
                  <a:pt x="4117" y="331"/>
                </a:lnTo>
                <a:lnTo>
                  <a:pt x="4162" y="357"/>
                </a:lnTo>
                <a:lnTo>
                  <a:pt x="4206" y="384"/>
                </a:lnTo>
                <a:lnTo>
                  <a:pt x="4250" y="410"/>
                </a:lnTo>
                <a:lnTo>
                  <a:pt x="4293" y="437"/>
                </a:lnTo>
                <a:lnTo>
                  <a:pt x="4377" y="493"/>
                </a:lnTo>
                <a:lnTo>
                  <a:pt x="4459" y="549"/>
                </a:lnTo>
                <a:lnTo>
                  <a:pt x="4541" y="606"/>
                </a:lnTo>
                <a:lnTo>
                  <a:pt x="4623" y="663"/>
                </a:lnTo>
                <a:lnTo>
                  <a:pt x="4705" y="719"/>
                </a:lnTo>
                <a:lnTo>
                  <a:pt x="4788" y="775"/>
                </a:lnTo>
                <a:lnTo>
                  <a:pt x="4830" y="802"/>
                </a:lnTo>
                <a:lnTo>
                  <a:pt x="4872" y="828"/>
                </a:lnTo>
                <a:lnTo>
                  <a:pt x="4916" y="855"/>
                </a:lnTo>
                <a:lnTo>
                  <a:pt x="4960" y="881"/>
                </a:lnTo>
                <a:lnTo>
                  <a:pt x="5005" y="906"/>
                </a:lnTo>
                <a:lnTo>
                  <a:pt x="5050" y="932"/>
                </a:lnTo>
                <a:lnTo>
                  <a:pt x="5096" y="955"/>
                </a:lnTo>
                <a:lnTo>
                  <a:pt x="5144" y="979"/>
                </a:lnTo>
                <a:lnTo>
                  <a:pt x="5192" y="1001"/>
                </a:lnTo>
                <a:lnTo>
                  <a:pt x="5243" y="1023"/>
                </a:lnTo>
                <a:lnTo>
                  <a:pt x="5293" y="1044"/>
                </a:lnTo>
                <a:lnTo>
                  <a:pt x="5346" y="1064"/>
                </a:lnTo>
                <a:lnTo>
                  <a:pt x="5400" y="1083"/>
                </a:lnTo>
                <a:lnTo>
                  <a:pt x="5455" y="1100"/>
                </a:lnTo>
                <a:lnTo>
                  <a:pt x="5511" y="1117"/>
                </a:lnTo>
                <a:lnTo>
                  <a:pt x="5569" y="1133"/>
                </a:lnTo>
                <a:lnTo>
                  <a:pt x="5631" y="1148"/>
                </a:lnTo>
                <a:lnTo>
                  <a:pt x="5692" y="1161"/>
                </a:lnTo>
                <a:lnTo>
                  <a:pt x="5756" y="1172"/>
                </a:lnTo>
                <a:lnTo>
                  <a:pt x="5822" y="1183"/>
                </a:lnTo>
                <a:lnTo>
                  <a:pt x="5890" y="1191"/>
                </a:lnTo>
                <a:lnTo>
                  <a:pt x="5960" y="1200"/>
                </a:lnTo>
                <a:lnTo>
                  <a:pt x="6032" y="1205"/>
                </a:lnTo>
                <a:lnTo>
                  <a:pt x="6107" y="1209"/>
                </a:lnTo>
                <a:lnTo>
                  <a:pt x="6183" y="1212"/>
                </a:lnTo>
                <a:lnTo>
                  <a:pt x="6264" y="1212"/>
                </a:lnTo>
                <a:lnTo>
                  <a:pt x="6264" y="1212"/>
                </a:lnTo>
                <a:lnTo>
                  <a:pt x="6343" y="1212"/>
                </a:lnTo>
                <a:lnTo>
                  <a:pt x="6419" y="1209"/>
                </a:lnTo>
                <a:lnTo>
                  <a:pt x="6494" y="1205"/>
                </a:lnTo>
                <a:lnTo>
                  <a:pt x="6567" y="1200"/>
                </a:lnTo>
                <a:lnTo>
                  <a:pt x="6637" y="1191"/>
                </a:lnTo>
                <a:lnTo>
                  <a:pt x="6705" y="1183"/>
                </a:lnTo>
                <a:lnTo>
                  <a:pt x="6771" y="1172"/>
                </a:lnTo>
                <a:lnTo>
                  <a:pt x="6835" y="1161"/>
                </a:lnTo>
                <a:lnTo>
                  <a:pt x="6898" y="1148"/>
                </a:lnTo>
                <a:lnTo>
                  <a:pt x="6959" y="1133"/>
                </a:lnTo>
                <a:lnTo>
                  <a:pt x="7018" y="1117"/>
                </a:lnTo>
                <a:lnTo>
                  <a:pt x="7075" y="1100"/>
                </a:lnTo>
                <a:lnTo>
                  <a:pt x="7130" y="1083"/>
                </a:lnTo>
                <a:lnTo>
                  <a:pt x="7185" y="1064"/>
                </a:lnTo>
                <a:lnTo>
                  <a:pt x="7238" y="1044"/>
                </a:lnTo>
                <a:lnTo>
                  <a:pt x="7289" y="1023"/>
                </a:lnTo>
                <a:lnTo>
                  <a:pt x="7340" y="1001"/>
                </a:lnTo>
                <a:lnTo>
                  <a:pt x="7388" y="979"/>
                </a:lnTo>
                <a:lnTo>
                  <a:pt x="7437" y="955"/>
                </a:lnTo>
                <a:lnTo>
                  <a:pt x="7484" y="932"/>
                </a:lnTo>
                <a:lnTo>
                  <a:pt x="7531" y="906"/>
                </a:lnTo>
                <a:lnTo>
                  <a:pt x="7576" y="881"/>
                </a:lnTo>
                <a:lnTo>
                  <a:pt x="7620" y="855"/>
                </a:lnTo>
                <a:lnTo>
                  <a:pt x="7664" y="828"/>
                </a:lnTo>
                <a:lnTo>
                  <a:pt x="7708" y="802"/>
                </a:lnTo>
                <a:lnTo>
                  <a:pt x="7750" y="775"/>
                </a:lnTo>
                <a:lnTo>
                  <a:pt x="7834" y="719"/>
                </a:lnTo>
                <a:lnTo>
                  <a:pt x="7917" y="663"/>
                </a:lnTo>
                <a:lnTo>
                  <a:pt x="8000" y="606"/>
                </a:lnTo>
                <a:lnTo>
                  <a:pt x="8083" y="549"/>
                </a:lnTo>
                <a:lnTo>
                  <a:pt x="8166" y="493"/>
                </a:lnTo>
                <a:lnTo>
                  <a:pt x="8251" y="437"/>
                </a:lnTo>
                <a:lnTo>
                  <a:pt x="8294" y="410"/>
                </a:lnTo>
                <a:lnTo>
                  <a:pt x="8337" y="384"/>
                </a:lnTo>
                <a:lnTo>
                  <a:pt x="8382" y="357"/>
                </a:lnTo>
                <a:lnTo>
                  <a:pt x="8427" y="331"/>
                </a:lnTo>
                <a:lnTo>
                  <a:pt x="8472" y="306"/>
                </a:lnTo>
                <a:lnTo>
                  <a:pt x="8519" y="280"/>
                </a:lnTo>
                <a:lnTo>
                  <a:pt x="8567" y="257"/>
                </a:lnTo>
                <a:lnTo>
                  <a:pt x="8615" y="233"/>
                </a:lnTo>
                <a:lnTo>
                  <a:pt x="8665" y="211"/>
                </a:lnTo>
                <a:lnTo>
                  <a:pt x="8717" y="189"/>
                </a:lnTo>
                <a:lnTo>
                  <a:pt x="8768" y="168"/>
                </a:lnTo>
                <a:lnTo>
                  <a:pt x="8822" y="148"/>
                </a:lnTo>
                <a:lnTo>
                  <a:pt x="8877" y="129"/>
                </a:lnTo>
                <a:lnTo>
                  <a:pt x="8934" y="112"/>
                </a:lnTo>
                <a:lnTo>
                  <a:pt x="8992" y="95"/>
                </a:lnTo>
                <a:lnTo>
                  <a:pt x="9052" y="79"/>
                </a:lnTo>
                <a:lnTo>
                  <a:pt x="9113" y="64"/>
                </a:lnTo>
                <a:lnTo>
                  <a:pt x="9177" y="51"/>
                </a:lnTo>
                <a:lnTo>
                  <a:pt x="9242" y="40"/>
                </a:lnTo>
                <a:lnTo>
                  <a:pt x="9309" y="29"/>
                </a:lnTo>
                <a:lnTo>
                  <a:pt x="9378" y="21"/>
                </a:lnTo>
                <a:lnTo>
                  <a:pt x="9450" y="12"/>
                </a:lnTo>
                <a:lnTo>
                  <a:pt x="9523" y="7"/>
                </a:lnTo>
                <a:lnTo>
                  <a:pt x="9599" y="3"/>
                </a:lnTo>
                <a:lnTo>
                  <a:pt x="9677" y="0"/>
                </a:lnTo>
                <a:lnTo>
                  <a:pt x="9758" y="0"/>
                </a:lnTo>
                <a:lnTo>
                  <a:pt x="9758" y="0"/>
                </a:lnTo>
                <a:lnTo>
                  <a:pt x="9839" y="0"/>
                </a:lnTo>
                <a:lnTo>
                  <a:pt x="9918" y="3"/>
                </a:lnTo>
                <a:lnTo>
                  <a:pt x="9994" y="6"/>
                </a:lnTo>
                <a:lnTo>
                  <a:pt x="10069" y="11"/>
                </a:lnTo>
                <a:lnTo>
                  <a:pt x="10142" y="19"/>
                </a:lnTo>
                <a:lnTo>
                  <a:pt x="10211" y="26"/>
                </a:lnTo>
                <a:lnTo>
                  <a:pt x="10280" y="36"/>
                </a:lnTo>
                <a:lnTo>
                  <a:pt x="10346" y="46"/>
                </a:lnTo>
                <a:lnTo>
                  <a:pt x="10411" y="58"/>
                </a:lnTo>
                <a:lnTo>
                  <a:pt x="10473" y="70"/>
                </a:lnTo>
                <a:lnTo>
                  <a:pt x="10535" y="85"/>
                </a:lnTo>
                <a:lnTo>
                  <a:pt x="10595" y="100"/>
                </a:lnTo>
                <a:lnTo>
                  <a:pt x="10651" y="116"/>
                </a:lnTo>
                <a:lnTo>
                  <a:pt x="10708" y="134"/>
                </a:lnTo>
                <a:lnTo>
                  <a:pt x="10762" y="152"/>
                </a:lnTo>
                <a:lnTo>
                  <a:pt x="10816" y="170"/>
                </a:lnTo>
                <a:lnTo>
                  <a:pt x="10866" y="190"/>
                </a:lnTo>
                <a:lnTo>
                  <a:pt x="10917" y="210"/>
                </a:lnTo>
                <a:lnTo>
                  <a:pt x="10965" y="231"/>
                </a:lnTo>
                <a:lnTo>
                  <a:pt x="11013" y="253"/>
                </a:lnTo>
                <a:lnTo>
                  <a:pt x="11059" y="275"/>
                </a:lnTo>
                <a:lnTo>
                  <a:pt x="11103" y="298"/>
                </a:lnTo>
                <a:lnTo>
                  <a:pt x="11148" y="321"/>
                </a:lnTo>
                <a:lnTo>
                  <a:pt x="11190" y="345"/>
                </a:lnTo>
                <a:lnTo>
                  <a:pt x="11232" y="369"/>
                </a:lnTo>
                <a:lnTo>
                  <a:pt x="11272" y="393"/>
                </a:lnTo>
                <a:lnTo>
                  <a:pt x="11311" y="418"/>
                </a:lnTo>
                <a:lnTo>
                  <a:pt x="11350" y="444"/>
                </a:lnTo>
                <a:lnTo>
                  <a:pt x="11425" y="494"/>
                </a:lnTo>
                <a:lnTo>
                  <a:pt x="11495" y="545"/>
                </a:lnTo>
                <a:lnTo>
                  <a:pt x="11564" y="597"/>
                </a:lnTo>
                <a:lnTo>
                  <a:pt x="11630" y="647"/>
                </a:lnTo>
                <a:lnTo>
                  <a:pt x="11756" y="746"/>
                </a:lnTo>
                <a:lnTo>
                  <a:pt x="11819" y="793"/>
                </a:lnTo>
                <a:lnTo>
                  <a:pt x="11879" y="838"/>
                </a:lnTo>
                <a:lnTo>
                  <a:pt x="11939" y="881"/>
                </a:lnTo>
                <a:lnTo>
                  <a:pt x="11969" y="901"/>
                </a:lnTo>
                <a:lnTo>
                  <a:pt x="11999" y="921"/>
                </a:lnTo>
                <a:lnTo>
                  <a:pt x="12029" y="939"/>
                </a:lnTo>
                <a:lnTo>
                  <a:pt x="12060" y="957"/>
                </a:lnTo>
                <a:lnTo>
                  <a:pt x="12090" y="975"/>
                </a:lnTo>
                <a:lnTo>
                  <a:pt x="12121" y="991"/>
                </a:lnTo>
                <a:lnTo>
                  <a:pt x="12151" y="1006"/>
                </a:lnTo>
                <a:lnTo>
                  <a:pt x="12183" y="1019"/>
                </a:lnTo>
                <a:lnTo>
                  <a:pt x="12215" y="1033"/>
                </a:lnTo>
                <a:lnTo>
                  <a:pt x="12247" y="1045"/>
                </a:lnTo>
                <a:lnTo>
                  <a:pt x="12280" y="1055"/>
                </a:lnTo>
                <a:lnTo>
                  <a:pt x="12314" y="1065"/>
                </a:lnTo>
                <a:lnTo>
                  <a:pt x="12347" y="1072"/>
                </a:lnTo>
                <a:lnTo>
                  <a:pt x="12381" y="1079"/>
                </a:lnTo>
                <a:lnTo>
                  <a:pt x="12417" y="1085"/>
                </a:lnTo>
                <a:lnTo>
                  <a:pt x="12453" y="1088"/>
                </a:lnTo>
                <a:lnTo>
                  <a:pt x="12488" y="1091"/>
                </a:lnTo>
                <a:lnTo>
                  <a:pt x="12526" y="1091"/>
                </a:lnTo>
              </a:path>
            </a:pathLst>
          </a:custGeom>
          <a:noFill/>
          <a:ln w="38100" cmpd="sng">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Open Sans"/>
              <a:ea typeface="+mn-ea"/>
              <a:cs typeface="+mn-cs"/>
            </a:endParaRPr>
          </a:p>
        </p:txBody>
      </p:sp>
      <p:sp>
        <p:nvSpPr>
          <p:cNvPr id="16" name="Oval 15">
            <a:extLst>
              <a:ext uri="{FF2B5EF4-FFF2-40B4-BE49-F238E27FC236}">
                <a16:creationId xmlns:a16="http://schemas.microsoft.com/office/drawing/2014/main" id="{F40019E9-F4B6-3F46-7886-1074944367DE}"/>
              </a:ext>
            </a:extLst>
          </p:cNvPr>
          <p:cNvSpPr/>
          <p:nvPr/>
        </p:nvSpPr>
        <p:spPr bwMode="gray">
          <a:xfrm>
            <a:off x="514209" y="2887130"/>
            <a:ext cx="689762" cy="689762"/>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1</a:t>
            </a:r>
          </a:p>
        </p:txBody>
      </p:sp>
      <p:sp>
        <p:nvSpPr>
          <p:cNvPr id="17" name="Oval 16">
            <a:extLst>
              <a:ext uri="{FF2B5EF4-FFF2-40B4-BE49-F238E27FC236}">
                <a16:creationId xmlns:a16="http://schemas.microsoft.com/office/drawing/2014/main" id="{9966EBB5-6053-964D-FAD8-DAD3C55B1A7A}"/>
              </a:ext>
            </a:extLst>
          </p:cNvPr>
          <p:cNvSpPr/>
          <p:nvPr/>
        </p:nvSpPr>
        <p:spPr bwMode="gray">
          <a:xfrm>
            <a:off x="2877931" y="2544230"/>
            <a:ext cx="689762" cy="689762"/>
          </a:xfrm>
          <a:prstGeom prst="ellipse">
            <a:avLst/>
          </a:prstGeom>
          <a:solidFill>
            <a:srgbClr val="D06F1A"/>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2</a:t>
            </a:r>
          </a:p>
        </p:txBody>
      </p:sp>
      <p:sp>
        <p:nvSpPr>
          <p:cNvPr id="7" name="TextBox 6">
            <a:extLst>
              <a:ext uri="{FF2B5EF4-FFF2-40B4-BE49-F238E27FC236}">
                <a16:creationId xmlns:a16="http://schemas.microsoft.com/office/drawing/2014/main" id="{A352BE41-3CBA-6657-FFF4-966484E648FE}"/>
              </a:ext>
            </a:extLst>
          </p:cNvPr>
          <p:cNvSpPr txBox="1"/>
          <p:nvPr/>
        </p:nvSpPr>
        <p:spPr>
          <a:xfrm>
            <a:off x="514209" y="3752884"/>
            <a:ext cx="1851480" cy="22159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Establish a universal goal based upon a broadly shared recognition of a societal problem and collective aspirations</a:t>
            </a:r>
          </a:p>
        </p:txBody>
      </p:sp>
      <p:sp>
        <p:nvSpPr>
          <p:cNvPr id="8" name="TextBox 7">
            <a:extLst>
              <a:ext uri="{FF2B5EF4-FFF2-40B4-BE49-F238E27FC236}">
                <a16:creationId xmlns:a16="http://schemas.microsoft.com/office/drawing/2014/main" id="{EBBE5912-49D6-EA74-7580-567D7FBB74FC}"/>
              </a:ext>
            </a:extLst>
          </p:cNvPr>
          <p:cNvSpPr txBox="1"/>
          <p:nvPr/>
        </p:nvSpPr>
        <p:spPr>
          <a:xfrm>
            <a:off x="2877931" y="3390934"/>
            <a:ext cx="1714374" cy="166199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Assess the general population performance relative to the universal goal</a:t>
            </a:r>
          </a:p>
        </p:txBody>
      </p:sp>
      <p:sp>
        <p:nvSpPr>
          <p:cNvPr id="5" name="TextBox 4">
            <a:extLst>
              <a:ext uri="{FF2B5EF4-FFF2-40B4-BE49-F238E27FC236}">
                <a16:creationId xmlns:a16="http://schemas.microsoft.com/office/drawing/2014/main" id="{D9F00C03-E5DA-BDFC-9A57-CDA38A49579E}"/>
              </a:ext>
            </a:extLst>
          </p:cNvPr>
          <p:cNvSpPr txBox="1"/>
          <p:nvPr/>
        </p:nvSpPr>
        <p:spPr>
          <a:xfrm>
            <a:off x="0" y="6637405"/>
            <a:ext cx="9464040" cy="215444"/>
          </a:xfrm>
          <a:prstGeom prst="rect">
            <a:avLst/>
          </a:prstGeom>
          <a:noFill/>
        </p:spPr>
        <p:txBody>
          <a:bodyPr wrap="square">
            <a:spAutoFit/>
          </a:bodyPr>
          <a:lstStyle/>
          <a:p>
            <a:r>
              <a:rPr lang="en-US" sz="800">
                <a:effectLst/>
                <a:latin typeface="Calibri" panose="020F0502020204030204" pitchFamily="34" charset="0"/>
                <a:ea typeface="Calibri" panose="020F0502020204030204" pitchFamily="34" charset="0"/>
                <a:cs typeface="Times New Roman" panose="02020603050405020304" pitchFamily="18" charset="0"/>
              </a:rPr>
              <a:t>Othering &amp; Belonging Institute</a:t>
            </a:r>
            <a:r>
              <a:rPr lang="en-US" sz="800">
                <a:latin typeface="Calibri" panose="020F0502020204030204" pitchFamily="34" charset="0"/>
                <a:ea typeface="Calibri" panose="020F0502020204030204" pitchFamily="34" charset="0"/>
                <a:cs typeface="Times New Roman" panose="02020603050405020304" pitchFamily="18" charset="0"/>
              </a:rPr>
              <a:t>: </a:t>
            </a:r>
            <a:r>
              <a:rPr lang="en-US" sz="800">
                <a:latin typeface="Calibri" panose="020F0502020204030204" pitchFamily="34" charset="0"/>
                <a:ea typeface="Calibri" panose="020F0502020204030204" pitchFamily="34" charset="0"/>
                <a:cs typeface="Times New Roman" panose="02020603050405020304" pitchFamily="18" charset="0"/>
                <a:hlinkClick r:id="rId5"/>
              </a:rPr>
              <a:t>Creating a Targeted Universalism Framework </a:t>
            </a:r>
            <a:r>
              <a:rPr lang="en-US" sz="800">
                <a:effectLst/>
                <a:latin typeface="Calibri" panose="020F0502020204030204" pitchFamily="34" charset="0"/>
                <a:ea typeface="Calibri" panose="020F0502020204030204" pitchFamily="34" charset="0"/>
                <a:cs typeface="Times New Roman" panose="02020603050405020304" pitchFamily="18" charset="0"/>
                <a:hlinkClick r:id="rId5"/>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257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10" name="TextBox 9"/>
          <p:cNvSpPr txBox="1"/>
          <p:nvPr/>
        </p:nvSpPr>
        <p:spPr>
          <a:xfrm>
            <a:off x="638628" y="319572"/>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Wh</a:t>
            </a:r>
            <a:r>
              <a:rPr lang="en-US" sz="3200" b="1" spc="300">
                <a:solidFill>
                  <a:schemeClr val="bg1"/>
                </a:solidFill>
                <a:latin typeface="Myriad Pro" panose="020B0503030403020204" charset="0"/>
              </a:rPr>
              <a:t>o’s</a:t>
            </a:r>
            <a:r>
              <a:rPr lang="en-US" sz="3200" b="1">
                <a:solidFill>
                  <a:schemeClr val="bg1"/>
                </a:solidFill>
                <a:latin typeface="Myriad Pro" panose="020B0503030403020204" charset="0"/>
              </a:rPr>
              <a:t> Joining Today’s Rural Cafe?</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15" name="Rectangle 14">
            <a:extLst>
              <a:ext uri="{FF2B5EF4-FFF2-40B4-BE49-F238E27FC236}">
                <a16:creationId xmlns:a16="http://schemas.microsoft.com/office/drawing/2014/main" id="{C34C9A62-DA7C-4864-9D39-7783654A2663}"/>
              </a:ext>
            </a:extLst>
          </p:cNvPr>
          <p:cNvSpPr/>
          <p:nvPr/>
        </p:nvSpPr>
        <p:spPr>
          <a:xfrm>
            <a:off x="638628" y="1887281"/>
            <a:ext cx="5148072" cy="2147803"/>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oAutofit/>
          </a:bodyPr>
          <a:lstStyle/>
          <a:p>
            <a:pPr marL="285750" marR="0" lvl="0" indent="-285750"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lang="en-US" sz="1700" spc="100">
                <a:solidFill>
                  <a:srgbClr val="000000"/>
                </a:solidFill>
                <a:latin typeface="Myriad Pro" panose="020B0503030403020204"/>
              </a:rPr>
              <a:t>Our Big Thinkers! </a:t>
            </a:r>
          </a:p>
          <a:p>
            <a:pPr marL="285750" marR="0" lvl="0" indent="-285750"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lang="en-US" sz="1700" spc="100">
                <a:solidFill>
                  <a:srgbClr val="000000"/>
                </a:solidFill>
                <a:latin typeface="Myriad Pro" panose="020B0503030403020204"/>
              </a:rPr>
              <a:t>Representatives from rural and frontier health departments will have the opportunity to connect with each other and engage in meaningful conversation surrounding health equity </a:t>
            </a:r>
            <a:endParaRPr lang="en-US" sz="1700" spc="100">
              <a:solidFill>
                <a:srgbClr val="000000"/>
              </a:solidFill>
              <a:highlight>
                <a:srgbClr val="FFFF00"/>
              </a:highlight>
              <a:latin typeface="Myriad Pro" panose="020B0503030403020204"/>
            </a:endParaRPr>
          </a:p>
        </p:txBody>
      </p:sp>
      <p:sp>
        <p:nvSpPr>
          <p:cNvPr id="19" name="Rectangle 18">
            <a:extLst>
              <a:ext uri="{FF2B5EF4-FFF2-40B4-BE49-F238E27FC236}">
                <a16:creationId xmlns:a16="http://schemas.microsoft.com/office/drawing/2014/main" id="{1F042DA0-78DF-48A6-9A4A-05E34E893469}"/>
              </a:ext>
            </a:extLst>
          </p:cNvPr>
          <p:cNvSpPr/>
          <p:nvPr/>
        </p:nvSpPr>
        <p:spPr>
          <a:xfrm>
            <a:off x="6506972" y="1887281"/>
            <a:ext cx="5148072" cy="214780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274320" rIns="118872" rtlCol="0" anchor="t">
            <a:noAutofit/>
          </a:bodyPr>
          <a:lstStyle/>
          <a:p>
            <a:pPr marL="285750" marR="0" lvl="0" indent="-285750"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kumimoji="0" lang="en-US" sz="1700" i="0" u="none" strike="noStrike" kern="1200" spc="100" normalizeH="0" noProof="0">
                <a:ln>
                  <a:noFill/>
                </a:ln>
                <a:solidFill>
                  <a:srgbClr val="000000"/>
                </a:solidFill>
                <a:effectLst/>
                <a:uLnTx/>
                <a:uFillTx/>
                <a:latin typeface="Myriad Pro" panose="020B0503030403020204"/>
              </a:rPr>
              <a:t>Our Facilitators!</a:t>
            </a:r>
            <a:endParaRPr kumimoji="0" lang="en-US" sz="1700" i="0" u="none" strike="noStrike" kern="1200" spc="100" normalizeH="0" baseline="0" noProof="0">
              <a:ln>
                <a:noFill/>
              </a:ln>
              <a:solidFill>
                <a:srgbClr val="000000"/>
              </a:solidFill>
              <a:effectLst/>
              <a:uLnTx/>
              <a:uFillTx/>
              <a:latin typeface="Myriad Pro" panose="020B0503030403020204"/>
            </a:endParaRPr>
          </a:p>
          <a:p>
            <a:pPr marL="285750" indent="-285750">
              <a:spcBef>
                <a:spcPts val="600"/>
              </a:spcBef>
              <a:buClr>
                <a:schemeClr val="tx1"/>
              </a:buClr>
              <a:buFont typeface="Arial" panose="020B0604020202020204" pitchFamily="34" charset="0"/>
              <a:buChar char="•"/>
              <a:defRPr/>
            </a:pPr>
            <a:r>
              <a:rPr lang="en-US" sz="1700" spc="100">
                <a:solidFill>
                  <a:srgbClr val="000000"/>
                </a:solidFill>
                <a:latin typeface="Myriad Pro" panose="020B0503030403020204"/>
              </a:rPr>
              <a:t>Members from NACCHO’s Health Equity &amp; Social Justice Team and Deloitte’s Technical Assistance Team will </a:t>
            </a:r>
            <a:r>
              <a:rPr lang="en-US" sz="1800" kern="1200" spc="100">
                <a:solidFill>
                  <a:srgbClr val="000000"/>
                </a:solidFill>
                <a:effectLst/>
                <a:latin typeface="Myriad Pro" panose="020B0503030403020204"/>
                <a:ea typeface="Times New Roman" panose="02020603050405020304" pitchFamily="18" charset="0"/>
                <a:cs typeface="Times New Roman" panose="02020603050405020304" pitchFamily="18" charset="0"/>
              </a:rPr>
              <a:t>facilitate  today’s discussion</a:t>
            </a:r>
            <a:endParaRPr lang="en-US" sz="1700" spc="100">
              <a:solidFill>
                <a:srgbClr val="000000"/>
              </a:solidFill>
              <a:latin typeface="Myriad Pro" panose="020B0503030403020204"/>
            </a:endParaRPr>
          </a:p>
        </p:txBody>
      </p:sp>
      <p:sp>
        <p:nvSpPr>
          <p:cNvPr id="22" name="TextBox 21">
            <a:extLst>
              <a:ext uri="{FF2B5EF4-FFF2-40B4-BE49-F238E27FC236}">
                <a16:creationId xmlns:a16="http://schemas.microsoft.com/office/drawing/2014/main" id="{2376ED12-7D0C-4A11-AAB4-C5DEA5845F1A}"/>
              </a:ext>
            </a:extLst>
          </p:cNvPr>
          <p:cNvSpPr txBox="1"/>
          <p:nvPr/>
        </p:nvSpPr>
        <p:spPr>
          <a:xfrm>
            <a:off x="785254" y="1718003"/>
            <a:ext cx="4854821" cy="374571"/>
          </a:xfrm>
          <a:prstGeom prst="roundRect">
            <a:avLst/>
          </a:prstGeom>
          <a:solidFill>
            <a:schemeClr val="accent3"/>
          </a:solidFill>
        </p:spPr>
        <p:txBody>
          <a:bodyPr wrap="square">
            <a:spAutoFit/>
          </a:bodyPr>
          <a:lstStyle/>
          <a:p>
            <a:pPr marL="0" marR="0" lvl="0" indent="0" algn="ctr" defTabSz="914400" rtl="0" eaLnBrk="1" fontAlgn="auto" latinLnBrk="0" hangingPunct="1">
              <a:lnSpc>
                <a:spcPct val="100000"/>
              </a:lnSpc>
              <a:spcBef>
                <a:spcPts val="200"/>
              </a:spcBef>
              <a:spcAft>
                <a:spcPts val="0"/>
              </a:spcAft>
              <a:buClr>
                <a:srgbClr val="81BC00"/>
              </a:buClr>
              <a:buSzTx/>
              <a:buFontTx/>
              <a:buNone/>
              <a:tabLst/>
              <a:defRPr/>
            </a:pPr>
            <a:r>
              <a:rPr lang="en-US" sz="1600" b="1" spc="100">
                <a:solidFill>
                  <a:schemeClr val="bg1"/>
                </a:solidFill>
                <a:latin typeface="Myriad Pro" panose="020B0503030403020204"/>
              </a:rPr>
              <a:t>Health Department Representatives</a:t>
            </a:r>
            <a:endParaRPr kumimoji="0" lang="en-US" sz="1600" b="1" i="0" u="none" strike="noStrike" kern="1200" cap="none" spc="100" normalizeH="0" baseline="0" noProof="0">
              <a:ln>
                <a:noFill/>
              </a:ln>
              <a:solidFill>
                <a:schemeClr val="bg1"/>
              </a:solidFill>
              <a:effectLst/>
              <a:uLnTx/>
              <a:uFillTx/>
              <a:latin typeface="Myriad Pro" panose="020B0503030403020204"/>
            </a:endParaRPr>
          </a:p>
        </p:txBody>
      </p:sp>
      <p:sp>
        <p:nvSpPr>
          <p:cNvPr id="23" name="TextBox 22">
            <a:extLst>
              <a:ext uri="{FF2B5EF4-FFF2-40B4-BE49-F238E27FC236}">
                <a16:creationId xmlns:a16="http://schemas.microsoft.com/office/drawing/2014/main" id="{70C9426F-E91E-4632-BC33-728E5983CE7A}"/>
              </a:ext>
            </a:extLst>
          </p:cNvPr>
          <p:cNvSpPr txBox="1"/>
          <p:nvPr/>
        </p:nvSpPr>
        <p:spPr>
          <a:xfrm>
            <a:off x="6653598" y="1718003"/>
            <a:ext cx="4854821" cy="374571"/>
          </a:xfrm>
          <a:prstGeom prst="roundRect">
            <a:avLst/>
          </a:prstGeom>
          <a:solidFill>
            <a:schemeClr val="accent1"/>
          </a:solidFill>
        </p:spPr>
        <p:txBody>
          <a:bodyPr wrap="none">
            <a:noAutofit/>
          </a:bodyPr>
          <a:lstStyle/>
          <a:p>
            <a:pPr marL="0" marR="0" lvl="0" indent="0" algn="ctr" defTabSz="914400" rtl="0" eaLnBrk="1" fontAlgn="auto" latinLnBrk="0" hangingPunct="1">
              <a:lnSpc>
                <a:spcPct val="100000"/>
              </a:lnSpc>
              <a:spcBef>
                <a:spcPts val="200"/>
              </a:spcBef>
              <a:spcAft>
                <a:spcPts val="0"/>
              </a:spcAft>
              <a:buClr>
                <a:srgbClr val="81BC00"/>
              </a:buClr>
              <a:buSzTx/>
              <a:buFontTx/>
              <a:buNone/>
              <a:tabLst/>
              <a:defRPr/>
            </a:pPr>
            <a:r>
              <a:rPr kumimoji="0" lang="en-US" sz="1600" b="1" i="0" u="none" strike="noStrike" kern="1200" cap="none" spc="100" normalizeH="0" baseline="0" noProof="0">
                <a:ln>
                  <a:noFill/>
                </a:ln>
                <a:solidFill>
                  <a:schemeClr val="bg1"/>
                </a:solidFill>
                <a:effectLst/>
                <a:uLnTx/>
                <a:uFillTx/>
                <a:latin typeface="Myriad Pro" panose="020B0503030403020204"/>
              </a:rPr>
              <a:t>NACCHO and Deloitte </a:t>
            </a:r>
            <a:r>
              <a:rPr lang="en-US" sz="1600" b="1" spc="100">
                <a:solidFill>
                  <a:schemeClr val="bg1"/>
                </a:solidFill>
                <a:latin typeface="Myriad Pro" panose="020B0503030403020204"/>
              </a:rPr>
              <a:t>Team</a:t>
            </a:r>
            <a:endParaRPr kumimoji="0" lang="en-US" sz="1600" b="1" i="0" u="none" strike="noStrike" kern="1200" cap="none" spc="100" normalizeH="0" baseline="0" noProof="0">
              <a:ln>
                <a:noFill/>
              </a:ln>
              <a:solidFill>
                <a:schemeClr val="bg1"/>
              </a:solidFill>
              <a:effectLst/>
              <a:uLnTx/>
              <a:uFillTx/>
              <a:latin typeface="Myriad Pro" panose="020B0503030403020204"/>
            </a:endParaRPr>
          </a:p>
        </p:txBody>
      </p:sp>
      <p:grpSp>
        <p:nvGrpSpPr>
          <p:cNvPr id="2" name="Group 1">
            <a:extLst>
              <a:ext uri="{FF2B5EF4-FFF2-40B4-BE49-F238E27FC236}">
                <a16:creationId xmlns:a16="http://schemas.microsoft.com/office/drawing/2014/main" id="{7E945C60-03A3-20CA-8358-2AAB5713D5EC}"/>
              </a:ext>
            </a:extLst>
          </p:cNvPr>
          <p:cNvGrpSpPr/>
          <p:nvPr/>
        </p:nvGrpSpPr>
        <p:grpSpPr>
          <a:xfrm>
            <a:off x="3521964" y="4392970"/>
            <a:ext cx="5148072" cy="2335088"/>
            <a:chOff x="6506972" y="4392970"/>
            <a:chExt cx="5148072" cy="2335088"/>
          </a:xfrm>
        </p:grpSpPr>
        <p:sp>
          <p:nvSpPr>
            <p:cNvPr id="21" name="Rectangle 20">
              <a:extLst>
                <a:ext uri="{FF2B5EF4-FFF2-40B4-BE49-F238E27FC236}">
                  <a16:creationId xmlns:a16="http://schemas.microsoft.com/office/drawing/2014/main" id="{F81D5A8E-D73B-4CCD-9042-1A63CFB0A8BA}"/>
                </a:ext>
              </a:extLst>
            </p:cNvPr>
            <p:cNvSpPr/>
            <p:nvPr/>
          </p:nvSpPr>
          <p:spPr>
            <a:xfrm>
              <a:off x="6506972" y="4580255"/>
              <a:ext cx="5148072" cy="2147803"/>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oAutofit/>
            </a:bodyPr>
            <a:lstStyle/>
            <a:p>
              <a:pPr marL="285750" marR="0" lvl="0" indent="-285750"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kumimoji="0" lang="en-US" sz="1700" i="0" u="none" strike="noStrike" kern="1200" spc="100" normalizeH="0" noProof="0">
                  <a:ln>
                    <a:noFill/>
                  </a:ln>
                  <a:solidFill>
                    <a:srgbClr val="000000"/>
                  </a:solidFill>
                  <a:effectLst/>
                  <a:uLnTx/>
                  <a:uFillTx/>
                  <a:latin typeface="Myriad Pro" panose="020B0503030403020204"/>
                </a:rPr>
                <a:t>Our Connectors!</a:t>
              </a:r>
              <a:endParaRPr kumimoji="0" lang="en-US" sz="1700" i="0" u="none" strike="noStrike" kern="1200" spc="100" normalizeH="0" baseline="0" noProof="0">
                <a:ln>
                  <a:noFill/>
                </a:ln>
                <a:solidFill>
                  <a:srgbClr val="000000"/>
                </a:solidFill>
                <a:effectLst/>
                <a:uLnTx/>
                <a:uFillTx/>
                <a:latin typeface="Myriad Pro" panose="020B0503030403020204"/>
              </a:endParaRPr>
            </a:p>
            <a:p>
              <a:pPr marL="285750" indent="-285750">
                <a:spcBef>
                  <a:spcPts val="600"/>
                </a:spcBef>
                <a:buClr>
                  <a:schemeClr val="tx1"/>
                </a:buClr>
                <a:buFont typeface="Arial" panose="020B0604020202020204" pitchFamily="34" charset="0"/>
                <a:buChar char="•"/>
                <a:defRPr/>
              </a:pPr>
              <a:r>
                <a:rPr lang="en-US" sz="1700" spc="100">
                  <a:solidFill>
                    <a:srgbClr val="000000"/>
                  </a:solidFill>
                  <a:latin typeface="Myriad Pro" panose="020B0503030403020204"/>
                </a:rPr>
                <a:t>Representatives from CDC may join today’s session to hear the valuable insights from local health departments firsthand and share back with their colleagues</a:t>
              </a:r>
            </a:p>
          </p:txBody>
        </p:sp>
        <p:sp>
          <p:nvSpPr>
            <p:cNvPr id="25" name="TextBox 24">
              <a:extLst>
                <a:ext uri="{FF2B5EF4-FFF2-40B4-BE49-F238E27FC236}">
                  <a16:creationId xmlns:a16="http://schemas.microsoft.com/office/drawing/2014/main" id="{96B6FDA1-C202-448E-B8ED-A8A1D826FA83}"/>
                </a:ext>
              </a:extLst>
            </p:cNvPr>
            <p:cNvSpPr txBox="1"/>
            <p:nvPr/>
          </p:nvSpPr>
          <p:spPr>
            <a:xfrm>
              <a:off x="6653598" y="4392970"/>
              <a:ext cx="4854821" cy="374571"/>
            </a:xfrm>
            <a:prstGeom prst="roundRect">
              <a:avLst/>
            </a:prstGeom>
            <a:solidFill>
              <a:schemeClr val="accent5"/>
            </a:solidFill>
          </p:spPr>
          <p:txBody>
            <a:bodyPr wrap="none">
              <a:noAutofit/>
            </a:bodyPr>
            <a:lstStyle/>
            <a:p>
              <a:pPr marL="0" marR="0" lvl="0" indent="0" algn="ctr" defTabSz="914400" rtl="0" eaLnBrk="1" fontAlgn="auto" latinLnBrk="0" hangingPunct="1">
                <a:lnSpc>
                  <a:spcPct val="100000"/>
                </a:lnSpc>
                <a:spcBef>
                  <a:spcPts val="200"/>
                </a:spcBef>
                <a:spcAft>
                  <a:spcPts val="0"/>
                </a:spcAft>
                <a:buClr>
                  <a:srgbClr val="81BC00"/>
                </a:buClr>
                <a:buSzTx/>
                <a:buFontTx/>
                <a:buNone/>
                <a:tabLst/>
                <a:defRPr/>
              </a:pPr>
              <a:r>
                <a:rPr kumimoji="0" lang="en-US" sz="1600" b="1" i="0" u="none" strike="noStrike" kern="1200" cap="none" spc="100" normalizeH="0" baseline="0" noProof="0">
                  <a:ln>
                    <a:noFill/>
                  </a:ln>
                  <a:solidFill>
                    <a:schemeClr val="bg1"/>
                  </a:solidFill>
                  <a:effectLst/>
                  <a:uLnTx/>
                  <a:uFillTx/>
                  <a:latin typeface="Myriad Pro" panose="020B0503030403020204"/>
                </a:rPr>
                <a:t>CDC Office of Rural Health Representatives</a:t>
              </a:r>
            </a:p>
          </p:txBody>
        </p:sp>
      </p:grpSp>
    </p:spTree>
    <p:extLst>
      <p:ext uri="{BB962C8B-B14F-4D97-AF65-F5344CB8AC3E}">
        <p14:creationId xmlns:p14="http://schemas.microsoft.com/office/powerpoint/2010/main" val="448180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10D5C5-7434-4BD3-A215-93A317786D70}"/>
              </a:ext>
            </a:extLst>
          </p:cNvPr>
          <p:cNvSpPr/>
          <p:nvPr/>
        </p:nvSpPr>
        <p:spPr>
          <a:xfrm>
            <a:off x="1402229" y="2163747"/>
            <a:ext cx="9387542" cy="3657456"/>
          </a:xfrm>
          <a:prstGeom prst="rect">
            <a:avLst/>
          </a:prstGeom>
          <a:solidFill>
            <a:schemeClr val="bg1"/>
          </a:solidFill>
          <a:ln>
            <a:solidFill>
              <a:schemeClr val="accent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10" name="TextBox 9"/>
          <p:cNvSpPr txBox="1"/>
          <p:nvPr/>
        </p:nvSpPr>
        <p:spPr>
          <a:xfrm>
            <a:off x="638628" y="483899"/>
            <a:ext cx="80634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Myriad Pro" panose="020B0503030403020204" charset="0"/>
                <a:ea typeface="+mn-ea"/>
                <a:cs typeface="+mn-cs"/>
              </a:rPr>
              <a:t>Poll Everywhere Instructions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3" name="TextBox 2">
            <a:extLst>
              <a:ext uri="{FF2B5EF4-FFF2-40B4-BE49-F238E27FC236}">
                <a16:creationId xmlns:a16="http://schemas.microsoft.com/office/drawing/2014/main" id="{744B5E6C-EF87-4492-BF08-032D4D691AE6}"/>
              </a:ext>
            </a:extLst>
          </p:cNvPr>
          <p:cNvSpPr txBox="1"/>
          <p:nvPr/>
        </p:nvSpPr>
        <p:spPr>
          <a:xfrm>
            <a:off x="2126512" y="2565752"/>
            <a:ext cx="8291514" cy="304698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1" i="0" u="none" strike="noStrike" kern="1200" cap="none" spc="0" normalizeH="0" baseline="0" noProof="0">
                <a:ln>
                  <a:noFill/>
                </a:ln>
                <a:solidFill>
                  <a:prstClr val="black"/>
                </a:solidFill>
                <a:effectLst/>
                <a:uLnTx/>
                <a:uFillTx/>
                <a:latin typeface="Myriad Pro" panose="020B0503030403020204" charset="0"/>
                <a:ea typeface="+mn-ea"/>
                <a:cs typeface="+mn-cs"/>
              </a:rPr>
              <a:t>Open a web browser </a:t>
            </a:r>
            <a:r>
              <a:rPr kumimoji="0" lang="en-US" sz="2400" b="0" i="0" u="none" strike="noStrike" kern="1200" cap="none" spc="0" normalizeH="0" baseline="0" noProof="0">
                <a:ln>
                  <a:noFill/>
                </a:ln>
                <a:solidFill>
                  <a:prstClr val="black"/>
                </a:solidFill>
                <a:effectLst/>
                <a:uLnTx/>
                <a:uFillTx/>
                <a:latin typeface="Myriad Pro" panose="020B0503030403020204" charset="0"/>
                <a:ea typeface="+mn-ea"/>
                <a:cs typeface="+mn-cs"/>
              </a:rPr>
              <a:t>on your computer or mobile device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a:ln>
                <a:noFill/>
              </a:ln>
              <a:solidFill>
                <a:prstClr val="black"/>
              </a:solidFill>
              <a:effectLst/>
              <a:uLnTx/>
              <a:uFillTx/>
              <a:latin typeface="Myriad Pro" panose="020B050303040302020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1" i="0" u="none" strike="noStrike" kern="1200" cap="none" spc="0" normalizeH="0" baseline="0" noProof="0">
                <a:ln>
                  <a:noFill/>
                </a:ln>
                <a:solidFill>
                  <a:prstClr val="black"/>
                </a:solidFill>
                <a:effectLst/>
                <a:uLnTx/>
                <a:uFillTx/>
                <a:latin typeface="Myriad Pro" panose="020B0503030403020204" charset="0"/>
                <a:ea typeface="+mn-ea"/>
                <a:cs typeface="+mn-cs"/>
              </a:rPr>
              <a:t>Type “PollEv.com/naccho1” </a:t>
            </a:r>
            <a:r>
              <a:rPr kumimoji="0" lang="en-US" sz="2400" b="0" i="0" u="none" strike="noStrike" kern="1200" cap="none" spc="0" normalizeH="0" baseline="0" noProof="0">
                <a:ln>
                  <a:noFill/>
                </a:ln>
                <a:solidFill>
                  <a:prstClr val="black"/>
                </a:solidFill>
                <a:effectLst/>
                <a:uLnTx/>
                <a:uFillTx/>
                <a:latin typeface="Myriad Pro" panose="020B0503030403020204" charset="0"/>
                <a:ea typeface="+mn-ea"/>
                <a:cs typeface="+mn-cs"/>
              </a:rPr>
              <a:t>into your web browser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a:ln>
                <a:noFill/>
              </a:ln>
              <a:solidFill>
                <a:prstClr val="black"/>
              </a:solidFill>
              <a:effectLst/>
              <a:uLnTx/>
              <a:uFillTx/>
              <a:latin typeface="Myriad Pro" panose="020B050303040302020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a:ln>
                  <a:noFill/>
                </a:ln>
                <a:solidFill>
                  <a:prstClr val="black"/>
                </a:solidFill>
                <a:effectLst/>
                <a:uLnTx/>
                <a:uFillTx/>
                <a:latin typeface="Myriad Pro" panose="020B0503030403020204" charset="0"/>
                <a:ea typeface="+mn-ea"/>
                <a:cs typeface="+mn-cs"/>
              </a:rPr>
              <a:t>Enter your name as </a:t>
            </a:r>
            <a:r>
              <a:rPr kumimoji="0" lang="en-US" sz="2400" b="1" i="0" u="none" strike="noStrike" kern="1200" cap="none" spc="0" normalizeH="0" baseline="0" noProof="0">
                <a:ln>
                  <a:noFill/>
                </a:ln>
                <a:solidFill>
                  <a:prstClr val="black"/>
                </a:solidFill>
                <a:effectLst/>
                <a:uLnTx/>
                <a:uFillTx/>
                <a:latin typeface="Myriad Pro" panose="020B0503030403020204" charset="0"/>
                <a:ea typeface="+mn-ea"/>
                <a:cs typeface="+mn-cs"/>
              </a:rPr>
              <a:t>“Name, Your Organization”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a:ln>
                <a:noFill/>
              </a:ln>
              <a:solidFill>
                <a:prstClr val="black"/>
              </a:solidFill>
              <a:effectLst/>
              <a:uLnTx/>
              <a:uFillTx/>
              <a:latin typeface="Myriad Pro" panose="020B050303040302020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1" i="0" u="none" strike="noStrike" kern="1200" cap="none" spc="0" normalizeH="0" baseline="0" noProof="0">
                <a:ln>
                  <a:noFill/>
                </a:ln>
                <a:solidFill>
                  <a:prstClr val="black"/>
                </a:solidFill>
                <a:effectLst/>
                <a:uLnTx/>
                <a:uFillTx/>
                <a:latin typeface="Myriad Pro" panose="020B0503030403020204" charset="0"/>
                <a:ea typeface="+mn-ea"/>
                <a:cs typeface="+mn-cs"/>
              </a:rPr>
              <a:t>Follow the polling instructions </a:t>
            </a:r>
            <a:r>
              <a:rPr kumimoji="0" lang="en-US" sz="2400" b="0" i="0" u="none" strike="noStrike" kern="1200" cap="none" spc="0" normalizeH="0" baseline="0" noProof="0">
                <a:ln>
                  <a:noFill/>
                </a:ln>
                <a:solidFill>
                  <a:prstClr val="black"/>
                </a:solidFill>
                <a:effectLst/>
                <a:uLnTx/>
                <a:uFillTx/>
                <a:latin typeface="Myriad Pro" panose="020B0503030403020204" charset="0"/>
                <a:ea typeface="+mn-ea"/>
                <a:cs typeface="+mn-cs"/>
              </a:rPr>
              <a:t>on the web platform*</a:t>
            </a:r>
          </a:p>
        </p:txBody>
      </p:sp>
      <p:sp>
        <p:nvSpPr>
          <p:cNvPr id="5" name="TextBox 4">
            <a:extLst>
              <a:ext uri="{FF2B5EF4-FFF2-40B4-BE49-F238E27FC236}">
                <a16:creationId xmlns:a16="http://schemas.microsoft.com/office/drawing/2014/main" id="{3CB26495-1ED8-4D7C-82D5-1B5D2D5D8AA0}"/>
              </a:ext>
            </a:extLst>
          </p:cNvPr>
          <p:cNvSpPr txBox="1"/>
          <p:nvPr/>
        </p:nvSpPr>
        <p:spPr>
          <a:xfrm>
            <a:off x="3587580" y="1625925"/>
            <a:ext cx="5016835" cy="49244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600" b="1" i="0" u="none" strike="noStrike" kern="1200" cap="none" spc="0" normalizeH="0" baseline="0" noProof="0">
                <a:ln>
                  <a:noFill/>
                </a:ln>
                <a:solidFill>
                  <a:prstClr val="black"/>
                </a:solidFill>
                <a:effectLst/>
                <a:uLnTx/>
                <a:uFillTx/>
                <a:latin typeface="Myriad Pro" panose="020B0503030403020204" charset="0"/>
                <a:ea typeface="+mn-ea"/>
                <a:cs typeface="+mn-cs"/>
              </a:rPr>
              <a:t>Polling Activity Instructions</a:t>
            </a:r>
          </a:p>
        </p:txBody>
      </p:sp>
      <p:cxnSp>
        <p:nvCxnSpPr>
          <p:cNvPr id="47" name="Straight Connector 46">
            <a:extLst>
              <a:ext uri="{FF2B5EF4-FFF2-40B4-BE49-F238E27FC236}">
                <a16:creationId xmlns:a16="http://schemas.microsoft.com/office/drawing/2014/main" id="{84D132D3-FAED-4B0D-9D82-C984EA903D5B}"/>
              </a:ext>
            </a:extLst>
          </p:cNvPr>
          <p:cNvCxnSpPr>
            <a:cxnSpLocks/>
          </p:cNvCxnSpPr>
          <p:nvPr/>
        </p:nvCxnSpPr>
        <p:spPr>
          <a:xfrm>
            <a:off x="3776857" y="2163747"/>
            <a:ext cx="4638286" cy="0"/>
          </a:xfrm>
          <a:prstGeom prst="line">
            <a:avLst/>
          </a:prstGeom>
          <a:noFill/>
          <a:ln w="57150" cap="flat" cmpd="sng" algn="ctr">
            <a:solidFill>
              <a:srgbClr val="6D276A"/>
            </a:solidFill>
            <a:prstDash val="solid"/>
            <a:miter lim="800000"/>
          </a:ln>
          <a:effectLst/>
        </p:spPr>
      </p:cxnSp>
      <p:sp>
        <p:nvSpPr>
          <p:cNvPr id="21" name="TextBox 20">
            <a:extLst>
              <a:ext uri="{FF2B5EF4-FFF2-40B4-BE49-F238E27FC236}">
                <a16:creationId xmlns:a16="http://schemas.microsoft.com/office/drawing/2014/main" id="{6A50FE90-C437-439D-8D58-96D60D4C23C3}"/>
              </a:ext>
            </a:extLst>
          </p:cNvPr>
          <p:cNvSpPr txBox="1"/>
          <p:nvPr/>
        </p:nvSpPr>
        <p:spPr>
          <a:xfrm>
            <a:off x="128231" y="6506784"/>
            <a:ext cx="104599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yriad Pro" panose="020B0503030403020204" charset="0"/>
                <a:ea typeface="+mn-ea"/>
                <a:cs typeface="+mn-cs"/>
              </a:rPr>
              <a:t>*We will use the same poll link throughout the session. You do not need to enter your credentials more than once.</a:t>
            </a:r>
          </a:p>
        </p:txBody>
      </p:sp>
    </p:spTree>
    <p:extLst>
      <p:ext uri="{BB962C8B-B14F-4D97-AF65-F5344CB8AC3E}">
        <p14:creationId xmlns:p14="http://schemas.microsoft.com/office/powerpoint/2010/main" val="2227220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47D42-230B-E616-9680-B5EDD754F97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171299" y="1562099"/>
            <a:ext cx="10012680" cy="5276088"/>
          </a:xfrm>
          <a:prstGeom prst="rect">
            <a:avLst/>
          </a:prstGeom>
        </p:spPr>
      </p:pic>
      <p:pic>
        <p:nvPicPr>
          <p:cNvPr id="4" name="Picture 3">
            <a:extLst>
              <a:ext uri="{FF2B5EF4-FFF2-40B4-BE49-F238E27FC236}">
                <a16:creationId xmlns:a16="http://schemas.microsoft.com/office/drawing/2014/main" id="{A15EAE9B-3E37-C5D1-36EB-A92C809B2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5" name="TextBox 4">
            <a:extLst>
              <a:ext uri="{FF2B5EF4-FFF2-40B4-BE49-F238E27FC236}">
                <a16:creationId xmlns:a16="http://schemas.microsoft.com/office/drawing/2014/main" id="{5C060A74-7A01-89E6-E107-18FE01CE69CF}"/>
              </a:ext>
            </a:extLst>
          </p:cNvPr>
          <p:cNvSpPr txBox="1"/>
          <p:nvPr/>
        </p:nvSpPr>
        <p:spPr>
          <a:xfrm>
            <a:off x="638628" y="483899"/>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Targeted Universalism: Step 2</a:t>
            </a:r>
          </a:p>
        </p:txBody>
      </p:sp>
      <p:pic>
        <p:nvPicPr>
          <p:cNvPr id="6" name="Picture 5">
            <a:extLst>
              <a:ext uri="{FF2B5EF4-FFF2-40B4-BE49-F238E27FC236}">
                <a16:creationId xmlns:a16="http://schemas.microsoft.com/office/drawing/2014/main" id="{E7319B2A-2C71-AB46-4685-9806ADC004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2" name="Rectangle 1">
            <a:extLst>
              <a:ext uri="{FF2B5EF4-FFF2-40B4-BE49-F238E27FC236}">
                <a16:creationId xmlns:a16="http://schemas.microsoft.com/office/drawing/2014/main" id="{E4FE587B-B46D-0D5B-B10F-F2217849442C}"/>
              </a:ext>
            </a:extLst>
          </p:cNvPr>
          <p:cNvSpPr/>
          <p:nvPr/>
        </p:nvSpPr>
        <p:spPr>
          <a:xfrm>
            <a:off x="0" y="1549904"/>
            <a:ext cx="2181225" cy="53080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Myriad Pro" panose="020B0503030403020204"/>
                <a:ea typeface="Arial" charset="0"/>
                <a:cs typeface="Arial" charset="0"/>
              </a:rPr>
              <a:t>Assess</a:t>
            </a: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 the general </a:t>
            </a:r>
            <a:r>
              <a:rPr kumimoji="0" lang="en-US" b="1" i="0" u="none" strike="noStrike" kern="1200" cap="none" spc="0" normalizeH="0" baseline="0" noProof="0">
                <a:ln>
                  <a:noFill/>
                </a:ln>
                <a:solidFill>
                  <a:srgbClr val="000000"/>
                </a:solidFill>
                <a:effectLst/>
                <a:uLnTx/>
                <a:uFillTx/>
                <a:latin typeface="Myriad Pro" panose="020B0503030403020204"/>
                <a:ea typeface="Arial" charset="0"/>
                <a:cs typeface="Arial" charset="0"/>
              </a:rPr>
              <a:t>population</a:t>
            </a: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 performance </a:t>
            </a:r>
            <a:r>
              <a:rPr kumimoji="0" lang="en-US" b="1" i="0" u="none" strike="noStrike" kern="1200" cap="none" spc="0" normalizeH="0" baseline="0" noProof="0">
                <a:ln>
                  <a:noFill/>
                </a:ln>
                <a:solidFill>
                  <a:srgbClr val="000000"/>
                </a:solidFill>
                <a:effectLst/>
                <a:uLnTx/>
                <a:uFillTx/>
                <a:latin typeface="Myriad Pro" panose="020B0503030403020204"/>
                <a:ea typeface="Arial" charset="0"/>
                <a:cs typeface="Arial" charset="0"/>
              </a:rPr>
              <a:t>relative to </a:t>
            </a: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the universal </a:t>
            </a:r>
            <a:r>
              <a:rPr kumimoji="0" lang="en-US" b="1" i="0" u="none" strike="noStrike" kern="1200" cap="none" spc="0" normalizeH="0" baseline="0" noProof="0">
                <a:ln>
                  <a:noFill/>
                </a:ln>
                <a:solidFill>
                  <a:srgbClr val="000000"/>
                </a:solidFill>
                <a:effectLst/>
                <a:uLnTx/>
                <a:uFillTx/>
                <a:latin typeface="Myriad Pro" panose="020B0503030403020204"/>
                <a:ea typeface="Arial" charset="0"/>
                <a:cs typeface="Arial" charset="0"/>
              </a:rPr>
              <a:t>goal</a:t>
            </a:r>
          </a:p>
        </p:txBody>
      </p:sp>
      <p:sp>
        <p:nvSpPr>
          <p:cNvPr id="7" name="TextBox 6">
            <a:extLst>
              <a:ext uri="{FF2B5EF4-FFF2-40B4-BE49-F238E27FC236}">
                <a16:creationId xmlns:a16="http://schemas.microsoft.com/office/drawing/2014/main" id="{2AB1EA11-1134-0ED0-7516-DDBF9FE316D7}"/>
              </a:ext>
            </a:extLst>
          </p:cNvPr>
          <p:cNvSpPr txBox="1"/>
          <p:nvPr/>
        </p:nvSpPr>
        <p:spPr>
          <a:xfrm>
            <a:off x="0" y="2195024"/>
            <a:ext cx="1654811" cy="523220"/>
          </a:xfrm>
          <a:prstGeom prst="rect">
            <a:avLst/>
          </a:prstGeom>
          <a:noFill/>
        </p:spPr>
        <p:txBody>
          <a:bodyPr wrap="square" rtlCol="0">
            <a:spAutoFit/>
          </a:bodyPr>
          <a:lstStyle/>
          <a:p>
            <a:r>
              <a:rPr lang="en-US" sz="2800" b="1">
                <a:solidFill>
                  <a:srgbClr val="D06F1A"/>
                </a:solidFill>
                <a:latin typeface="Myriad Pro" panose="020B0503030403020204"/>
              </a:rPr>
              <a:t>Step 2</a:t>
            </a:r>
            <a:r>
              <a:rPr lang="en-US">
                <a:solidFill>
                  <a:srgbClr val="D06F1A"/>
                </a:solidFill>
              </a:rPr>
              <a:t> </a:t>
            </a:r>
          </a:p>
        </p:txBody>
      </p:sp>
    </p:spTree>
    <p:extLst>
      <p:ext uri="{BB962C8B-B14F-4D97-AF65-F5344CB8AC3E}">
        <p14:creationId xmlns:p14="http://schemas.microsoft.com/office/powerpoint/2010/main" val="1000197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20276-CEEF-8F8B-D948-00D96E4DD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5" name="TextBox 4">
            <a:extLst>
              <a:ext uri="{FF2B5EF4-FFF2-40B4-BE49-F238E27FC236}">
                <a16:creationId xmlns:a16="http://schemas.microsoft.com/office/drawing/2014/main" id="{B7F1B542-DBAD-A0EB-7220-E5BFDCC9CBF7}"/>
              </a:ext>
            </a:extLst>
          </p:cNvPr>
          <p:cNvSpPr txBox="1"/>
          <p:nvPr/>
        </p:nvSpPr>
        <p:spPr>
          <a:xfrm>
            <a:off x="638628" y="483899"/>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Targeted Universalism: Step 3</a:t>
            </a:r>
          </a:p>
        </p:txBody>
      </p:sp>
      <p:pic>
        <p:nvPicPr>
          <p:cNvPr id="6" name="Picture 5">
            <a:extLst>
              <a:ext uri="{FF2B5EF4-FFF2-40B4-BE49-F238E27FC236}">
                <a16:creationId xmlns:a16="http://schemas.microsoft.com/office/drawing/2014/main" id="{8A1D98C2-7FFF-845A-BD35-D2CCDC498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8" name="TextBox 7">
            <a:extLst>
              <a:ext uri="{FF2B5EF4-FFF2-40B4-BE49-F238E27FC236}">
                <a16:creationId xmlns:a16="http://schemas.microsoft.com/office/drawing/2014/main" id="{504C67D2-B37E-98ED-BCA4-C1F38B12DE89}"/>
              </a:ext>
            </a:extLst>
          </p:cNvPr>
          <p:cNvSpPr txBox="1"/>
          <p:nvPr/>
        </p:nvSpPr>
        <p:spPr>
          <a:xfrm>
            <a:off x="0" y="6637405"/>
            <a:ext cx="9464040" cy="215444"/>
          </a:xfrm>
          <a:prstGeom prst="rect">
            <a:avLst/>
          </a:prstGeom>
          <a:noFill/>
        </p:spPr>
        <p:txBody>
          <a:bodyPr wrap="square">
            <a:spAutoFit/>
          </a:bodyPr>
          <a:lstStyle/>
          <a:p>
            <a:r>
              <a:rPr lang="en-US" sz="800">
                <a:effectLst/>
                <a:latin typeface="Calibri" panose="020F0502020204030204" pitchFamily="34" charset="0"/>
                <a:ea typeface="Calibri" panose="020F0502020204030204" pitchFamily="34" charset="0"/>
                <a:cs typeface="Times New Roman" panose="02020603050405020304" pitchFamily="18" charset="0"/>
              </a:rPr>
              <a:t>Othering &amp; Belonging Institute</a:t>
            </a:r>
            <a:r>
              <a:rPr lang="en-US" sz="800">
                <a:latin typeface="Calibri" panose="020F0502020204030204" pitchFamily="34" charset="0"/>
                <a:ea typeface="Calibri" panose="020F0502020204030204" pitchFamily="34" charset="0"/>
                <a:cs typeface="Times New Roman" panose="02020603050405020304" pitchFamily="18" charset="0"/>
              </a:rPr>
              <a:t>: </a:t>
            </a:r>
            <a:r>
              <a:rPr lang="en-US" sz="800">
                <a:latin typeface="Calibri" panose="020F0502020204030204" pitchFamily="34" charset="0"/>
                <a:ea typeface="Calibri" panose="020F0502020204030204" pitchFamily="34" charset="0"/>
                <a:cs typeface="Times New Roman" panose="02020603050405020304" pitchFamily="18" charset="0"/>
                <a:hlinkClick r:id="rId4"/>
              </a:rPr>
              <a:t>Creating a Targeted Universalism Framework </a:t>
            </a:r>
            <a:r>
              <a:rPr lang="en-US" sz="800">
                <a:effectLst/>
                <a:latin typeface="Calibri" panose="020F0502020204030204" pitchFamily="34" charset="0"/>
                <a:ea typeface="Calibri" panose="020F0502020204030204" pitchFamily="34" charset="0"/>
                <a:cs typeface="Times New Roman" panose="02020603050405020304" pitchFamily="18" charset="0"/>
                <a:hlinkClick r:id="rId4"/>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55">
            <a:extLst>
              <a:ext uri="{FF2B5EF4-FFF2-40B4-BE49-F238E27FC236}">
                <a16:creationId xmlns:a16="http://schemas.microsoft.com/office/drawing/2014/main" id="{2EF38EA2-9254-36ED-9150-245027BEA6F3}"/>
              </a:ext>
            </a:extLst>
          </p:cNvPr>
          <p:cNvSpPr>
            <a:spLocks/>
          </p:cNvSpPr>
          <p:nvPr/>
        </p:nvSpPr>
        <p:spPr bwMode="auto">
          <a:xfrm>
            <a:off x="1" y="2676154"/>
            <a:ext cx="12191999" cy="915142"/>
          </a:xfrm>
          <a:custGeom>
            <a:avLst/>
            <a:gdLst>
              <a:gd name="T0" fmla="*/ 78 w 12526"/>
              <a:gd name="T1" fmla="*/ 1088 h 1212"/>
              <a:gd name="T2" fmla="*/ 223 w 12526"/>
              <a:gd name="T3" fmla="*/ 1065 h 1212"/>
              <a:gd name="T4" fmla="*/ 357 w 12526"/>
              <a:gd name="T5" fmla="*/ 1019 h 1212"/>
              <a:gd name="T6" fmla="*/ 481 w 12526"/>
              <a:gd name="T7" fmla="*/ 957 h 1212"/>
              <a:gd name="T8" fmla="*/ 601 w 12526"/>
              <a:gd name="T9" fmla="*/ 881 h 1212"/>
              <a:gd name="T10" fmla="*/ 903 w 12526"/>
              <a:gd name="T11" fmla="*/ 647 h 1212"/>
              <a:gd name="T12" fmla="*/ 1138 w 12526"/>
              <a:gd name="T13" fmla="*/ 469 h 1212"/>
              <a:gd name="T14" fmla="*/ 1291 w 12526"/>
              <a:gd name="T15" fmla="*/ 369 h 1212"/>
              <a:gd name="T16" fmla="*/ 1460 w 12526"/>
              <a:gd name="T17" fmla="*/ 275 h 1212"/>
              <a:gd name="T18" fmla="*/ 1649 w 12526"/>
              <a:gd name="T19" fmla="*/ 190 h 1212"/>
              <a:gd name="T20" fmla="*/ 1863 w 12526"/>
              <a:gd name="T21" fmla="*/ 116 h 1212"/>
              <a:gd name="T22" fmla="*/ 2105 w 12526"/>
              <a:gd name="T23" fmla="*/ 58 h 1212"/>
              <a:gd name="T24" fmla="*/ 2378 w 12526"/>
              <a:gd name="T25" fmla="*/ 19 h 1212"/>
              <a:gd name="T26" fmla="*/ 2684 w 12526"/>
              <a:gd name="T27" fmla="*/ 0 h 1212"/>
              <a:gd name="T28" fmla="*/ 2930 w 12526"/>
              <a:gd name="T29" fmla="*/ 3 h 1212"/>
              <a:gd name="T30" fmla="*/ 3227 w 12526"/>
              <a:gd name="T31" fmla="*/ 29 h 1212"/>
              <a:gd name="T32" fmla="*/ 3488 w 12526"/>
              <a:gd name="T33" fmla="*/ 79 h 1212"/>
              <a:gd name="T34" fmla="*/ 3720 w 12526"/>
              <a:gd name="T35" fmla="*/ 148 h 1212"/>
              <a:gd name="T36" fmla="*/ 3928 w 12526"/>
              <a:gd name="T37" fmla="*/ 233 h 1212"/>
              <a:gd name="T38" fmla="*/ 4117 w 12526"/>
              <a:gd name="T39" fmla="*/ 331 h 1212"/>
              <a:gd name="T40" fmla="*/ 4293 w 12526"/>
              <a:gd name="T41" fmla="*/ 437 h 1212"/>
              <a:gd name="T42" fmla="*/ 4623 w 12526"/>
              <a:gd name="T43" fmla="*/ 663 h 1212"/>
              <a:gd name="T44" fmla="*/ 4872 w 12526"/>
              <a:gd name="T45" fmla="*/ 828 h 1212"/>
              <a:gd name="T46" fmla="*/ 5050 w 12526"/>
              <a:gd name="T47" fmla="*/ 932 h 1212"/>
              <a:gd name="T48" fmla="*/ 5243 w 12526"/>
              <a:gd name="T49" fmla="*/ 1023 h 1212"/>
              <a:gd name="T50" fmla="*/ 5455 w 12526"/>
              <a:gd name="T51" fmla="*/ 1100 h 1212"/>
              <a:gd name="T52" fmla="*/ 5692 w 12526"/>
              <a:gd name="T53" fmla="*/ 1161 h 1212"/>
              <a:gd name="T54" fmla="*/ 5960 w 12526"/>
              <a:gd name="T55" fmla="*/ 1200 h 1212"/>
              <a:gd name="T56" fmla="*/ 6264 w 12526"/>
              <a:gd name="T57" fmla="*/ 1212 h 1212"/>
              <a:gd name="T58" fmla="*/ 6494 w 12526"/>
              <a:gd name="T59" fmla="*/ 1205 h 1212"/>
              <a:gd name="T60" fmla="*/ 6771 w 12526"/>
              <a:gd name="T61" fmla="*/ 1172 h 1212"/>
              <a:gd name="T62" fmla="*/ 7018 w 12526"/>
              <a:gd name="T63" fmla="*/ 1117 h 1212"/>
              <a:gd name="T64" fmla="*/ 7238 w 12526"/>
              <a:gd name="T65" fmla="*/ 1044 h 1212"/>
              <a:gd name="T66" fmla="*/ 7437 w 12526"/>
              <a:gd name="T67" fmla="*/ 955 h 1212"/>
              <a:gd name="T68" fmla="*/ 7620 w 12526"/>
              <a:gd name="T69" fmla="*/ 855 h 1212"/>
              <a:gd name="T70" fmla="*/ 7834 w 12526"/>
              <a:gd name="T71" fmla="*/ 719 h 1212"/>
              <a:gd name="T72" fmla="*/ 8166 w 12526"/>
              <a:gd name="T73" fmla="*/ 493 h 1212"/>
              <a:gd name="T74" fmla="*/ 8382 w 12526"/>
              <a:gd name="T75" fmla="*/ 357 h 1212"/>
              <a:gd name="T76" fmla="*/ 8567 w 12526"/>
              <a:gd name="T77" fmla="*/ 257 h 1212"/>
              <a:gd name="T78" fmla="*/ 8768 w 12526"/>
              <a:gd name="T79" fmla="*/ 168 h 1212"/>
              <a:gd name="T80" fmla="*/ 8992 w 12526"/>
              <a:gd name="T81" fmla="*/ 95 h 1212"/>
              <a:gd name="T82" fmla="*/ 9242 w 12526"/>
              <a:gd name="T83" fmla="*/ 40 h 1212"/>
              <a:gd name="T84" fmla="*/ 9523 w 12526"/>
              <a:gd name="T85" fmla="*/ 7 h 1212"/>
              <a:gd name="T86" fmla="*/ 9758 w 12526"/>
              <a:gd name="T87" fmla="*/ 0 h 1212"/>
              <a:gd name="T88" fmla="*/ 10069 w 12526"/>
              <a:gd name="T89" fmla="*/ 11 h 1212"/>
              <a:gd name="T90" fmla="*/ 10346 w 12526"/>
              <a:gd name="T91" fmla="*/ 46 h 1212"/>
              <a:gd name="T92" fmla="*/ 10595 w 12526"/>
              <a:gd name="T93" fmla="*/ 100 h 1212"/>
              <a:gd name="T94" fmla="*/ 10816 w 12526"/>
              <a:gd name="T95" fmla="*/ 170 h 1212"/>
              <a:gd name="T96" fmla="*/ 11013 w 12526"/>
              <a:gd name="T97" fmla="*/ 253 h 1212"/>
              <a:gd name="T98" fmla="*/ 11190 w 12526"/>
              <a:gd name="T99" fmla="*/ 345 h 1212"/>
              <a:gd name="T100" fmla="*/ 11350 w 12526"/>
              <a:gd name="T101" fmla="*/ 444 h 1212"/>
              <a:gd name="T102" fmla="*/ 11630 w 12526"/>
              <a:gd name="T103" fmla="*/ 647 h 1212"/>
              <a:gd name="T104" fmla="*/ 11939 w 12526"/>
              <a:gd name="T105" fmla="*/ 881 h 1212"/>
              <a:gd name="T106" fmla="*/ 12060 w 12526"/>
              <a:gd name="T107" fmla="*/ 957 h 1212"/>
              <a:gd name="T108" fmla="*/ 12183 w 12526"/>
              <a:gd name="T109" fmla="*/ 1019 h 1212"/>
              <a:gd name="T110" fmla="*/ 12314 w 12526"/>
              <a:gd name="T111" fmla="*/ 1065 h 1212"/>
              <a:gd name="T112" fmla="*/ 12453 w 12526"/>
              <a:gd name="T113" fmla="*/ 1088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526" h="1212">
                <a:moveTo>
                  <a:pt x="0" y="1091"/>
                </a:moveTo>
                <a:lnTo>
                  <a:pt x="0" y="1091"/>
                </a:lnTo>
                <a:lnTo>
                  <a:pt x="40" y="1091"/>
                </a:lnTo>
                <a:lnTo>
                  <a:pt x="78" y="1088"/>
                </a:lnTo>
                <a:lnTo>
                  <a:pt x="116" y="1085"/>
                </a:lnTo>
                <a:lnTo>
                  <a:pt x="152" y="1079"/>
                </a:lnTo>
                <a:lnTo>
                  <a:pt x="188" y="1072"/>
                </a:lnTo>
                <a:lnTo>
                  <a:pt x="223" y="1065"/>
                </a:lnTo>
                <a:lnTo>
                  <a:pt x="258" y="1055"/>
                </a:lnTo>
                <a:lnTo>
                  <a:pt x="291" y="1045"/>
                </a:lnTo>
                <a:lnTo>
                  <a:pt x="324" y="1033"/>
                </a:lnTo>
                <a:lnTo>
                  <a:pt x="357" y="1019"/>
                </a:lnTo>
                <a:lnTo>
                  <a:pt x="388" y="1006"/>
                </a:lnTo>
                <a:lnTo>
                  <a:pt x="420" y="991"/>
                </a:lnTo>
                <a:lnTo>
                  <a:pt x="450" y="975"/>
                </a:lnTo>
                <a:lnTo>
                  <a:pt x="481" y="957"/>
                </a:lnTo>
                <a:lnTo>
                  <a:pt x="512" y="939"/>
                </a:lnTo>
                <a:lnTo>
                  <a:pt x="542" y="921"/>
                </a:lnTo>
                <a:lnTo>
                  <a:pt x="572" y="901"/>
                </a:lnTo>
                <a:lnTo>
                  <a:pt x="601" y="881"/>
                </a:lnTo>
                <a:lnTo>
                  <a:pt x="661" y="838"/>
                </a:lnTo>
                <a:lnTo>
                  <a:pt x="720" y="793"/>
                </a:lnTo>
                <a:lnTo>
                  <a:pt x="780" y="746"/>
                </a:lnTo>
                <a:lnTo>
                  <a:pt x="903" y="647"/>
                </a:lnTo>
                <a:lnTo>
                  <a:pt x="968" y="597"/>
                </a:lnTo>
                <a:lnTo>
                  <a:pt x="1034" y="545"/>
                </a:lnTo>
                <a:lnTo>
                  <a:pt x="1102" y="494"/>
                </a:lnTo>
                <a:lnTo>
                  <a:pt x="1138" y="469"/>
                </a:lnTo>
                <a:lnTo>
                  <a:pt x="1175" y="444"/>
                </a:lnTo>
                <a:lnTo>
                  <a:pt x="1213" y="418"/>
                </a:lnTo>
                <a:lnTo>
                  <a:pt x="1251" y="393"/>
                </a:lnTo>
                <a:lnTo>
                  <a:pt x="1291" y="369"/>
                </a:lnTo>
                <a:lnTo>
                  <a:pt x="1331" y="345"/>
                </a:lnTo>
                <a:lnTo>
                  <a:pt x="1373" y="321"/>
                </a:lnTo>
                <a:lnTo>
                  <a:pt x="1415" y="298"/>
                </a:lnTo>
                <a:lnTo>
                  <a:pt x="1460" y="275"/>
                </a:lnTo>
                <a:lnTo>
                  <a:pt x="1505" y="253"/>
                </a:lnTo>
                <a:lnTo>
                  <a:pt x="1552" y="231"/>
                </a:lnTo>
                <a:lnTo>
                  <a:pt x="1600" y="210"/>
                </a:lnTo>
                <a:lnTo>
                  <a:pt x="1649" y="190"/>
                </a:lnTo>
                <a:lnTo>
                  <a:pt x="1701" y="170"/>
                </a:lnTo>
                <a:lnTo>
                  <a:pt x="1753" y="152"/>
                </a:lnTo>
                <a:lnTo>
                  <a:pt x="1807" y="134"/>
                </a:lnTo>
                <a:lnTo>
                  <a:pt x="1863" y="116"/>
                </a:lnTo>
                <a:lnTo>
                  <a:pt x="1921" y="100"/>
                </a:lnTo>
                <a:lnTo>
                  <a:pt x="1980" y="85"/>
                </a:lnTo>
                <a:lnTo>
                  <a:pt x="2042" y="70"/>
                </a:lnTo>
                <a:lnTo>
                  <a:pt x="2105" y="58"/>
                </a:lnTo>
                <a:lnTo>
                  <a:pt x="2169" y="46"/>
                </a:lnTo>
                <a:lnTo>
                  <a:pt x="2237" y="36"/>
                </a:lnTo>
                <a:lnTo>
                  <a:pt x="2306" y="26"/>
                </a:lnTo>
                <a:lnTo>
                  <a:pt x="2378" y="19"/>
                </a:lnTo>
                <a:lnTo>
                  <a:pt x="2451" y="11"/>
                </a:lnTo>
                <a:lnTo>
                  <a:pt x="2526" y="6"/>
                </a:lnTo>
                <a:lnTo>
                  <a:pt x="2604" y="3"/>
                </a:lnTo>
                <a:lnTo>
                  <a:pt x="2684" y="0"/>
                </a:lnTo>
                <a:lnTo>
                  <a:pt x="2768" y="0"/>
                </a:lnTo>
                <a:lnTo>
                  <a:pt x="2768" y="0"/>
                </a:lnTo>
                <a:lnTo>
                  <a:pt x="2850" y="0"/>
                </a:lnTo>
                <a:lnTo>
                  <a:pt x="2930" y="3"/>
                </a:lnTo>
                <a:lnTo>
                  <a:pt x="3008" y="7"/>
                </a:lnTo>
                <a:lnTo>
                  <a:pt x="3083" y="12"/>
                </a:lnTo>
                <a:lnTo>
                  <a:pt x="3156" y="21"/>
                </a:lnTo>
                <a:lnTo>
                  <a:pt x="3227" y="29"/>
                </a:lnTo>
                <a:lnTo>
                  <a:pt x="3294" y="40"/>
                </a:lnTo>
                <a:lnTo>
                  <a:pt x="3361" y="51"/>
                </a:lnTo>
                <a:lnTo>
                  <a:pt x="3426" y="64"/>
                </a:lnTo>
                <a:lnTo>
                  <a:pt x="3488" y="79"/>
                </a:lnTo>
                <a:lnTo>
                  <a:pt x="3548" y="95"/>
                </a:lnTo>
                <a:lnTo>
                  <a:pt x="3607" y="112"/>
                </a:lnTo>
                <a:lnTo>
                  <a:pt x="3665" y="129"/>
                </a:lnTo>
                <a:lnTo>
                  <a:pt x="3720" y="148"/>
                </a:lnTo>
                <a:lnTo>
                  <a:pt x="3775" y="168"/>
                </a:lnTo>
                <a:lnTo>
                  <a:pt x="3827" y="189"/>
                </a:lnTo>
                <a:lnTo>
                  <a:pt x="3878" y="211"/>
                </a:lnTo>
                <a:lnTo>
                  <a:pt x="3928" y="233"/>
                </a:lnTo>
                <a:lnTo>
                  <a:pt x="3977" y="257"/>
                </a:lnTo>
                <a:lnTo>
                  <a:pt x="4025" y="280"/>
                </a:lnTo>
                <a:lnTo>
                  <a:pt x="4072" y="306"/>
                </a:lnTo>
                <a:lnTo>
                  <a:pt x="4117" y="331"/>
                </a:lnTo>
                <a:lnTo>
                  <a:pt x="4162" y="357"/>
                </a:lnTo>
                <a:lnTo>
                  <a:pt x="4206" y="384"/>
                </a:lnTo>
                <a:lnTo>
                  <a:pt x="4250" y="410"/>
                </a:lnTo>
                <a:lnTo>
                  <a:pt x="4293" y="437"/>
                </a:lnTo>
                <a:lnTo>
                  <a:pt x="4377" y="493"/>
                </a:lnTo>
                <a:lnTo>
                  <a:pt x="4459" y="549"/>
                </a:lnTo>
                <a:lnTo>
                  <a:pt x="4541" y="606"/>
                </a:lnTo>
                <a:lnTo>
                  <a:pt x="4623" y="663"/>
                </a:lnTo>
                <a:lnTo>
                  <a:pt x="4705" y="719"/>
                </a:lnTo>
                <a:lnTo>
                  <a:pt x="4788" y="775"/>
                </a:lnTo>
                <a:lnTo>
                  <a:pt x="4830" y="802"/>
                </a:lnTo>
                <a:lnTo>
                  <a:pt x="4872" y="828"/>
                </a:lnTo>
                <a:lnTo>
                  <a:pt x="4916" y="855"/>
                </a:lnTo>
                <a:lnTo>
                  <a:pt x="4960" y="881"/>
                </a:lnTo>
                <a:lnTo>
                  <a:pt x="5005" y="906"/>
                </a:lnTo>
                <a:lnTo>
                  <a:pt x="5050" y="932"/>
                </a:lnTo>
                <a:lnTo>
                  <a:pt x="5096" y="955"/>
                </a:lnTo>
                <a:lnTo>
                  <a:pt x="5144" y="979"/>
                </a:lnTo>
                <a:lnTo>
                  <a:pt x="5192" y="1001"/>
                </a:lnTo>
                <a:lnTo>
                  <a:pt x="5243" y="1023"/>
                </a:lnTo>
                <a:lnTo>
                  <a:pt x="5293" y="1044"/>
                </a:lnTo>
                <a:lnTo>
                  <a:pt x="5346" y="1064"/>
                </a:lnTo>
                <a:lnTo>
                  <a:pt x="5400" y="1083"/>
                </a:lnTo>
                <a:lnTo>
                  <a:pt x="5455" y="1100"/>
                </a:lnTo>
                <a:lnTo>
                  <a:pt x="5511" y="1117"/>
                </a:lnTo>
                <a:lnTo>
                  <a:pt x="5569" y="1133"/>
                </a:lnTo>
                <a:lnTo>
                  <a:pt x="5631" y="1148"/>
                </a:lnTo>
                <a:lnTo>
                  <a:pt x="5692" y="1161"/>
                </a:lnTo>
                <a:lnTo>
                  <a:pt x="5756" y="1172"/>
                </a:lnTo>
                <a:lnTo>
                  <a:pt x="5822" y="1183"/>
                </a:lnTo>
                <a:lnTo>
                  <a:pt x="5890" y="1191"/>
                </a:lnTo>
                <a:lnTo>
                  <a:pt x="5960" y="1200"/>
                </a:lnTo>
                <a:lnTo>
                  <a:pt x="6032" y="1205"/>
                </a:lnTo>
                <a:lnTo>
                  <a:pt x="6107" y="1209"/>
                </a:lnTo>
                <a:lnTo>
                  <a:pt x="6183" y="1212"/>
                </a:lnTo>
                <a:lnTo>
                  <a:pt x="6264" y="1212"/>
                </a:lnTo>
                <a:lnTo>
                  <a:pt x="6264" y="1212"/>
                </a:lnTo>
                <a:lnTo>
                  <a:pt x="6343" y="1212"/>
                </a:lnTo>
                <a:lnTo>
                  <a:pt x="6419" y="1209"/>
                </a:lnTo>
                <a:lnTo>
                  <a:pt x="6494" y="1205"/>
                </a:lnTo>
                <a:lnTo>
                  <a:pt x="6567" y="1200"/>
                </a:lnTo>
                <a:lnTo>
                  <a:pt x="6637" y="1191"/>
                </a:lnTo>
                <a:lnTo>
                  <a:pt x="6705" y="1183"/>
                </a:lnTo>
                <a:lnTo>
                  <a:pt x="6771" y="1172"/>
                </a:lnTo>
                <a:lnTo>
                  <a:pt x="6835" y="1161"/>
                </a:lnTo>
                <a:lnTo>
                  <a:pt x="6898" y="1148"/>
                </a:lnTo>
                <a:lnTo>
                  <a:pt x="6959" y="1133"/>
                </a:lnTo>
                <a:lnTo>
                  <a:pt x="7018" y="1117"/>
                </a:lnTo>
                <a:lnTo>
                  <a:pt x="7075" y="1100"/>
                </a:lnTo>
                <a:lnTo>
                  <a:pt x="7130" y="1083"/>
                </a:lnTo>
                <a:lnTo>
                  <a:pt x="7185" y="1064"/>
                </a:lnTo>
                <a:lnTo>
                  <a:pt x="7238" y="1044"/>
                </a:lnTo>
                <a:lnTo>
                  <a:pt x="7289" y="1023"/>
                </a:lnTo>
                <a:lnTo>
                  <a:pt x="7340" y="1001"/>
                </a:lnTo>
                <a:lnTo>
                  <a:pt x="7388" y="979"/>
                </a:lnTo>
                <a:lnTo>
                  <a:pt x="7437" y="955"/>
                </a:lnTo>
                <a:lnTo>
                  <a:pt x="7484" y="932"/>
                </a:lnTo>
                <a:lnTo>
                  <a:pt x="7531" y="906"/>
                </a:lnTo>
                <a:lnTo>
                  <a:pt x="7576" y="881"/>
                </a:lnTo>
                <a:lnTo>
                  <a:pt x="7620" y="855"/>
                </a:lnTo>
                <a:lnTo>
                  <a:pt x="7664" y="828"/>
                </a:lnTo>
                <a:lnTo>
                  <a:pt x="7708" y="802"/>
                </a:lnTo>
                <a:lnTo>
                  <a:pt x="7750" y="775"/>
                </a:lnTo>
                <a:lnTo>
                  <a:pt x="7834" y="719"/>
                </a:lnTo>
                <a:lnTo>
                  <a:pt x="7917" y="663"/>
                </a:lnTo>
                <a:lnTo>
                  <a:pt x="8000" y="606"/>
                </a:lnTo>
                <a:lnTo>
                  <a:pt x="8083" y="549"/>
                </a:lnTo>
                <a:lnTo>
                  <a:pt x="8166" y="493"/>
                </a:lnTo>
                <a:lnTo>
                  <a:pt x="8251" y="437"/>
                </a:lnTo>
                <a:lnTo>
                  <a:pt x="8294" y="410"/>
                </a:lnTo>
                <a:lnTo>
                  <a:pt x="8337" y="384"/>
                </a:lnTo>
                <a:lnTo>
                  <a:pt x="8382" y="357"/>
                </a:lnTo>
                <a:lnTo>
                  <a:pt x="8427" y="331"/>
                </a:lnTo>
                <a:lnTo>
                  <a:pt x="8472" y="306"/>
                </a:lnTo>
                <a:lnTo>
                  <a:pt x="8519" y="280"/>
                </a:lnTo>
                <a:lnTo>
                  <a:pt x="8567" y="257"/>
                </a:lnTo>
                <a:lnTo>
                  <a:pt x="8615" y="233"/>
                </a:lnTo>
                <a:lnTo>
                  <a:pt x="8665" y="211"/>
                </a:lnTo>
                <a:lnTo>
                  <a:pt x="8717" y="189"/>
                </a:lnTo>
                <a:lnTo>
                  <a:pt x="8768" y="168"/>
                </a:lnTo>
                <a:lnTo>
                  <a:pt x="8822" y="148"/>
                </a:lnTo>
                <a:lnTo>
                  <a:pt x="8877" y="129"/>
                </a:lnTo>
                <a:lnTo>
                  <a:pt x="8934" y="112"/>
                </a:lnTo>
                <a:lnTo>
                  <a:pt x="8992" y="95"/>
                </a:lnTo>
                <a:lnTo>
                  <a:pt x="9052" y="79"/>
                </a:lnTo>
                <a:lnTo>
                  <a:pt x="9113" y="64"/>
                </a:lnTo>
                <a:lnTo>
                  <a:pt x="9177" y="51"/>
                </a:lnTo>
                <a:lnTo>
                  <a:pt x="9242" y="40"/>
                </a:lnTo>
                <a:lnTo>
                  <a:pt x="9309" y="29"/>
                </a:lnTo>
                <a:lnTo>
                  <a:pt x="9378" y="21"/>
                </a:lnTo>
                <a:lnTo>
                  <a:pt x="9450" y="12"/>
                </a:lnTo>
                <a:lnTo>
                  <a:pt x="9523" y="7"/>
                </a:lnTo>
                <a:lnTo>
                  <a:pt x="9599" y="3"/>
                </a:lnTo>
                <a:lnTo>
                  <a:pt x="9677" y="0"/>
                </a:lnTo>
                <a:lnTo>
                  <a:pt x="9758" y="0"/>
                </a:lnTo>
                <a:lnTo>
                  <a:pt x="9758" y="0"/>
                </a:lnTo>
                <a:lnTo>
                  <a:pt x="9839" y="0"/>
                </a:lnTo>
                <a:lnTo>
                  <a:pt x="9918" y="3"/>
                </a:lnTo>
                <a:lnTo>
                  <a:pt x="9994" y="6"/>
                </a:lnTo>
                <a:lnTo>
                  <a:pt x="10069" y="11"/>
                </a:lnTo>
                <a:lnTo>
                  <a:pt x="10142" y="19"/>
                </a:lnTo>
                <a:lnTo>
                  <a:pt x="10211" y="26"/>
                </a:lnTo>
                <a:lnTo>
                  <a:pt x="10280" y="36"/>
                </a:lnTo>
                <a:lnTo>
                  <a:pt x="10346" y="46"/>
                </a:lnTo>
                <a:lnTo>
                  <a:pt x="10411" y="58"/>
                </a:lnTo>
                <a:lnTo>
                  <a:pt x="10473" y="70"/>
                </a:lnTo>
                <a:lnTo>
                  <a:pt x="10535" y="85"/>
                </a:lnTo>
                <a:lnTo>
                  <a:pt x="10595" y="100"/>
                </a:lnTo>
                <a:lnTo>
                  <a:pt x="10651" y="116"/>
                </a:lnTo>
                <a:lnTo>
                  <a:pt x="10708" y="134"/>
                </a:lnTo>
                <a:lnTo>
                  <a:pt x="10762" y="152"/>
                </a:lnTo>
                <a:lnTo>
                  <a:pt x="10816" y="170"/>
                </a:lnTo>
                <a:lnTo>
                  <a:pt x="10866" y="190"/>
                </a:lnTo>
                <a:lnTo>
                  <a:pt x="10917" y="210"/>
                </a:lnTo>
                <a:lnTo>
                  <a:pt x="10965" y="231"/>
                </a:lnTo>
                <a:lnTo>
                  <a:pt x="11013" y="253"/>
                </a:lnTo>
                <a:lnTo>
                  <a:pt x="11059" y="275"/>
                </a:lnTo>
                <a:lnTo>
                  <a:pt x="11103" y="298"/>
                </a:lnTo>
                <a:lnTo>
                  <a:pt x="11148" y="321"/>
                </a:lnTo>
                <a:lnTo>
                  <a:pt x="11190" y="345"/>
                </a:lnTo>
                <a:lnTo>
                  <a:pt x="11232" y="369"/>
                </a:lnTo>
                <a:lnTo>
                  <a:pt x="11272" y="393"/>
                </a:lnTo>
                <a:lnTo>
                  <a:pt x="11311" y="418"/>
                </a:lnTo>
                <a:lnTo>
                  <a:pt x="11350" y="444"/>
                </a:lnTo>
                <a:lnTo>
                  <a:pt x="11425" y="494"/>
                </a:lnTo>
                <a:lnTo>
                  <a:pt x="11495" y="545"/>
                </a:lnTo>
                <a:lnTo>
                  <a:pt x="11564" y="597"/>
                </a:lnTo>
                <a:lnTo>
                  <a:pt x="11630" y="647"/>
                </a:lnTo>
                <a:lnTo>
                  <a:pt x="11756" y="746"/>
                </a:lnTo>
                <a:lnTo>
                  <a:pt x="11819" y="793"/>
                </a:lnTo>
                <a:lnTo>
                  <a:pt x="11879" y="838"/>
                </a:lnTo>
                <a:lnTo>
                  <a:pt x="11939" y="881"/>
                </a:lnTo>
                <a:lnTo>
                  <a:pt x="11969" y="901"/>
                </a:lnTo>
                <a:lnTo>
                  <a:pt x="11999" y="921"/>
                </a:lnTo>
                <a:lnTo>
                  <a:pt x="12029" y="939"/>
                </a:lnTo>
                <a:lnTo>
                  <a:pt x="12060" y="957"/>
                </a:lnTo>
                <a:lnTo>
                  <a:pt x="12090" y="975"/>
                </a:lnTo>
                <a:lnTo>
                  <a:pt x="12121" y="991"/>
                </a:lnTo>
                <a:lnTo>
                  <a:pt x="12151" y="1006"/>
                </a:lnTo>
                <a:lnTo>
                  <a:pt x="12183" y="1019"/>
                </a:lnTo>
                <a:lnTo>
                  <a:pt x="12215" y="1033"/>
                </a:lnTo>
                <a:lnTo>
                  <a:pt x="12247" y="1045"/>
                </a:lnTo>
                <a:lnTo>
                  <a:pt x="12280" y="1055"/>
                </a:lnTo>
                <a:lnTo>
                  <a:pt x="12314" y="1065"/>
                </a:lnTo>
                <a:lnTo>
                  <a:pt x="12347" y="1072"/>
                </a:lnTo>
                <a:lnTo>
                  <a:pt x="12381" y="1079"/>
                </a:lnTo>
                <a:lnTo>
                  <a:pt x="12417" y="1085"/>
                </a:lnTo>
                <a:lnTo>
                  <a:pt x="12453" y="1088"/>
                </a:lnTo>
                <a:lnTo>
                  <a:pt x="12488" y="1091"/>
                </a:lnTo>
                <a:lnTo>
                  <a:pt x="12526" y="1091"/>
                </a:lnTo>
              </a:path>
            </a:pathLst>
          </a:custGeom>
          <a:noFill/>
          <a:ln w="38100" cmpd="sng">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Open Sans"/>
              <a:ea typeface="+mn-ea"/>
              <a:cs typeface="+mn-cs"/>
            </a:endParaRPr>
          </a:p>
        </p:txBody>
      </p:sp>
      <p:sp>
        <p:nvSpPr>
          <p:cNvPr id="2" name="Oval 1">
            <a:extLst>
              <a:ext uri="{FF2B5EF4-FFF2-40B4-BE49-F238E27FC236}">
                <a16:creationId xmlns:a16="http://schemas.microsoft.com/office/drawing/2014/main" id="{716B5E33-8C40-613E-AD34-CC86DD27EF98}"/>
              </a:ext>
            </a:extLst>
          </p:cNvPr>
          <p:cNvSpPr/>
          <p:nvPr/>
        </p:nvSpPr>
        <p:spPr bwMode="gray">
          <a:xfrm>
            <a:off x="514209" y="2725205"/>
            <a:ext cx="689762" cy="689762"/>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1</a:t>
            </a:r>
          </a:p>
        </p:txBody>
      </p:sp>
      <p:sp>
        <p:nvSpPr>
          <p:cNvPr id="3" name="Oval 2">
            <a:extLst>
              <a:ext uri="{FF2B5EF4-FFF2-40B4-BE49-F238E27FC236}">
                <a16:creationId xmlns:a16="http://schemas.microsoft.com/office/drawing/2014/main" id="{1216417F-B0A2-C75F-F96A-6271374C809F}"/>
              </a:ext>
            </a:extLst>
          </p:cNvPr>
          <p:cNvSpPr/>
          <p:nvPr/>
        </p:nvSpPr>
        <p:spPr bwMode="gray">
          <a:xfrm>
            <a:off x="2877931" y="2382305"/>
            <a:ext cx="689762" cy="689762"/>
          </a:xfrm>
          <a:prstGeom prst="ellipse">
            <a:avLst/>
          </a:prstGeom>
          <a:solidFill>
            <a:srgbClr val="D06F1A"/>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2</a:t>
            </a:r>
          </a:p>
        </p:txBody>
      </p:sp>
      <p:sp>
        <p:nvSpPr>
          <p:cNvPr id="7" name="Oval 6">
            <a:extLst>
              <a:ext uri="{FF2B5EF4-FFF2-40B4-BE49-F238E27FC236}">
                <a16:creationId xmlns:a16="http://schemas.microsoft.com/office/drawing/2014/main" id="{FC6DE57B-0FF2-DAB0-2CEF-38EF3B4FD518}"/>
              </a:ext>
            </a:extLst>
          </p:cNvPr>
          <p:cNvSpPr/>
          <p:nvPr/>
        </p:nvSpPr>
        <p:spPr bwMode="gray">
          <a:xfrm>
            <a:off x="5110018" y="3058580"/>
            <a:ext cx="689762" cy="689762"/>
          </a:xfrm>
          <a:prstGeom prst="ellipse">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3</a:t>
            </a:r>
          </a:p>
        </p:txBody>
      </p:sp>
      <p:sp>
        <p:nvSpPr>
          <p:cNvPr id="13" name="TextBox 12">
            <a:extLst>
              <a:ext uri="{FF2B5EF4-FFF2-40B4-BE49-F238E27FC236}">
                <a16:creationId xmlns:a16="http://schemas.microsoft.com/office/drawing/2014/main" id="{26EB4F25-480D-12E4-357B-C25D363E83A0}"/>
              </a:ext>
            </a:extLst>
          </p:cNvPr>
          <p:cNvSpPr txBox="1"/>
          <p:nvPr/>
        </p:nvSpPr>
        <p:spPr>
          <a:xfrm>
            <a:off x="514209" y="3590959"/>
            <a:ext cx="1851480" cy="22159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Establish a universal goal based upon a broadly shared recognition of a societal problem and collective aspirations</a:t>
            </a:r>
          </a:p>
        </p:txBody>
      </p:sp>
      <p:sp>
        <p:nvSpPr>
          <p:cNvPr id="14" name="TextBox 13">
            <a:extLst>
              <a:ext uri="{FF2B5EF4-FFF2-40B4-BE49-F238E27FC236}">
                <a16:creationId xmlns:a16="http://schemas.microsoft.com/office/drawing/2014/main" id="{40A118F6-2476-9A74-9707-9B52363CBBC7}"/>
              </a:ext>
            </a:extLst>
          </p:cNvPr>
          <p:cNvSpPr txBox="1"/>
          <p:nvPr/>
        </p:nvSpPr>
        <p:spPr>
          <a:xfrm>
            <a:off x="2877931" y="3229009"/>
            <a:ext cx="1714374" cy="166199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Assess the general population performance relative to the universal goal</a:t>
            </a:r>
          </a:p>
        </p:txBody>
      </p:sp>
      <p:sp>
        <p:nvSpPr>
          <p:cNvPr id="15" name="TextBox 14">
            <a:extLst>
              <a:ext uri="{FF2B5EF4-FFF2-40B4-BE49-F238E27FC236}">
                <a16:creationId xmlns:a16="http://schemas.microsoft.com/office/drawing/2014/main" id="{2BF7424D-2D78-08BF-A1C1-A71E3E2CC234}"/>
              </a:ext>
            </a:extLst>
          </p:cNvPr>
          <p:cNvSpPr txBox="1"/>
          <p:nvPr/>
        </p:nvSpPr>
        <p:spPr>
          <a:xfrm>
            <a:off x="5119543" y="3810034"/>
            <a:ext cx="1884659" cy="22159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Identify groups and places that are performing differently with respect to the goal and disaggregate them</a:t>
            </a:r>
          </a:p>
        </p:txBody>
      </p:sp>
      <p:grpSp>
        <p:nvGrpSpPr>
          <p:cNvPr id="12" name="Group 11">
            <a:extLst>
              <a:ext uri="{FF2B5EF4-FFF2-40B4-BE49-F238E27FC236}">
                <a16:creationId xmlns:a16="http://schemas.microsoft.com/office/drawing/2014/main" id="{6D5A4436-DDB9-4400-6725-26E7DA17A286}"/>
              </a:ext>
            </a:extLst>
          </p:cNvPr>
          <p:cNvGrpSpPr/>
          <p:nvPr/>
        </p:nvGrpSpPr>
        <p:grpSpPr>
          <a:xfrm>
            <a:off x="7438678" y="3762513"/>
            <a:ext cx="4469831" cy="1938992"/>
            <a:chOff x="-1833865" y="9407774"/>
            <a:chExt cx="7344831" cy="1938992"/>
          </a:xfrm>
        </p:grpSpPr>
        <p:sp>
          <p:nvSpPr>
            <p:cNvPr id="20" name="TextBox 19">
              <a:extLst>
                <a:ext uri="{FF2B5EF4-FFF2-40B4-BE49-F238E27FC236}">
                  <a16:creationId xmlns:a16="http://schemas.microsoft.com/office/drawing/2014/main" id="{46DE6982-40C5-D678-1896-828C0D272D56}"/>
                </a:ext>
              </a:extLst>
            </p:cNvPr>
            <p:cNvSpPr txBox="1"/>
            <p:nvPr/>
          </p:nvSpPr>
          <p:spPr>
            <a:xfrm>
              <a:off x="-1833865" y="9407774"/>
              <a:ext cx="7344831" cy="1938992"/>
            </a:xfrm>
            <a:prstGeom prst="rect">
              <a:avLst/>
            </a:prstGeom>
            <a:noFill/>
          </p:spPr>
          <p:txBody>
            <a:bodyPr wrap="square" lIns="91440" tIns="45720" rIns="91440" bIns="45720" rtlCol="0" anchor="t">
              <a:spAutoFit/>
            </a:bodyPr>
            <a:lstStyle/>
            <a:p>
              <a:r>
                <a:rPr lang="en-US" sz="2400" b="1"/>
                <a:t>Risk: </a:t>
              </a:r>
              <a:r>
                <a:rPr lang="en-US" sz="2400"/>
                <a:t>often evaluated in terms of how likely they are to occur (probability) and the damages that would result if they did happen (consequences)</a:t>
              </a:r>
              <a:endParaRPr lang="en-US"/>
            </a:p>
          </p:txBody>
        </p:sp>
        <p:cxnSp>
          <p:nvCxnSpPr>
            <p:cNvPr id="21" name="Straight Connector 20">
              <a:extLst>
                <a:ext uri="{FF2B5EF4-FFF2-40B4-BE49-F238E27FC236}">
                  <a16:creationId xmlns:a16="http://schemas.microsoft.com/office/drawing/2014/main" id="{2652B296-B9C1-BEAD-2FD1-262042115248}"/>
                </a:ext>
              </a:extLst>
            </p:cNvPr>
            <p:cNvCxnSpPr>
              <a:cxnSpLocks/>
            </p:cNvCxnSpPr>
            <p:nvPr/>
          </p:nvCxnSpPr>
          <p:spPr>
            <a:xfrm>
              <a:off x="-1718645" y="9834505"/>
              <a:ext cx="962406" cy="0"/>
            </a:xfrm>
            <a:prstGeom prst="line">
              <a:avLst/>
            </a:prstGeom>
            <a:noFill/>
            <a:ln w="57150" cap="flat" cmpd="sng" algn="ctr">
              <a:solidFill>
                <a:schemeClr val="accent3"/>
              </a:solidFill>
              <a:prstDash val="solid"/>
              <a:miter lim="800000"/>
            </a:ln>
            <a:effectLst/>
          </p:spPr>
        </p:cxnSp>
      </p:grpSp>
    </p:spTree>
    <p:extLst>
      <p:ext uri="{BB962C8B-B14F-4D97-AF65-F5344CB8AC3E}">
        <p14:creationId xmlns:p14="http://schemas.microsoft.com/office/powerpoint/2010/main" val="410352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2E6AE1-CD4D-9FFA-E98C-94DA6CE080D8}"/>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181224" y="1562100"/>
            <a:ext cx="10010775" cy="5276849"/>
          </a:xfrm>
          <a:prstGeom prst="rect">
            <a:avLst/>
          </a:prstGeom>
        </p:spPr>
      </p:pic>
      <p:pic>
        <p:nvPicPr>
          <p:cNvPr id="4" name="Picture 3">
            <a:extLst>
              <a:ext uri="{FF2B5EF4-FFF2-40B4-BE49-F238E27FC236}">
                <a16:creationId xmlns:a16="http://schemas.microsoft.com/office/drawing/2014/main" id="{2293AEA3-2173-B5D7-C64F-EFA9D7B59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5" name="TextBox 4">
            <a:extLst>
              <a:ext uri="{FF2B5EF4-FFF2-40B4-BE49-F238E27FC236}">
                <a16:creationId xmlns:a16="http://schemas.microsoft.com/office/drawing/2014/main" id="{F8347477-2190-EAFF-BB3B-AD9E4557E96D}"/>
              </a:ext>
            </a:extLst>
          </p:cNvPr>
          <p:cNvSpPr txBox="1"/>
          <p:nvPr/>
        </p:nvSpPr>
        <p:spPr>
          <a:xfrm>
            <a:off x="638628" y="319572"/>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Targeted Universalism: Step 3</a:t>
            </a:r>
            <a:endParaRPr lang="en-US" sz="3200" b="1">
              <a:solidFill>
                <a:schemeClr val="bg1"/>
              </a:solidFill>
              <a:latin typeface="Myriad Pro" panose="020B0503030403020204"/>
            </a:endParaRPr>
          </a:p>
        </p:txBody>
      </p:sp>
      <p:pic>
        <p:nvPicPr>
          <p:cNvPr id="6" name="Picture 5">
            <a:extLst>
              <a:ext uri="{FF2B5EF4-FFF2-40B4-BE49-F238E27FC236}">
                <a16:creationId xmlns:a16="http://schemas.microsoft.com/office/drawing/2014/main" id="{5E35E00D-2DA2-068C-1690-7039A9E37F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7" name="Rectangle 6">
            <a:extLst>
              <a:ext uri="{FF2B5EF4-FFF2-40B4-BE49-F238E27FC236}">
                <a16:creationId xmlns:a16="http://schemas.microsoft.com/office/drawing/2014/main" id="{3E185A52-7003-7B22-B4ED-CA2E3369B3FA}"/>
              </a:ext>
            </a:extLst>
          </p:cNvPr>
          <p:cNvSpPr/>
          <p:nvPr/>
        </p:nvSpPr>
        <p:spPr>
          <a:xfrm>
            <a:off x="0" y="1549904"/>
            <a:ext cx="2181225" cy="53080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Myriad Pro" panose="020B0503030403020204"/>
                <a:ea typeface="Arial" charset="0"/>
                <a:cs typeface="Arial" charset="0"/>
              </a:rPr>
              <a:t>Identify groups and places </a:t>
            </a: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that are </a:t>
            </a:r>
            <a:r>
              <a:rPr kumimoji="0" lang="en-US" b="1" i="0" u="none" strike="noStrike" kern="1200" cap="none" spc="0" normalizeH="0" baseline="0" noProof="0">
                <a:ln>
                  <a:noFill/>
                </a:ln>
                <a:solidFill>
                  <a:srgbClr val="000000"/>
                </a:solidFill>
                <a:effectLst/>
                <a:uLnTx/>
                <a:uFillTx/>
                <a:latin typeface="Myriad Pro" panose="020B0503030403020204"/>
                <a:ea typeface="Arial" charset="0"/>
                <a:cs typeface="Arial" charset="0"/>
              </a:rPr>
              <a:t>performing differently with</a:t>
            </a: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 </a:t>
            </a:r>
            <a:r>
              <a:rPr kumimoji="0" lang="en-US" b="1" i="0" u="none" strike="noStrike" kern="1200" cap="none" spc="0" normalizeH="0" baseline="0" noProof="0">
                <a:ln>
                  <a:noFill/>
                </a:ln>
                <a:solidFill>
                  <a:srgbClr val="000000"/>
                </a:solidFill>
                <a:effectLst/>
                <a:uLnTx/>
                <a:uFillTx/>
                <a:latin typeface="Myriad Pro" panose="020B0503030403020204"/>
                <a:ea typeface="Arial" charset="0"/>
                <a:cs typeface="Arial" charset="0"/>
              </a:rPr>
              <a:t>respect </a:t>
            </a: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to the </a:t>
            </a:r>
            <a:r>
              <a:rPr kumimoji="0" lang="en-US" b="1" i="0" u="none" strike="noStrike" kern="1200" cap="none" spc="0" normalizeH="0" baseline="0" noProof="0">
                <a:ln>
                  <a:noFill/>
                </a:ln>
                <a:solidFill>
                  <a:srgbClr val="000000"/>
                </a:solidFill>
                <a:effectLst/>
                <a:uLnTx/>
                <a:uFillTx/>
                <a:latin typeface="Myriad Pro" panose="020B0503030403020204"/>
                <a:ea typeface="Arial" charset="0"/>
                <a:cs typeface="Arial" charset="0"/>
              </a:rPr>
              <a:t>goal</a:t>
            </a: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 and disaggregate them</a:t>
            </a:r>
          </a:p>
        </p:txBody>
      </p:sp>
      <p:sp>
        <p:nvSpPr>
          <p:cNvPr id="10" name="TextBox 9">
            <a:extLst>
              <a:ext uri="{FF2B5EF4-FFF2-40B4-BE49-F238E27FC236}">
                <a16:creationId xmlns:a16="http://schemas.microsoft.com/office/drawing/2014/main" id="{8BD47A8D-38D1-A8A6-E58D-CEBFA39604C7}"/>
              </a:ext>
            </a:extLst>
          </p:cNvPr>
          <p:cNvSpPr txBox="1"/>
          <p:nvPr/>
        </p:nvSpPr>
        <p:spPr>
          <a:xfrm>
            <a:off x="0" y="2195024"/>
            <a:ext cx="1654811" cy="523220"/>
          </a:xfrm>
          <a:prstGeom prst="rect">
            <a:avLst/>
          </a:prstGeom>
          <a:noFill/>
        </p:spPr>
        <p:txBody>
          <a:bodyPr wrap="square" rtlCol="0">
            <a:spAutoFit/>
          </a:bodyPr>
          <a:lstStyle/>
          <a:p>
            <a:r>
              <a:rPr lang="en-US" sz="2800" b="1">
                <a:solidFill>
                  <a:schemeClr val="accent3"/>
                </a:solidFill>
                <a:latin typeface="Myriad Pro" panose="020B0503030403020204"/>
              </a:rPr>
              <a:t>Step 3</a:t>
            </a:r>
            <a:r>
              <a:rPr lang="en-US">
                <a:solidFill>
                  <a:schemeClr val="accent3"/>
                </a:solidFill>
              </a:rPr>
              <a:t> </a:t>
            </a:r>
          </a:p>
        </p:txBody>
      </p:sp>
    </p:spTree>
    <p:extLst>
      <p:ext uri="{BB962C8B-B14F-4D97-AF65-F5344CB8AC3E}">
        <p14:creationId xmlns:p14="http://schemas.microsoft.com/office/powerpoint/2010/main" val="1851234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A8BBDF-702D-A8F1-EF0F-79A31D98FDF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193492" y="1572425"/>
            <a:ext cx="10012680" cy="5276088"/>
          </a:xfrm>
          <a:prstGeom prst="rect">
            <a:avLst/>
          </a:prstGeom>
        </p:spPr>
      </p:pic>
      <p:pic>
        <p:nvPicPr>
          <p:cNvPr id="4" name="Picture 3">
            <a:extLst>
              <a:ext uri="{FF2B5EF4-FFF2-40B4-BE49-F238E27FC236}">
                <a16:creationId xmlns:a16="http://schemas.microsoft.com/office/drawing/2014/main" id="{D0413CCF-ACAD-8988-DE51-E05E8EFE17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5" name="TextBox 4">
            <a:extLst>
              <a:ext uri="{FF2B5EF4-FFF2-40B4-BE49-F238E27FC236}">
                <a16:creationId xmlns:a16="http://schemas.microsoft.com/office/drawing/2014/main" id="{5775B330-478F-6D0E-FA30-70013D805A05}"/>
              </a:ext>
            </a:extLst>
          </p:cNvPr>
          <p:cNvSpPr txBox="1"/>
          <p:nvPr/>
        </p:nvSpPr>
        <p:spPr>
          <a:xfrm>
            <a:off x="638628" y="319572"/>
            <a:ext cx="8733972" cy="584775"/>
          </a:xfrm>
          <a:prstGeom prst="rect">
            <a:avLst/>
          </a:prstGeom>
          <a:noFill/>
        </p:spPr>
        <p:txBody>
          <a:bodyPr wrap="square" rtlCol="0">
            <a:spAutoFit/>
          </a:bodyPr>
          <a:lstStyle/>
          <a:p>
            <a:r>
              <a:rPr lang="en-US" sz="3200" b="1">
                <a:solidFill>
                  <a:schemeClr val="bg1"/>
                </a:solidFill>
                <a:latin typeface="Myriad Pro" panose="020B0503030403020204" charset="0"/>
              </a:rPr>
              <a:t>Targeted Universalism: Step 3</a:t>
            </a:r>
            <a:endParaRPr lang="en-US" sz="3200" b="1">
              <a:solidFill>
                <a:schemeClr val="bg1"/>
              </a:solidFill>
              <a:latin typeface="Myriad Pro" panose="020B0503030403020204"/>
            </a:endParaRPr>
          </a:p>
        </p:txBody>
      </p:sp>
      <p:pic>
        <p:nvPicPr>
          <p:cNvPr id="6" name="Picture 5">
            <a:extLst>
              <a:ext uri="{FF2B5EF4-FFF2-40B4-BE49-F238E27FC236}">
                <a16:creationId xmlns:a16="http://schemas.microsoft.com/office/drawing/2014/main" id="{DB751D0C-E852-93D0-2A26-4A8BCAE033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2" name="Rectangle 1">
            <a:extLst>
              <a:ext uri="{FF2B5EF4-FFF2-40B4-BE49-F238E27FC236}">
                <a16:creationId xmlns:a16="http://schemas.microsoft.com/office/drawing/2014/main" id="{421AE6B1-48DA-19EF-9824-176CB7AF90CD}"/>
              </a:ext>
            </a:extLst>
          </p:cNvPr>
          <p:cNvSpPr/>
          <p:nvPr/>
        </p:nvSpPr>
        <p:spPr>
          <a:xfrm>
            <a:off x="0" y="1549904"/>
            <a:ext cx="2181225" cy="53080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Myriad Pro" panose="020B0503030403020204"/>
                <a:ea typeface="Arial" charset="0"/>
                <a:cs typeface="Arial" charset="0"/>
              </a:rPr>
              <a:t>Identify groups and places </a:t>
            </a: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that are </a:t>
            </a:r>
            <a:r>
              <a:rPr kumimoji="0" lang="en-US" b="1" i="0" u="none" strike="noStrike" kern="1200" cap="none" spc="0" normalizeH="0" baseline="0" noProof="0">
                <a:ln>
                  <a:noFill/>
                </a:ln>
                <a:solidFill>
                  <a:srgbClr val="000000"/>
                </a:solidFill>
                <a:effectLst/>
                <a:uLnTx/>
                <a:uFillTx/>
                <a:latin typeface="Myriad Pro" panose="020B0503030403020204"/>
                <a:ea typeface="Arial" charset="0"/>
                <a:cs typeface="Arial" charset="0"/>
              </a:rPr>
              <a:t>performing differently </a:t>
            </a: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with </a:t>
            </a:r>
            <a:r>
              <a:rPr kumimoji="0" lang="en-US" b="1" i="0" u="none" strike="noStrike" kern="1200" cap="none" spc="0" normalizeH="0" baseline="0" noProof="0">
                <a:ln>
                  <a:noFill/>
                </a:ln>
                <a:solidFill>
                  <a:srgbClr val="000000"/>
                </a:solidFill>
                <a:effectLst/>
                <a:uLnTx/>
                <a:uFillTx/>
                <a:latin typeface="Myriad Pro" panose="020B0503030403020204"/>
                <a:ea typeface="Arial" charset="0"/>
                <a:cs typeface="Arial" charset="0"/>
              </a:rPr>
              <a:t>respect </a:t>
            </a: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to the </a:t>
            </a:r>
            <a:r>
              <a:rPr kumimoji="0" lang="en-US" b="1" i="0" u="none" strike="noStrike" kern="1200" cap="none" spc="0" normalizeH="0" baseline="0" noProof="0">
                <a:ln>
                  <a:noFill/>
                </a:ln>
                <a:solidFill>
                  <a:srgbClr val="000000"/>
                </a:solidFill>
                <a:effectLst/>
                <a:uLnTx/>
                <a:uFillTx/>
                <a:latin typeface="Myriad Pro" panose="020B0503030403020204"/>
                <a:ea typeface="Arial" charset="0"/>
                <a:cs typeface="Arial" charset="0"/>
              </a:rPr>
              <a:t>goal</a:t>
            </a: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 and disaggregate them</a:t>
            </a:r>
          </a:p>
        </p:txBody>
      </p:sp>
      <p:sp>
        <p:nvSpPr>
          <p:cNvPr id="7" name="TextBox 6">
            <a:extLst>
              <a:ext uri="{FF2B5EF4-FFF2-40B4-BE49-F238E27FC236}">
                <a16:creationId xmlns:a16="http://schemas.microsoft.com/office/drawing/2014/main" id="{6B73A470-34CC-322E-04F6-5330AEBC7CFB}"/>
              </a:ext>
            </a:extLst>
          </p:cNvPr>
          <p:cNvSpPr txBox="1"/>
          <p:nvPr/>
        </p:nvSpPr>
        <p:spPr>
          <a:xfrm>
            <a:off x="0" y="2195024"/>
            <a:ext cx="1654811" cy="523220"/>
          </a:xfrm>
          <a:prstGeom prst="rect">
            <a:avLst/>
          </a:prstGeom>
          <a:noFill/>
        </p:spPr>
        <p:txBody>
          <a:bodyPr wrap="square" rtlCol="0">
            <a:spAutoFit/>
          </a:bodyPr>
          <a:lstStyle/>
          <a:p>
            <a:r>
              <a:rPr lang="en-US" sz="2800" b="1">
                <a:solidFill>
                  <a:schemeClr val="accent3"/>
                </a:solidFill>
                <a:latin typeface="Myriad Pro" panose="020B0503030403020204"/>
              </a:rPr>
              <a:t>Step 3</a:t>
            </a:r>
            <a:r>
              <a:rPr lang="en-US">
                <a:solidFill>
                  <a:schemeClr val="accent3"/>
                </a:solidFill>
              </a:rPr>
              <a:t> </a:t>
            </a:r>
          </a:p>
        </p:txBody>
      </p:sp>
    </p:spTree>
    <p:extLst>
      <p:ext uri="{BB962C8B-B14F-4D97-AF65-F5344CB8AC3E}">
        <p14:creationId xmlns:p14="http://schemas.microsoft.com/office/powerpoint/2010/main" val="2968552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20276-CEEF-8F8B-D948-00D96E4DD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5" name="TextBox 4">
            <a:extLst>
              <a:ext uri="{FF2B5EF4-FFF2-40B4-BE49-F238E27FC236}">
                <a16:creationId xmlns:a16="http://schemas.microsoft.com/office/drawing/2014/main" id="{B7F1B542-DBAD-A0EB-7220-E5BFDCC9CBF7}"/>
              </a:ext>
            </a:extLst>
          </p:cNvPr>
          <p:cNvSpPr txBox="1"/>
          <p:nvPr/>
        </p:nvSpPr>
        <p:spPr>
          <a:xfrm>
            <a:off x="638628" y="483899"/>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Targeted Universalism: Step 4</a:t>
            </a:r>
          </a:p>
        </p:txBody>
      </p:sp>
      <p:pic>
        <p:nvPicPr>
          <p:cNvPr id="6" name="Picture 5">
            <a:extLst>
              <a:ext uri="{FF2B5EF4-FFF2-40B4-BE49-F238E27FC236}">
                <a16:creationId xmlns:a16="http://schemas.microsoft.com/office/drawing/2014/main" id="{8A1D98C2-7FFF-845A-BD35-D2CCDC498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8" name="TextBox 7">
            <a:extLst>
              <a:ext uri="{FF2B5EF4-FFF2-40B4-BE49-F238E27FC236}">
                <a16:creationId xmlns:a16="http://schemas.microsoft.com/office/drawing/2014/main" id="{504C67D2-B37E-98ED-BCA4-C1F38B12DE89}"/>
              </a:ext>
            </a:extLst>
          </p:cNvPr>
          <p:cNvSpPr txBox="1"/>
          <p:nvPr/>
        </p:nvSpPr>
        <p:spPr>
          <a:xfrm>
            <a:off x="0" y="6637405"/>
            <a:ext cx="9464040" cy="215444"/>
          </a:xfrm>
          <a:prstGeom prst="rect">
            <a:avLst/>
          </a:prstGeom>
          <a:noFill/>
        </p:spPr>
        <p:txBody>
          <a:bodyPr wrap="square">
            <a:spAutoFit/>
          </a:bodyPr>
          <a:lstStyle/>
          <a:p>
            <a:r>
              <a:rPr lang="en-US" sz="800">
                <a:effectLst/>
                <a:latin typeface="Calibri" panose="020F0502020204030204" pitchFamily="34" charset="0"/>
                <a:ea typeface="Calibri" panose="020F0502020204030204" pitchFamily="34" charset="0"/>
                <a:cs typeface="Times New Roman" panose="02020603050405020304" pitchFamily="18" charset="0"/>
              </a:rPr>
              <a:t>Othering &amp; Belonging Institute</a:t>
            </a:r>
            <a:r>
              <a:rPr lang="en-US" sz="800">
                <a:latin typeface="Calibri" panose="020F0502020204030204" pitchFamily="34" charset="0"/>
                <a:ea typeface="Calibri" panose="020F0502020204030204" pitchFamily="34" charset="0"/>
                <a:cs typeface="Times New Roman" panose="02020603050405020304" pitchFamily="18" charset="0"/>
              </a:rPr>
              <a:t>: </a:t>
            </a:r>
            <a:r>
              <a:rPr lang="en-US" sz="800">
                <a:latin typeface="Calibri" panose="020F0502020204030204" pitchFamily="34" charset="0"/>
                <a:ea typeface="Calibri" panose="020F0502020204030204" pitchFamily="34" charset="0"/>
                <a:cs typeface="Times New Roman" panose="02020603050405020304" pitchFamily="18" charset="0"/>
                <a:hlinkClick r:id="rId4"/>
              </a:rPr>
              <a:t>Creating a Targeted Universalism Framework </a:t>
            </a:r>
            <a:r>
              <a:rPr lang="en-US" sz="800">
                <a:effectLst/>
                <a:latin typeface="Calibri" panose="020F0502020204030204" pitchFamily="34" charset="0"/>
                <a:ea typeface="Calibri" panose="020F0502020204030204" pitchFamily="34" charset="0"/>
                <a:cs typeface="Times New Roman" panose="02020603050405020304" pitchFamily="18" charset="0"/>
                <a:hlinkClick r:id="rId4"/>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55">
            <a:extLst>
              <a:ext uri="{FF2B5EF4-FFF2-40B4-BE49-F238E27FC236}">
                <a16:creationId xmlns:a16="http://schemas.microsoft.com/office/drawing/2014/main" id="{2EF38EA2-9254-36ED-9150-245027BEA6F3}"/>
              </a:ext>
            </a:extLst>
          </p:cNvPr>
          <p:cNvSpPr>
            <a:spLocks/>
          </p:cNvSpPr>
          <p:nvPr/>
        </p:nvSpPr>
        <p:spPr bwMode="auto">
          <a:xfrm>
            <a:off x="1" y="2676154"/>
            <a:ext cx="12191999" cy="915142"/>
          </a:xfrm>
          <a:custGeom>
            <a:avLst/>
            <a:gdLst>
              <a:gd name="T0" fmla="*/ 78 w 12526"/>
              <a:gd name="T1" fmla="*/ 1088 h 1212"/>
              <a:gd name="T2" fmla="*/ 223 w 12526"/>
              <a:gd name="T3" fmla="*/ 1065 h 1212"/>
              <a:gd name="T4" fmla="*/ 357 w 12526"/>
              <a:gd name="T5" fmla="*/ 1019 h 1212"/>
              <a:gd name="T6" fmla="*/ 481 w 12526"/>
              <a:gd name="T7" fmla="*/ 957 h 1212"/>
              <a:gd name="T8" fmla="*/ 601 w 12526"/>
              <a:gd name="T9" fmla="*/ 881 h 1212"/>
              <a:gd name="T10" fmla="*/ 903 w 12526"/>
              <a:gd name="T11" fmla="*/ 647 h 1212"/>
              <a:gd name="T12" fmla="*/ 1138 w 12526"/>
              <a:gd name="T13" fmla="*/ 469 h 1212"/>
              <a:gd name="T14" fmla="*/ 1291 w 12526"/>
              <a:gd name="T15" fmla="*/ 369 h 1212"/>
              <a:gd name="T16" fmla="*/ 1460 w 12526"/>
              <a:gd name="T17" fmla="*/ 275 h 1212"/>
              <a:gd name="T18" fmla="*/ 1649 w 12526"/>
              <a:gd name="T19" fmla="*/ 190 h 1212"/>
              <a:gd name="T20" fmla="*/ 1863 w 12526"/>
              <a:gd name="T21" fmla="*/ 116 h 1212"/>
              <a:gd name="T22" fmla="*/ 2105 w 12526"/>
              <a:gd name="T23" fmla="*/ 58 h 1212"/>
              <a:gd name="T24" fmla="*/ 2378 w 12526"/>
              <a:gd name="T25" fmla="*/ 19 h 1212"/>
              <a:gd name="T26" fmla="*/ 2684 w 12526"/>
              <a:gd name="T27" fmla="*/ 0 h 1212"/>
              <a:gd name="T28" fmla="*/ 2930 w 12526"/>
              <a:gd name="T29" fmla="*/ 3 h 1212"/>
              <a:gd name="T30" fmla="*/ 3227 w 12526"/>
              <a:gd name="T31" fmla="*/ 29 h 1212"/>
              <a:gd name="T32" fmla="*/ 3488 w 12526"/>
              <a:gd name="T33" fmla="*/ 79 h 1212"/>
              <a:gd name="T34" fmla="*/ 3720 w 12526"/>
              <a:gd name="T35" fmla="*/ 148 h 1212"/>
              <a:gd name="T36" fmla="*/ 3928 w 12526"/>
              <a:gd name="T37" fmla="*/ 233 h 1212"/>
              <a:gd name="T38" fmla="*/ 4117 w 12526"/>
              <a:gd name="T39" fmla="*/ 331 h 1212"/>
              <a:gd name="T40" fmla="*/ 4293 w 12526"/>
              <a:gd name="T41" fmla="*/ 437 h 1212"/>
              <a:gd name="T42" fmla="*/ 4623 w 12526"/>
              <a:gd name="T43" fmla="*/ 663 h 1212"/>
              <a:gd name="T44" fmla="*/ 4872 w 12526"/>
              <a:gd name="T45" fmla="*/ 828 h 1212"/>
              <a:gd name="T46" fmla="*/ 5050 w 12526"/>
              <a:gd name="T47" fmla="*/ 932 h 1212"/>
              <a:gd name="T48" fmla="*/ 5243 w 12526"/>
              <a:gd name="T49" fmla="*/ 1023 h 1212"/>
              <a:gd name="T50" fmla="*/ 5455 w 12526"/>
              <a:gd name="T51" fmla="*/ 1100 h 1212"/>
              <a:gd name="T52" fmla="*/ 5692 w 12526"/>
              <a:gd name="T53" fmla="*/ 1161 h 1212"/>
              <a:gd name="T54" fmla="*/ 5960 w 12526"/>
              <a:gd name="T55" fmla="*/ 1200 h 1212"/>
              <a:gd name="T56" fmla="*/ 6264 w 12526"/>
              <a:gd name="T57" fmla="*/ 1212 h 1212"/>
              <a:gd name="T58" fmla="*/ 6494 w 12526"/>
              <a:gd name="T59" fmla="*/ 1205 h 1212"/>
              <a:gd name="T60" fmla="*/ 6771 w 12526"/>
              <a:gd name="T61" fmla="*/ 1172 h 1212"/>
              <a:gd name="T62" fmla="*/ 7018 w 12526"/>
              <a:gd name="T63" fmla="*/ 1117 h 1212"/>
              <a:gd name="T64" fmla="*/ 7238 w 12526"/>
              <a:gd name="T65" fmla="*/ 1044 h 1212"/>
              <a:gd name="T66" fmla="*/ 7437 w 12526"/>
              <a:gd name="T67" fmla="*/ 955 h 1212"/>
              <a:gd name="T68" fmla="*/ 7620 w 12526"/>
              <a:gd name="T69" fmla="*/ 855 h 1212"/>
              <a:gd name="T70" fmla="*/ 7834 w 12526"/>
              <a:gd name="T71" fmla="*/ 719 h 1212"/>
              <a:gd name="T72" fmla="*/ 8166 w 12526"/>
              <a:gd name="T73" fmla="*/ 493 h 1212"/>
              <a:gd name="T74" fmla="*/ 8382 w 12526"/>
              <a:gd name="T75" fmla="*/ 357 h 1212"/>
              <a:gd name="T76" fmla="*/ 8567 w 12526"/>
              <a:gd name="T77" fmla="*/ 257 h 1212"/>
              <a:gd name="T78" fmla="*/ 8768 w 12526"/>
              <a:gd name="T79" fmla="*/ 168 h 1212"/>
              <a:gd name="T80" fmla="*/ 8992 w 12526"/>
              <a:gd name="T81" fmla="*/ 95 h 1212"/>
              <a:gd name="T82" fmla="*/ 9242 w 12526"/>
              <a:gd name="T83" fmla="*/ 40 h 1212"/>
              <a:gd name="T84" fmla="*/ 9523 w 12526"/>
              <a:gd name="T85" fmla="*/ 7 h 1212"/>
              <a:gd name="T86" fmla="*/ 9758 w 12526"/>
              <a:gd name="T87" fmla="*/ 0 h 1212"/>
              <a:gd name="T88" fmla="*/ 10069 w 12526"/>
              <a:gd name="T89" fmla="*/ 11 h 1212"/>
              <a:gd name="T90" fmla="*/ 10346 w 12526"/>
              <a:gd name="T91" fmla="*/ 46 h 1212"/>
              <a:gd name="T92" fmla="*/ 10595 w 12526"/>
              <a:gd name="T93" fmla="*/ 100 h 1212"/>
              <a:gd name="T94" fmla="*/ 10816 w 12526"/>
              <a:gd name="T95" fmla="*/ 170 h 1212"/>
              <a:gd name="T96" fmla="*/ 11013 w 12526"/>
              <a:gd name="T97" fmla="*/ 253 h 1212"/>
              <a:gd name="T98" fmla="*/ 11190 w 12526"/>
              <a:gd name="T99" fmla="*/ 345 h 1212"/>
              <a:gd name="T100" fmla="*/ 11350 w 12526"/>
              <a:gd name="T101" fmla="*/ 444 h 1212"/>
              <a:gd name="T102" fmla="*/ 11630 w 12526"/>
              <a:gd name="T103" fmla="*/ 647 h 1212"/>
              <a:gd name="T104" fmla="*/ 11939 w 12526"/>
              <a:gd name="T105" fmla="*/ 881 h 1212"/>
              <a:gd name="T106" fmla="*/ 12060 w 12526"/>
              <a:gd name="T107" fmla="*/ 957 h 1212"/>
              <a:gd name="T108" fmla="*/ 12183 w 12526"/>
              <a:gd name="T109" fmla="*/ 1019 h 1212"/>
              <a:gd name="T110" fmla="*/ 12314 w 12526"/>
              <a:gd name="T111" fmla="*/ 1065 h 1212"/>
              <a:gd name="T112" fmla="*/ 12453 w 12526"/>
              <a:gd name="T113" fmla="*/ 1088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526" h="1212">
                <a:moveTo>
                  <a:pt x="0" y="1091"/>
                </a:moveTo>
                <a:lnTo>
                  <a:pt x="0" y="1091"/>
                </a:lnTo>
                <a:lnTo>
                  <a:pt x="40" y="1091"/>
                </a:lnTo>
                <a:lnTo>
                  <a:pt x="78" y="1088"/>
                </a:lnTo>
                <a:lnTo>
                  <a:pt x="116" y="1085"/>
                </a:lnTo>
                <a:lnTo>
                  <a:pt x="152" y="1079"/>
                </a:lnTo>
                <a:lnTo>
                  <a:pt x="188" y="1072"/>
                </a:lnTo>
                <a:lnTo>
                  <a:pt x="223" y="1065"/>
                </a:lnTo>
                <a:lnTo>
                  <a:pt x="258" y="1055"/>
                </a:lnTo>
                <a:lnTo>
                  <a:pt x="291" y="1045"/>
                </a:lnTo>
                <a:lnTo>
                  <a:pt x="324" y="1033"/>
                </a:lnTo>
                <a:lnTo>
                  <a:pt x="357" y="1019"/>
                </a:lnTo>
                <a:lnTo>
                  <a:pt x="388" y="1006"/>
                </a:lnTo>
                <a:lnTo>
                  <a:pt x="420" y="991"/>
                </a:lnTo>
                <a:lnTo>
                  <a:pt x="450" y="975"/>
                </a:lnTo>
                <a:lnTo>
                  <a:pt x="481" y="957"/>
                </a:lnTo>
                <a:lnTo>
                  <a:pt x="512" y="939"/>
                </a:lnTo>
                <a:lnTo>
                  <a:pt x="542" y="921"/>
                </a:lnTo>
                <a:lnTo>
                  <a:pt x="572" y="901"/>
                </a:lnTo>
                <a:lnTo>
                  <a:pt x="601" y="881"/>
                </a:lnTo>
                <a:lnTo>
                  <a:pt x="661" y="838"/>
                </a:lnTo>
                <a:lnTo>
                  <a:pt x="720" y="793"/>
                </a:lnTo>
                <a:lnTo>
                  <a:pt x="780" y="746"/>
                </a:lnTo>
                <a:lnTo>
                  <a:pt x="903" y="647"/>
                </a:lnTo>
                <a:lnTo>
                  <a:pt x="968" y="597"/>
                </a:lnTo>
                <a:lnTo>
                  <a:pt x="1034" y="545"/>
                </a:lnTo>
                <a:lnTo>
                  <a:pt x="1102" y="494"/>
                </a:lnTo>
                <a:lnTo>
                  <a:pt x="1138" y="469"/>
                </a:lnTo>
                <a:lnTo>
                  <a:pt x="1175" y="444"/>
                </a:lnTo>
                <a:lnTo>
                  <a:pt x="1213" y="418"/>
                </a:lnTo>
                <a:lnTo>
                  <a:pt x="1251" y="393"/>
                </a:lnTo>
                <a:lnTo>
                  <a:pt x="1291" y="369"/>
                </a:lnTo>
                <a:lnTo>
                  <a:pt x="1331" y="345"/>
                </a:lnTo>
                <a:lnTo>
                  <a:pt x="1373" y="321"/>
                </a:lnTo>
                <a:lnTo>
                  <a:pt x="1415" y="298"/>
                </a:lnTo>
                <a:lnTo>
                  <a:pt x="1460" y="275"/>
                </a:lnTo>
                <a:lnTo>
                  <a:pt x="1505" y="253"/>
                </a:lnTo>
                <a:lnTo>
                  <a:pt x="1552" y="231"/>
                </a:lnTo>
                <a:lnTo>
                  <a:pt x="1600" y="210"/>
                </a:lnTo>
                <a:lnTo>
                  <a:pt x="1649" y="190"/>
                </a:lnTo>
                <a:lnTo>
                  <a:pt x="1701" y="170"/>
                </a:lnTo>
                <a:lnTo>
                  <a:pt x="1753" y="152"/>
                </a:lnTo>
                <a:lnTo>
                  <a:pt x="1807" y="134"/>
                </a:lnTo>
                <a:lnTo>
                  <a:pt x="1863" y="116"/>
                </a:lnTo>
                <a:lnTo>
                  <a:pt x="1921" y="100"/>
                </a:lnTo>
                <a:lnTo>
                  <a:pt x="1980" y="85"/>
                </a:lnTo>
                <a:lnTo>
                  <a:pt x="2042" y="70"/>
                </a:lnTo>
                <a:lnTo>
                  <a:pt x="2105" y="58"/>
                </a:lnTo>
                <a:lnTo>
                  <a:pt x="2169" y="46"/>
                </a:lnTo>
                <a:lnTo>
                  <a:pt x="2237" y="36"/>
                </a:lnTo>
                <a:lnTo>
                  <a:pt x="2306" y="26"/>
                </a:lnTo>
                <a:lnTo>
                  <a:pt x="2378" y="19"/>
                </a:lnTo>
                <a:lnTo>
                  <a:pt x="2451" y="11"/>
                </a:lnTo>
                <a:lnTo>
                  <a:pt x="2526" y="6"/>
                </a:lnTo>
                <a:lnTo>
                  <a:pt x="2604" y="3"/>
                </a:lnTo>
                <a:lnTo>
                  <a:pt x="2684" y="0"/>
                </a:lnTo>
                <a:lnTo>
                  <a:pt x="2768" y="0"/>
                </a:lnTo>
                <a:lnTo>
                  <a:pt x="2768" y="0"/>
                </a:lnTo>
                <a:lnTo>
                  <a:pt x="2850" y="0"/>
                </a:lnTo>
                <a:lnTo>
                  <a:pt x="2930" y="3"/>
                </a:lnTo>
                <a:lnTo>
                  <a:pt x="3008" y="7"/>
                </a:lnTo>
                <a:lnTo>
                  <a:pt x="3083" y="12"/>
                </a:lnTo>
                <a:lnTo>
                  <a:pt x="3156" y="21"/>
                </a:lnTo>
                <a:lnTo>
                  <a:pt x="3227" y="29"/>
                </a:lnTo>
                <a:lnTo>
                  <a:pt x="3294" y="40"/>
                </a:lnTo>
                <a:lnTo>
                  <a:pt x="3361" y="51"/>
                </a:lnTo>
                <a:lnTo>
                  <a:pt x="3426" y="64"/>
                </a:lnTo>
                <a:lnTo>
                  <a:pt x="3488" y="79"/>
                </a:lnTo>
                <a:lnTo>
                  <a:pt x="3548" y="95"/>
                </a:lnTo>
                <a:lnTo>
                  <a:pt x="3607" y="112"/>
                </a:lnTo>
                <a:lnTo>
                  <a:pt x="3665" y="129"/>
                </a:lnTo>
                <a:lnTo>
                  <a:pt x="3720" y="148"/>
                </a:lnTo>
                <a:lnTo>
                  <a:pt x="3775" y="168"/>
                </a:lnTo>
                <a:lnTo>
                  <a:pt x="3827" y="189"/>
                </a:lnTo>
                <a:lnTo>
                  <a:pt x="3878" y="211"/>
                </a:lnTo>
                <a:lnTo>
                  <a:pt x="3928" y="233"/>
                </a:lnTo>
                <a:lnTo>
                  <a:pt x="3977" y="257"/>
                </a:lnTo>
                <a:lnTo>
                  <a:pt x="4025" y="280"/>
                </a:lnTo>
                <a:lnTo>
                  <a:pt x="4072" y="306"/>
                </a:lnTo>
                <a:lnTo>
                  <a:pt x="4117" y="331"/>
                </a:lnTo>
                <a:lnTo>
                  <a:pt x="4162" y="357"/>
                </a:lnTo>
                <a:lnTo>
                  <a:pt x="4206" y="384"/>
                </a:lnTo>
                <a:lnTo>
                  <a:pt x="4250" y="410"/>
                </a:lnTo>
                <a:lnTo>
                  <a:pt x="4293" y="437"/>
                </a:lnTo>
                <a:lnTo>
                  <a:pt x="4377" y="493"/>
                </a:lnTo>
                <a:lnTo>
                  <a:pt x="4459" y="549"/>
                </a:lnTo>
                <a:lnTo>
                  <a:pt x="4541" y="606"/>
                </a:lnTo>
                <a:lnTo>
                  <a:pt x="4623" y="663"/>
                </a:lnTo>
                <a:lnTo>
                  <a:pt x="4705" y="719"/>
                </a:lnTo>
                <a:lnTo>
                  <a:pt x="4788" y="775"/>
                </a:lnTo>
                <a:lnTo>
                  <a:pt x="4830" y="802"/>
                </a:lnTo>
                <a:lnTo>
                  <a:pt x="4872" y="828"/>
                </a:lnTo>
                <a:lnTo>
                  <a:pt x="4916" y="855"/>
                </a:lnTo>
                <a:lnTo>
                  <a:pt x="4960" y="881"/>
                </a:lnTo>
                <a:lnTo>
                  <a:pt x="5005" y="906"/>
                </a:lnTo>
                <a:lnTo>
                  <a:pt x="5050" y="932"/>
                </a:lnTo>
                <a:lnTo>
                  <a:pt x="5096" y="955"/>
                </a:lnTo>
                <a:lnTo>
                  <a:pt x="5144" y="979"/>
                </a:lnTo>
                <a:lnTo>
                  <a:pt x="5192" y="1001"/>
                </a:lnTo>
                <a:lnTo>
                  <a:pt x="5243" y="1023"/>
                </a:lnTo>
                <a:lnTo>
                  <a:pt x="5293" y="1044"/>
                </a:lnTo>
                <a:lnTo>
                  <a:pt x="5346" y="1064"/>
                </a:lnTo>
                <a:lnTo>
                  <a:pt x="5400" y="1083"/>
                </a:lnTo>
                <a:lnTo>
                  <a:pt x="5455" y="1100"/>
                </a:lnTo>
                <a:lnTo>
                  <a:pt x="5511" y="1117"/>
                </a:lnTo>
                <a:lnTo>
                  <a:pt x="5569" y="1133"/>
                </a:lnTo>
                <a:lnTo>
                  <a:pt x="5631" y="1148"/>
                </a:lnTo>
                <a:lnTo>
                  <a:pt x="5692" y="1161"/>
                </a:lnTo>
                <a:lnTo>
                  <a:pt x="5756" y="1172"/>
                </a:lnTo>
                <a:lnTo>
                  <a:pt x="5822" y="1183"/>
                </a:lnTo>
                <a:lnTo>
                  <a:pt x="5890" y="1191"/>
                </a:lnTo>
                <a:lnTo>
                  <a:pt x="5960" y="1200"/>
                </a:lnTo>
                <a:lnTo>
                  <a:pt x="6032" y="1205"/>
                </a:lnTo>
                <a:lnTo>
                  <a:pt x="6107" y="1209"/>
                </a:lnTo>
                <a:lnTo>
                  <a:pt x="6183" y="1212"/>
                </a:lnTo>
                <a:lnTo>
                  <a:pt x="6264" y="1212"/>
                </a:lnTo>
                <a:lnTo>
                  <a:pt x="6264" y="1212"/>
                </a:lnTo>
                <a:lnTo>
                  <a:pt x="6343" y="1212"/>
                </a:lnTo>
                <a:lnTo>
                  <a:pt x="6419" y="1209"/>
                </a:lnTo>
                <a:lnTo>
                  <a:pt x="6494" y="1205"/>
                </a:lnTo>
                <a:lnTo>
                  <a:pt x="6567" y="1200"/>
                </a:lnTo>
                <a:lnTo>
                  <a:pt x="6637" y="1191"/>
                </a:lnTo>
                <a:lnTo>
                  <a:pt x="6705" y="1183"/>
                </a:lnTo>
                <a:lnTo>
                  <a:pt x="6771" y="1172"/>
                </a:lnTo>
                <a:lnTo>
                  <a:pt x="6835" y="1161"/>
                </a:lnTo>
                <a:lnTo>
                  <a:pt x="6898" y="1148"/>
                </a:lnTo>
                <a:lnTo>
                  <a:pt x="6959" y="1133"/>
                </a:lnTo>
                <a:lnTo>
                  <a:pt x="7018" y="1117"/>
                </a:lnTo>
                <a:lnTo>
                  <a:pt x="7075" y="1100"/>
                </a:lnTo>
                <a:lnTo>
                  <a:pt x="7130" y="1083"/>
                </a:lnTo>
                <a:lnTo>
                  <a:pt x="7185" y="1064"/>
                </a:lnTo>
                <a:lnTo>
                  <a:pt x="7238" y="1044"/>
                </a:lnTo>
                <a:lnTo>
                  <a:pt x="7289" y="1023"/>
                </a:lnTo>
                <a:lnTo>
                  <a:pt x="7340" y="1001"/>
                </a:lnTo>
                <a:lnTo>
                  <a:pt x="7388" y="979"/>
                </a:lnTo>
                <a:lnTo>
                  <a:pt x="7437" y="955"/>
                </a:lnTo>
                <a:lnTo>
                  <a:pt x="7484" y="932"/>
                </a:lnTo>
                <a:lnTo>
                  <a:pt x="7531" y="906"/>
                </a:lnTo>
                <a:lnTo>
                  <a:pt x="7576" y="881"/>
                </a:lnTo>
                <a:lnTo>
                  <a:pt x="7620" y="855"/>
                </a:lnTo>
                <a:lnTo>
                  <a:pt x="7664" y="828"/>
                </a:lnTo>
                <a:lnTo>
                  <a:pt x="7708" y="802"/>
                </a:lnTo>
                <a:lnTo>
                  <a:pt x="7750" y="775"/>
                </a:lnTo>
                <a:lnTo>
                  <a:pt x="7834" y="719"/>
                </a:lnTo>
                <a:lnTo>
                  <a:pt x="7917" y="663"/>
                </a:lnTo>
                <a:lnTo>
                  <a:pt x="8000" y="606"/>
                </a:lnTo>
                <a:lnTo>
                  <a:pt x="8083" y="549"/>
                </a:lnTo>
                <a:lnTo>
                  <a:pt x="8166" y="493"/>
                </a:lnTo>
                <a:lnTo>
                  <a:pt x="8251" y="437"/>
                </a:lnTo>
                <a:lnTo>
                  <a:pt x="8294" y="410"/>
                </a:lnTo>
                <a:lnTo>
                  <a:pt x="8337" y="384"/>
                </a:lnTo>
                <a:lnTo>
                  <a:pt x="8382" y="357"/>
                </a:lnTo>
                <a:lnTo>
                  <a:pt x="8427" y="331"/>
                </a:lnTo>
                <a:lnTo>
                  <a:pt x="8472" y="306"/>
                </a:lnTo>
                <a:lnTo>
                  <a:pt x="8519" y="280"/>
                </a:lnTo>
                <a:lnTo>
                  <a:pt x="8567" y="257"/>
                </a:lnTo>
                <a:lnTo>
                  <a:pt x="8615" y="233"/>
                </a:lnTo>
                <a:lnTo>
                  <a:pt x="8665" y="211"/>
                </a:lnTo>
                <a:lnTo>
                  <a:pt x="8717" y="189"/>
                </a:lnTo>
                <a:lnTo>
                  <a:pt x="8768" y="168"/>
                </a:lnTo>
                <a:lnTo>
                  <a:pt x="8822" y="148"/>
                </a:lnTo>
                <a:lnTo>
                  <a:pt x="8877" y="129"/>
                </a:lnTo>
                <a:lnTo>
                  <a:pt x="8934" y="112"/>
                </a:lnTo>
                <a:lnTo>
                  <a:pt x="8992" y="95"/>
                </a:lnTo>
                <a:lnTo>
                  <a:pt x="9052" y="79"/>
                </a:lnTo>
                <a:lnTo>
                  <a:pt x="9113" y="64"/>
                </a:lnTo>
                <a:lnTo>
                  <a:pt x="9177" y="51"/>
                </a:lnTo>
                <a:lnTo>
                  <a:pt x="9242" y="40"/>
                </a:lnTo>
                <a:lnTo>
                  <a:pt x="9309" y="29"/>
                </a:lnTo>
                <a:lnTo>
                  <a:pt x="9378" y="21"/>
                </a:lnTo>
                <a:lnTo>
                  <a:pt x="9450" y="12"/>
                </a:lnTo>
                <a:lnTo>
                  <a:pt x="9523" y="7"/>
                </a:lnTo>
                <a:lnTo>
                  <a:pt x="9599" y="3"/>
                </a:lnTo>
                <a:lnTo>
                  <a:pt x="9677" y="0"/>
                </a:lnTo>
                <a:lnTo>
                  <a:pt x="9758" y="0"/>
                </a:lnTo>
                <a:lnTo>
                  <a:pt x="9758" y="0"/>
                </a:lnTo>
                <a:lnTo>
                  <a:pt x="9839" y="0"/>
                </a:lnTo>
                <a:lnTo>
                  <a:pt x="9918" y="3"/>
                </a:lnTo>
                <a:lnTo>
                  <a:pt x="9994" y="6"/>
                </a:lnTo>
                <a:lnTo>
                  <a:pt x="10069" y="11"/>
                </a:lnTo>
                <a:lnTo>
                  <a:pt x="10142" y="19"/>
                </a:lnTo>
                <a:lnTo>
                  <a:pt x="10211" y="26"/>
                </a:lnTo>
                <a:lnTo>
                  <a:pt x="10280" y="36"/>
                </a:lnTo>
                <a:lnTo>
                  <a:pt x="10346" y="46"/>
                </a:lnTo>
                <a:lnTo>
                  <a:pt x="10411" y="58"/>
                </a:lnTo>
                <a:lnTo>
                  <a:pt x="10473" y="70"/>
                </a:lnTo>
                <a:lnTo>
                  <a:pt x="10535" y="85"/>
                </a:lnTo>
                <a:lnTo>
                  <a:pt x="10595" y="100"/>
                </a:lnTo>
                <a:lnTo>
                  <a:pt x="10651" y="116"/>
                </a:lnTo>
                <a:lnTo>
                  <a:pt x="10708" y="134"/>
                </a:lnTo>
                <a:lnTo>
                  <a:pt x="10762" y="152"/>
                </a:lnTo>
                <a:lnTo>
                  <a:pt x="10816" y="170"/>
                </a:lnTo>
                <a:lnTo>
                  <a:pt x="10866" y="190"/>
                </a:lnTo>
                <a:lnTo>
                  <a:pt x="10917" y="210"/>
                </a:lnTo>
                <a:lnTo>
                  <a:pt x="10965" y="231"/>
                </a:lnTo>
                <a:lnTo>
                  <a:pt x="11013" y="253"/>
                </a:lnTo>
                <a:lnTo>
                  <a:pt x="11059" y="275"/>
                </a:lnTo>
                <a:lnTo>
                  <a:pt x="11103" y="298"/>
                </a:lnTo>
                <a:lnTo>
                  <a:pt x="11148" y="321"/>
                </a:lnTo>
                <a:lnTo>
                  <a:pt x="11190" y="345"/>
                </a:lnTo>
                <a:lnTo>
                  <a:pt x="11232" y="369"/>
                </a:lnTo>
                <a:lnTo>
                  <a:pt x="11272" y="393"/>
                </a:lnTo>
                <a:lnTo>
                  <a:pt x="11311" y="418"/>
                </a:lnTo>
                <a:lnTo>
                  <a:pt x="11350" y="444"/>
                </a:lnTo>
                <a:lnTo>
                  <a:pt x="11425" y="494"/>
                </a:lnTo>
                <a:lnTo>
                  <a:pt x="11495" y="545"/>
                </a:lnTo>
                <a:lnTo>
                  <a:pt x="11564" y="597"/>
                </a:lnTo>
                <a:lnTo>
                  <a:pt x="11630" y="647"/>
                </a:lnTo>
                <a:lnTo>
                  <a:pt x="11756" y="746"/>
                </a:lnTo>
                <a:lnTo>
                  <a:pt x="11819" y="793"/>
                </a:lnTo>
                <a:lnTo>
                  <a:pt x="11879" y="838"/>
                </a:lnTo>
                <a:lnTo>
                  <a:pt x="11939" y="881"/>
                </a:lnTo>
                <a:lnTo>
                  <a:pt x="11969" y="901"/>
                </a:lnTo>
                <a:lnTo>
                  <a:pt x="11999" y="921"/>
                </a:lnTo>
                <a:lnTo>
                  <a:pt x="12029" y="939"/>
                </a:lnTo>
                <a:lnTo>
                  <a:pt x="12060" y="957"/>
                </a:lnTo>
                <a:lnTo>
                  <a:pt x="12090" y="975"/>
                </a:lnTo>
                <a:lnTo>
                  <a:pt x="12121" y="991"/>
                </a:lnTo>
                <a:lnTo>
                  <a:pt x="12151" y="1006"/>
                </a:lnTo>
                <a:lnTo>
                  <a:pt x="12183" y="1019"/>
                </a:lnTo>
                <a:lnTo>
                  <a:pt x="12215" y="1033"/>
                </a:lnTo>
                <a:lnTo>
                  <a:pt x="12247" y="1045"/>
                </a:lnTo>
                <a:lnTo>
                  <a:pt x="12280" y="1055"/>
                </a:lnTo>
                <a:lnTo>
                  <a:pt x="12314" y="1065"/>
                </a:lnTo>
                <a:lnTo>
                  <a:pt x="12347" y="1072"/>
                </a:lnTo>
                <a:lnTo>
                  <a:pt x="12381" y="1079"/>
                </a:lnTo>
                <a:lnTo>
                  <a:pt x="12417" y="1085"/>
                </a:lnTo>
                <a:lnTo>
                  <a:pt x="12453" y="1088"/>
                </a:lnTo>
                <a:lnTo>
                  <a:pt x="12488" y="1091"/>
                </a:lnTo>
                <a:lnTo>
                  <a:pt x="12526" y="1091"/>
                </a:lnTo>
              </a:path>
            </a:pathLst>
          </a:custGeom>
          <a:noFill/>
          <a:ln w="38100" cmpd="sng">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Open Sans"/>
              <a:ea typeface="+mn-ea"/>
              <a:cs typeface="+mn-cs"/>
            </a:endParaRPr>
          </a:p>
        </p:txBody>
      </p:sp>
      <p:sp>
        <p:nvSpPr>
          <p:cNvPr id="2" name="Oval 1">
            <a:extLst>
              <a:ext uri="{FF2B5EF4-FFF2-40B4-BE49-F238E27FC236}">
                <a16:creationId xmlns:a16="http://schemas.microsoft.com/office/drawing/2014/main" id="{716B5E33-8C40-613E-AD34-CC86DD27EF98}"/>
              </a:ext>
            </a:extLst>
          </p:cNvPr>
          <p:cNvSpPr/>
          <p:nvPr/>
        </p:nvSpPr>
        <p:spPr bwMode="gray">
          <a:xfrm>
            <a:off x="514209" y="2725205"/>
            <a:ext cx="689762" cy="689762"/>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1</a:t>
            </a:r>
          </a:p>
        </p:txBody>
      </p:sp>
      <p:sp>
        <p:nvSpPr>
          <p:cNvPr id="3" name="Oval 2">
            <a:extLst>
              <a:ext uri="{FF2B5EF4-FFF2-40B4-BE49-F238E27FC236}">
                <a16:creationId xmlns:a16="http://schemas.microsoft.com/office/drawing/2014/main" id="{1216417F-B0A2-C75F-F96A-6271374C809F}"/>
              </a:ext>
            </a:extLst>
          </p:cNvPr>
          <p:cNvSpPr/>
          <p:nvPr/>
        </p:nvSpPr>
        <p:spPr bwMode="gray">
          <a:xfrm>
            <a:off x="2877931" y="2382305"/>
            <a:ext cx="689762" cy="689762"/>
          </a:xfrm>
          <a:prstGeom prst="ellipse">
            <a:avLst/>
          </a:prstGeom>
          <a:solidFill>
            <a:srgbClr val="D06F1A"/>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2</a:t>
            </a:r>
          </a:p>
        </p:txBody>
      </p:sp>
      <p:sp>
        <p:nvSpPr>
          <p:cNvPr id="7" name="Oval 6">
            <a:extLst>
              <a:ext uri="{FF2B5EF4-FFF2-40B4-BE49-F238E27FC236}">
                <a16:creationId xmlns:a16="http://schemas.microsoft.com/office/drawing/2014/main" id="{FC6DE57B-0FF2-DAB0-2CEF-38EF3B4FD518}"/>
              </a:ext>
            </a:extLst>
          </p:cNvPr>
          <p:cNvSpPr/>
          <p:nvPr/>
        </p:nvSpPr>
        <p:spPr bwMode="gray">
          <a:xfrm>
            <a:off x="5110018" y="3058580"/>
            <a:ext cx="689762" cy="689762"/>
          </a:xfrm>
          <a:prstGeom prst="ellipse">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3</a:t>
            </a:r>
          </a:p>
        </p:txBody>
      </p:sp>
      <p:sp>
        <p:nvSpPr>
          <p:cNvPr id="9" name="Oval 8">
            <a:extLst>
              <a:ext uri="{FF2B5EF4-FFF2-40B4-BE49-F238E27FC236}">
                <a16:creationId xmlns:a16="http://schemas.microsoft.com/office/drawing/2014/main" id="{B5249AA7-5DDD-0EA6-D404-ED53EDCC9877}"/>
              </a:ext>
            </a:extLst>
          </p:cNvPr>
          <p:cNvSpPr/>
          <p:nvPr/>
        </p:nvSpPr>
        <p:spPr bwMode="gray">
          <a:xfrm>
            <a:off x="7600142" y="2643960"/>
            <a:ext cx="689762" cy="689762"/>
          </a:xfrm>
          <a:prstGeom prst="ellipse">
            <a:avLst/>
          </a:prstGeom>
          <a:solidFill>
            <a:srgbClr val="954F7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4</a:t>
            </a:r>
          </a:p>
        </p:txBody>
      </p:sp>
      <p:sp>
        <p:nvSpPr>
          <p:cNvPr id="13" name="TextBox 12">
            <a:extLst>
              <a:ext uri="{FF2B5EF4-FFF2-40B4-BE49-F238E27FC236}">
                <a16:creationId xmlns:a16="http://schemas.microsoft.com/office/drawing/2014/main" id="{26EB4F25-480D-12E4-357B-C25D363E83A0}"/>
              </a:ext>
            </a:extLst>
          </p:cNvPr>
          <p:cNvSpPr txBox="1"/>
          <p:nvPr/>
        </p:nvSpPr>
        <p:spPr>
          <a:xfrm>
            <a:off x="514209" y="3590959"/>
            <a:ext cx="1851480" cy="22159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Establish a universal goal based upon a broadly shared recognition of a societal problem and collective aspirations</a:t>
            </a:r>
          </a:p>
        </p:txBody>
      </p:sp>
      <p:sp>
        <p:nvSpPr>
          <p:cNvPr id="14" name="TextBox 13">
            <a:extLst>
              <a:ext uri="{FF2B5EF4-FFF2-40B4-BE49-F238E27FC236}">
                <a16:creationId xmlns:a16="http://schemas.microsoft.com/office/drawing/2014/main" id="{40A118F6-2476-9A74-9707-9B52363CBBC7}"/>
              </a:ext>
            </a:extLst>
          </p:cNvPr>
          <p:cNvSpPr txBox="1"/>
          <p:nvPr/>
        </p:nvSpPr>
        <p:spPr>
          <a:xfrm>
            <a:off x="2877931" y="3229009"/>
            <a:ext cx="1714374" cy="166199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Assess the general population performance relative to the universal goal</a:t>
            </a:r>
          </a:p>
        </p:txBody>
      </p:sp>
      <p:sp>
        <p:nvSpPr>
          <p:cNvPr id="15" name="TextBox 14">
            <a:extLst>
              <a:ext uri="{FF2B5EF4-FFF2-40B4-BE49-F238E27FC236}">
                <a16:creationId xmlns:a16="http://schemas.microsoft.com/office/drawing/2014/main" id="{2BF7424D-2D78-08BF-A1C1-A71E3E2CC234}"/>
              </a:ext>
            </a:extLst>
          </p:cNvPr>
          <p:cNvSpPr txBox="1"/>
          <p:nvPr/>
        </p:nvSpPr>
        <p:spPr>
          <a:xfrm>
            <a:off x="5119543" y="3829084"/>
            <a:ext cx="1884659" cy="22159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Identify groups and places that are performing differently with respect to the goal and disaggregate them</a:t>
            </a:r>
          </a:p>
        </p:txBody>
      </p:sp>
      <p:sp>
        <p:nvSpPr>
          <p:cNvPr id="16" name="TextBox 15">
            <a:extLst>
              <a:ext uri="{FF2B5EF4-FFF2-40B4-BE49-F238E27FC236}">
                <a16:creationId xmlns:a16="http://schemas.microsoft.com/office/drawing/2014/main" id="{B1EF86DB-80E7-07F9-12A3-DA40D6A1ED91}"/>
              </a:ext>
            </a:extLst>
          </p:cNvPr>
          <p:cNvSpPr txBox="1"/>
          <p:nvPr/>
        </p:nvSpPr>
        <p:spPr>
          <a:xfrm>
            <a:off x="7685867" y="3524285"/>
            <a:ext cx="1884659" cy="22159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Assess and understand the structures and other factors that support or interfere each group from achieving the universal goal</a:t>
            </a:r>
          </a:p>
        </p:txBody>
      </p:sp>
    </p:spTree>
    <p:extLst>
      <p:ext uri="{BB962C8B-B14F-4D97-AF65-F5344CB8AC3E}">
        <p14:creationId xmlns:p14="http://schemas.microsoft.com/office/powerpoint/2010/main" val="376208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EFDAEA-80B5-5A2E-5F7E-078EC584276F}"/>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173605" y="1562100"/>
            <a:ext cx="10012680" cy="5276088"/>
          </a:xfrm>
          <a:prstGeom prst="rect">
            <a:avLst/>
          </a:prstGeom>
        </p:spPr>
      </p:pic>
      <p:pic>
        <p:nvPicPr>
          <p:cNvPr id="6" name="Picture 5">
            <a:extLst>
              <a:ext uri="{FF2B5EF4-FFF2-40B4-BE49-F238E27FC236}">
                <a16:creationId xmlns:a16="http://schemas.microsoft.com/office/drawing/2014/main" id="{088D26AE-18B0-DACC-F2A0-850067C74A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7" name="TextBox 6">
            <a:extLst>
              <a:ext uri="{FF2B5EF4-FFF2-40B4-BE49-F238E27FC236}">
                <a16:creationId xmlns:a16="http://schemas.microsoft.com/office/drawing/2014/main" id="{346110E7-A843-2CB9-1910-92863168DA99}"/>
              </a:ext>
            </a:extLst>
          </p:cNvPr>
          <p:cNvSpPr txBox="1"/>
          <p:nvPr/>
        </p:nvSpPr>
        <p:spPr>
          <a:xfrm>
            <a:off x="638628" y="483899"/>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Targeted Universalism: Step 4</a:t>
            </a:r>
          </a:p>
        </p:txBody>
      </p:sp>
      <p:pic>
        <p:nvPicPr>
          <p:cNvPr id="8" name="Picture 7">
            <a:extLst>
              <a:ext uri="{FF2B5EF4-FFF2-40B4-BE49-F238E27FC236}">
                <a16:creationId xmlns:a16="http://schemas.microsoft.com/office/drawing/2014/main" id="{C6020EB2-7165-1B08-5354-64160308FA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9" name="Rectangle 8">
            <a:extLst>
              <a:ext uri="{FF2B5EF4-FFF2-40B4-BE49-F238E27FC236}">
                <a16:creationId xmlns:a16="http://schemas.microsoft.com/office/drawing/2014/main" id="{1E803739-8FE7-387B-DE48-BA67AF74F728}"/>
              </a:ext>
            </a:extLst>
          </p:cNvPr>
          <p:cNvSpPr/>
          <p:nvPr/>
        </p:nvSpPr>
        <p:spPr>
          <a:xfrm>
            <a:off x="1" y="1549904"/>
            <a:ext cx="2171700" cy="53080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Aft>
                <a:spcPts val="400"/>
              </a:spcAft>
            </a:pPr>
            <a:endParaRPr lang="en-US">
              <a:solidFill>
                <a:schemeClr val="tx1"/>
              </a:solidFill>
              <a:latin typeface="Myriad Pro"/>
              <a:ea typeface="+mn-lt"/>
              <a:cs typeface="+mn-lt"/>
            </a:endParaRPr>
          </a:p>
          <a:p>
            <a:endParaRPr lang="en-US" b="1">
              <a:solidFill>
                <a:schemeClr val="tx1"/>
              </a:solidFill>
              <a:latin typeface="Myriad Pro"/>
              <a:ea typeface="+mn-lt"/>
              <a:cs typeface="+mn-lt"/>
            </a:endParaRPr>
          </a:p>
          <a:p>
            <a:r>
              <a:rPr lang="en-US" b="1">
                <a:solidFill>
                  <a:schemeClr val="tx1"/>
                </a:solidFill>
                <a:latin typeface="Myriad Pro"/>
                <a:ea typeface="+mn-lt"/>
                <a:cs typeface="+mn-lt"/>
              </a:rPr>
              <a:t>Assess</a:t>
            </a:r>
            <a:r>
              <a:rPr lang="en-US">
                <a:solidFill>
                  <a:schemeClr val="tx1"/>
                </a:solidFill>
                <a:latin typeface="Myriad Pro"/>
                <a:ea typeface="+mn-lt"/>
                <a:cs typeface="+mn-lt"/>
              </a:rPr>
              <a:t> and </a:t>
            </a:r>
          </a:p>
          <a:p>
            <a:r>
              <a:rPr lang="en-US">
                <a:solidFill>
                  <a:schemeClr val="tx1"/>
                </a:solidFill>
                <a:latin typeface="Myriad Pro"/>
                <a:ea typeface="+mn-lt"/>
                <a:cs typeface="+mn-lt"/>
              </a:rPr>
              <a:t>understand the </a:t>
            </a:r>
            <a:r>
              <a:rPr lang="en-US" b="1">
                <a:solidFill>
                  <a:schemeClr val="tx1"/>
                </a:solidFill>
                <a:latin typeface="Myriad Pro"/>
                <a:ea typeface="+mn-lt"/>
                <a:cs typeface="+mn-lt"/>
              </a:rPr>
              <a:t>structures</a:t>
            </a:r>
            <a:r>
              <a:rPr lang="en-US">
                <a:solidFill>
                  <a:schemeClr val="tx1"/>
                </a:solidFill>
                <a:latin typeface="Myriad Pro"/>
                <a:ea typeface="+mn-lt"/>
                <a:cs typeface="+mn-lt"/>
              </a:rPr>
              <a:t> </a:t>
            </a:r>
            <a:r>
              <a:rPr lang="en-US" sz="1800">
                <a:solidFill>
                  <a:schemeClr val="tx1"/>
                </a:solidFill>
                <a:latin typeface="Myriad Pro"/>
                <a:ea typeface="+mn-lt"/>
                <a:cs typeface="+mn-lt"/>
              </a:rPr>
              <a:t>and</a:t>
            </a:r>
            <a:r>
              <a:rPr lang="en-US">
                <a:solidFill>
                  <a:schemeClr val="tx1"/>
                </a:solidFill>
                <a:latin typeface="Myriad Pro"/>
                <a:ea typeface="+mn-lt"/>
                <a:cs typeface="+mn-lt"/>
              </a:rPr>
              <a:t> other factors     </a:t>
            </a:r>
            <a:r>
              <a:rPr lang="en-US" b="1">
                <a:solidFill>
                  <a:schemeClr val="tx1"/>
                </a:solidFill>
                <a:latin typeface="Myriad Pro"/>
                <a:ea typeface="+mn-lt"/>
                <a:cs typeface="+mn-lt"/>
              </a:rPr>
              <a:t>that support or       interfere </a:t>
            </a:r>
            <a:r>
              <a:rPr lang="en-US" sz="1800">
                <a:solidFill>
                  <a:schemeClr val="tx1"/>
                </a:solidFill>
                <a:latin typeface="Myriad Pro"/>
                <a:ea typeface="+mn-lt"/>
                <a:cs typeface="+mn-lt"/>
              </a:rPr>
              <a:t>each</a:t>
            </a:r>
            <a:r>
              <a:rPr lang="en-US">
                <a:solidFill>
                  <a:schemeClr val="tx1"/>
                </a:solidFill>
                <a:latin typeface="Myriad Pro"/>
                <a:ea typeface="+mn-lt"/>
                <a:cs typeface="+mn-lt"/>
              </a:rPr>
              <a:t>        </a:t>
            </a:r>
            <a:r>
              <a:rPr lang="en-US" sz="1800" b="1">
                <a:solidFill>
                  <a:schemeClr val="tx1"/>
                </a:solidFill>
                <a:latin typeface="Myriad Pro"/>
                <a:ea typeface="+mn-lt"/>
                <a:cs typeface="+mn-lt"/>
              </a:rPr>
              <a:t>group </a:t>
            </a:r>
            <a:r>
              <a:rPr lang="en-US">
                <a:solidFill>
                  <a:schemeClr val="tx1"/>
                </a:solidFill>
                <a:latin typeface="Myriad Pro"/>
                <a:ea typeface="+mn-lt"/>
                <a:cs typeface="+mn-lt"/>
              </a:rPr>
              <a:t>from achieving </a:t>
            </a:r>
            <a:r>
              <a:rPr lang="en-US" sz="1800">
                <a:solidFill>
                  <a:schemeClr val="tx1"/>
                </a:solidFill>
                <a:latin typeface="Myriad Pro"/>
                <a:ea typeface="+mn-lt"/>
                <a:cs typeface="+mn-lt"/>
              </a:rPr>
              <a:t>the</a:t>
            </a:r>
            <a:r>
              <a:rPr lang="en-US">
                <a:solidFill>
                  <a:schemeClr val="tx1"/>
                </a:solidFill>
                <a:latin typeface="Myriad Pro"/>
                <a:ea typeface="+mn-lt"/>
                <a:cs typeface="+mn-lt"/>
              </a:rPr>
              <a:t> universal</a:t>
            </a:r>
            <a:r>
              <a:rPr lang="en-US" sz="1800">
                <a:solidFill>
                  <a:schemeClr val="tx1"/>
                </a:solidFill>
                <a:latin typeface="Myriad Pro"/>
                <a:ea typeface="+mn-lt"/>
                <a:cs typeface="+mn-lt"/>
              </a:rPr>
              <a:t> </a:t>
            </a:r>
            <a:r>
              <a:rPr lang="en-US" sz="1800" b="1">
                <a:solidFill>
                  <a:schemeClr val="tx1"/>
                </a:solidFill>
                <a:latin typeface="Myriad Pro"/>
                <a:ea typeface="+mn-lt"/>
                <a:cs typeface="+mn-lt"/>
              </a:rPr>
              <a:t>goal</a:t>
            </a:r>
            <a:endParaRPr lang="en-US" b="1">
              <a:solidFill>
                <a:schemeClr val="tx1"/>
              </a:solidFill>
              <a:latin typeface="Myriad Pro"/>
              <a:ea typeface="+mn-lt"/>
              <a:cs typeface="+mn-lt"/>
            </a:endParaRPr>
          </a:p>
        </p:txBody>
      </p:sp>
      <p:sp>
        <p:nvSpPr>
          <p:cNvPr id="11" name="TextBox 10">
            <a:extLst>
              <a:ext uri="{FF2B5EF4-FFF2-40B4-BE49-F238E27FC236}">
                <a16:creationId xmlns:a16="http://schemas.microsoft.com/office/drawing/2014/main" id="{176CD863-E496-B918-F926-29B4CD939EFB}"/>
              </a:ext>
            </a:extLst>
          </p:cNvPr>
          <p:cNvSpPr txBox="1"/>
          <p:nvPr/>
        </p:nvSpPr>
        <p:spPr>
          <a:xfrm>
            <a:off x="0" y="2608950"/>
            <a:ext cx="1654811" cy="523220"/>
          </a:xfrm>
          <a:prstGeom prst="rect">
            <a:avLst/>
          </a:prstGeom>
          <a:noFill/>
        </p:spPr>
        <p:txBody>
          <a:bodyPr wrap="square" rtlCol="0">
            <a:spAutoFit/>
          </a:bodyPr>
          <a:lstStyle/>
          <a:p>
            <a:r>
              <a:rPr lang="en-US" sz="2800" b="1">
                <a:solidFill>
                  <a:srgbClr val="954F72"/>
                </a:solidFill>
                <a:latin typeface="Myriad Pro" panose="020B0503030403020204"/>
              </a:rPr>
              <a:t>Step 4</a:t>
            </a:r>
            <a:r>
              <a:rPr lang="en-US">
                <a:solidFill>
                  <a:srgbClr val="954F72"/>
                </a:solidFill>
              </a:rPr>
              <a:t> </a:t>
            </a:r>
          </a:p>
        </p:txBody>
      </p:sp>
    </p:spTree>
    <p:extLst>
      <p:ext uri="{BB962C8B-B14F-4D97-AF65-F5344CB8AC3E}">
        <p14:creationId xmlns:p14="http://schemas.microsoft.com/office/powerpoint/2010/main" val="3332804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20276-CEEF-8F8B-D948-00D96E4DD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5" name="TextBox 4">
            <a:extLst>
              <a:ext uri="{FF2B5EF4-FFF2-40B4-BE49-F238E27FC236}">
                <a16:creationId xmlns:a16="http://schemas.microsoft.com/office/drawing/2014/main" id="{B7F1B542-DBAD-A0EB-7220-E5BFDCC9CBF7}"/>
              </a:ext>
            </a:extLst>
          </p:cNvPr>
          <p:cNvSpPr txBox="1"/>
          <p:nvPr/>
        </p:nvSpPr>
        <p:spPr>
          <a:xfrm>
            <a:off x="638628" y="483899"/>
            <a:ext cx="8063412" cy="584775"/>
          </a:xfrm>
          <a:prstGeom prst="rect">
            <a:avLst/>
          </a:prstGeom>
          <a:noFill/>
        </p:spPr>
        <p:txBody>
          <a:bodyPr wrap="square" rtlCol="0">
            <a:spAutoFit/>
          </a:bodyPr>
          <a:lstStyle/>
          <a:p>
            <a:r>
              <a:rPr lang="en-US" sz="3200" b="1">
                <a:solidFill>
                  <a:schemeClr val="bg1"/>
                </a:solidFill>
                <a:latin typeface="Myriad Pro" panose="020B0503030403020204"/>
              </a:rPr>
              <a:t>Targeted Universalism: Step 5</a:t>
            </a:r>
          </a:p>
        </p:txBody>
      </p:sp>
      <p:pic>
        <p:nvPicPr>
          <p:cNvPr id="6" name="Picture 5">
            <a:extLst>
              <a:ext uri="{FF2B5EF4-FFF2-40B4-BE49-F238E27FC236}">
                <a16:creationId xmlns:a16="http://schemas.microsoft.com/office/drawing/2014/main" id="{8A1D98C2-7FFF-845A-BD35-D2CCDC498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8" name="TextBox 7">
            <a:extLst>
              <a:ext uri="{FF2B5EF4-FFF2-40B4-BE49-F238E27FC236}">
                <a16:creationId xmlns:a16="http://schemas.microsoft.com/office/drawing/2014/main" id="{504C67D2-B37E-98ED-BCA4-C1F38B12DE89}"/>
              </a:ext>
            </a:extLst>
          </p:cNvPr>
          <p:cNvSpPr txBox="1"/>
          <p:nvPr/>
        </p:nvSpPr>
        <p:spPr>
          <a:xfrm>
            <a:off x="0" y="6637405"/>
            <a:ext cx="9464040" cy="215444"/>
          </a:xfrm>
          <a:prstGeom prst="rect">
            <a:avLst/>
          </a:prstGeom>
          <a:noFill/>
        </p:spPr>
        <p:txBody>
          <a:bodyPr wrap="square">
            <a:spAutoFit/>
          </a:bodyPr>
          <a:lstStyle/>
          <a:p>
            <a:r>
              <a:rPr lang="en-US" sz="800">
                <a:effectLst/>
                <a:latin typeface="Calibri" panose="020F0502020204030204" pitchFamily="34" charset="0"/>
                <a:ea typeface="Calibri" panose="020F0502020204030204" pitchFamily="34" charset="0"/>
                <a:cs typeface="Times New Roman" panose="02020603050405020304" pitchFamily="18" charset="0"/>
              </a:rPr>
              <a:t>Othering &amp; Belonging Institute</a:t>
            </a:r>
            <a:r>
              <a:rPr lang="en-US" sz="800">
                <a:latin typeface="Calibri" panose="020F0502020204030204" pitchFamily="34" charset="0"/>
                <a:ea typeface="Calibri" panose="020F0502020204030204" pitchFamily="34" charset="0"/>
                <a:cs typeface="Times New Roman" panose="02020603050405020304" pitchFamily="18" charset="0"/>
              </a:rPr>
              <a:t>: </a:t>
            </a:r>
            <a:r>
              <a:rPr lang="en-US" sz="800">
                <a:latin typeface="Calibri" panose="020F0502020204030204" pitchFamily="34" charset="0"/>
                <a:ea typeface="Calibri" panose="020F0502020204030204" pitchFamily="34" charset="0"/>
                <a:cs typeface="Times New Roman" panose="02020603050405020304" pitchFamily="18" charset="0"/>
                <a:hlinkClick r:id="rId4"/>
              </a:rPr>
              <a:t>Creating a Targeted Universalism Framework </a:t>
            </a:r>
            <a:r>
              <a:rPr lang="en-US" sz="800">
                <a:effectLst/>
                <a:latin typeface="Calibri" panose="020F0502020204030204" pitchFamily="34" charset="0"/>
                <a:ea typeface="Calibri" panose="020F0502020204030204" pitchFamily="34" charset="0"/>
                <a:cs typeface="Times New Roman" panose="02020603050405020304" pitchFamily="18" charset="0"/>
                <a:hlinkClick r:id="rId4"/>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55">
            <a:extLst>
              <a:ext uri="{FF2B5EF4-FFF2-40B4-BE49-F238E27FC236}">
                <a16:creationId xmlns:a16="http://schemas.microsoft.com/office/drawing/2014/main" id="{2EF38EA2-9254-36ED-9150-245027BEA6F3}"/>
              </a:ext>
            </a:extLst>
          </p:cNvPr>
          <p:cNvSpPr>
            <a:spLocks/>
          </p:cNvSpPr>
          <p:nvPr/>
        </p:nvSpPr>
        <p:spPr bwMode="auto">
          <a:xfrm>
            <a:off x="1" y="2676154"/>
            <a:ext cx="12191999" cy="915142"/>
          </a:xfrm>
          <a:custGeom>
            <a:avLst/>
            <a:gdLst>
              <a:gd name="T0" fmla="*/ 78 w 12526"/>
              <a:gd name="T1" fmla="*/ 1088 h 1212"/>
              <a:gd name="T2" fmla="*/ 223 w 12526"/>
              <a:gd name="T3" fmla="*/ 1065 h 1212"/>
              <a:gd name="T4" fmla="*/ 357 w 12526"/>
              <a:gd name="T5" fmla="*/ 1019 h 1212"/>
              <a:gd name="T6" fmla="*/ 481 w 12526"/>
              <a:gd name="T7" fmla="*/ 957 h 1212"/>
              <a:gd name="T8" fmla="*/ 601 w 12526"/>
              <a:gd name="T9" fmla="*/ 881 h 1212"/>
              <a:gd name="T10" fmla="*/ 903 w 12526"/>
              <a:gd name="T11" fmla="*/ 647 h 1212"/>
              <a:gd name="T12" fmla="*/ 1138 w 12526"/>
              <a:gd name="T13" fmla="*/ 469 h 1212"/>
              <a:gd name="T14" fmla="*/ 1291 w 12526"/>
              <a:gd name="T15" fmla="*/ 369 h 1212"/>
              <a:gd name="T16" fmla="*/ 1460 w 12526"/>
              <a:gd name="T17" fmla="*/ 275 h 1212"/>
              <a:gd name="T18" fmla="*/ 1649 w 12526"/>
              <a:gd name="T19" fmla="*/ 190 h 1212"/>
              <a:gd name="T20" fmla="*/ 1863 w 12526"/>
              <a:gd name="T21" fmla="*/ 116 h 1212"/>
              <a:gd name="T22" fmla="*/ 2105 w 12526"/>
              <a:gd name="T23" fmla="*/ 58 h 1212"/>
              <a:gd name="T24" fmla="*/ 2378 w 12526"/>
              <a:gd name="T25" fmla="*/ 19 h 1212"/>
              <a:gd name="T26" fmla="*/ 2684 w 12526"/>
              <a:gd name="T27" fmla="*/ 0 h 1212"/>
              <a:gd name="T28" fmla="*/ 2930 w 12526"/>
              <a:gd name="T29" fmla="*/ 3 h 1212"/>
              <a:gd name="T30" fmla="*/ 3227 w 12526"/>
              <a:gd name="T31" fmla="*/ 29 h 1212"/>
              <a:gd name="T32" fmla="*/ 3488 w 12526"/>
              <a:gd name="T33" fmla="*/ 79 h 1212"/>
              <a:gd name="T34" fmla="*/ 3720 w 12526"/>
              <a:gd name="T35" fmla="*/ 148 h 1212"/>
              <a:gd name="T36" fmla="*/ 3928 w 12526"/>
              <a:gd name="T37" fmla="*/ 233 h 1212"/>
              <a:gd name="T38" fmla="*/ 4117 w 12526"/>
              <a:gd name="T39" fmla="*/ 331 h 1212"/>
              <a:gd name="T40" fmla="*/ 4293 w 12526"/>
              <a:gd name="T41" fmla="*/ 437 h 1212"/>
              <a:gd name="T42" fmla="*/ 4623 w 12526"/>
              <a:gd name="T43" fmla="*/ 663 h 1212"/>
              <a:gd name="T44" fmla="*/ 4872 w 12526"/>
              <a:gd name="T45" fmla="*/ 828 h 1212"/>
              <a:gd name="T46" fmla="*/ 5050 w 12526"/>
              <a:gd name="T47" fmla="*/ 932 h 1212"/>
              <a:gd name="T48" fmla="*/ 5243 w 12526"/>
              <a:gd name="T49" fmla="*/ 1023 h 1212"/>
              <a:gd name="T50" fmla="*/ 5455 w 12526"/>
              <a:gd name="T51" fmla="*/ 1100 h 1212"/>
              <a:gd name="T52" fmla="*/ 5692 w 12526"/>
              <a:gd name="T53" fmla="*/ 1161 h 1212"/>
              <a:gd name="T54" fmla="*/ 5960 w 12526"/>
              <a:gd name="T55" fmla="*/ 1200 h 1212"/>
              <a:gd name="T56" fmla="*/ 6264 w 12526"/>
              <a:gd name="T57" fmla="*/ 1212 h 1212"/>
              <a:gd name="T58" fmla="*/ 6494 w 12526"/>
              <a:gd name="T59" fmla="*/ 1205 h 1212"/>
              <a:gd name="T60" fmla="*/ 6771 w 12526"/>
              <a:gd name="T61" fmla="*/ 1172 h 1212"/>
              <a:gd name="T62" fmla="*/ 7018 w 12526"/>
              <a:gd name="T63" fmla="*/ 1117 h 1212"/>
              <a:gd name="T64" fmla="*/ 7238 w 12526"/>
              <a:gd name="T65" fmla="*/ 1044 h 1212"/>
              <a:gd name="T66" fmla="*/ 7437 w 12526"/>
              <a:gd name="T67" fmla="*/ 955 h 1212"/>
              <a:gd name="T68" fmla="*/ 7620 w 12526"/>
              <a:gd name="T69" fmla="*/ 855 h 1212"/>
              <a:gd name="T70" fmla="*/ 7834 w 12526"/>
              <a:gd name="T71" fmla="*/ 719 h 1212"/>
              <a:gd name="T72" fmla="*/ 8166 w 12526"/>
              <a:gd name="T73" fmla="*/ 493 h 1212"/>
              <a:gd name="T74" fmla="*/ 8382 w 12526"/>
              <a:gd name="T75" fmla="*/ 357 h 1212"/>
              <a:gd name="T76" fmla="*/ 8567 w 12526"/>
              <a:gd name="T77" fmla="*/ 257 h 1212"/>
              <a:gd name="T78" fmla="*/ 8768 w 12526"/>
              <a:gd name="T79" fmla="*/ 168 h 1212"/>
              <a:gd name="T80" fmla="*/ 8992 w 12526"/>
              <a:gd name="T81" fmla="*/ 95 h 1212"/>
              <a:gd name="T82" fmla="*/ 9242 w 12526"/>
              <a:gd name="T83" fmla="*/ 40 h 1212"/>
              <a:gd name="T84" fmla="*/ 9523 w 12526"/>
              <a:gd name="T85" fmla="*/ 7 h 1212"/>
              <a:gd name="T86" fmla="*/ 9758 w 12526"/>
              <a:gd name="T87" fmla="*/ 0 h 1212"/>
              <a:gd name="T88" fmla="*/ 10069 w 12526"/>
              <a:gd name="T89" fmla="*/ 11 h 1212"/>
              <a:gd name="T90" fmla="*/ 10346 w 12526"/>
              <a:gd name="T91" fmla="*/ 46 h 1212"/>
              <a:gd name="T92" fmla="*/ 10595 w 12526"/>
              <a:gd name="T93" fmla="*/ 100 h 1212"/>
              <a:gd name="T94" fmla="*/ 10816 w 12526"/>
              <a:gd name="T95" fmla="*/ 170 h 1212"/>
              <a:gd name="T96" fmla="*/ 11013 w 12526"/>
              <a:gd name="T97" fmla="*/ 253 h 1212"/>
              <a:gd name="T98" fmla="*/ 11190 w 12526"/>
              <a:gd name="T99" fmla="*/ 345 h 1212"/>
              <a:gd name="T100" fmla="*/ 11350 w 12526"/>
              <a:gd name="T101" fmla="*/ 444 h 1212"/>
              <a:gd name="T102" fmla="*/ 11630 w 12526"/>
              <a:gd name="T103" fmla="*/ 647 h 1212"/>
              <a:gd name="T104" fmla="*/ 11939 w 12526"/>
              <a:gd name="T105" fmla="*/ 881 h 1212"/>
              <a:gd name="T106" fmla="*/ 12060 w 12526"/>
              <a:gd name="T107" fmla="*/ 957 h 1212"/>
              <a:gd name="T108" fmla="*/ 12183 w 12526"/>
              <a:gd name="T109" fmla="*/ 1019 h 1212"/>
              <a:gd name="T110" fmla="*/ 12314 w 12526"/>
              <a:gd name="T111" fmla="*/ 1065 h 1212"/>
              <a:gd name="T112" fmla="*/ 12453 w 12526"/>
              <a:gd name="T113" fmla="*/ 1088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526" h="1212">
                <a:moveTo>
                  <a:pt x="0" y="1091"/>
                </a:moveTo>
                <a:lnTo>
                  <a:pt x="0" y="1091"/>
                </a:lnTo>
                <a:lnTo>
                  <a:pt x="40" y="1091"/>
                </a:lnTo>
                <a:lnTo>
                  <a:pt x="78" y="1088"/>
                </a:lnTo>
                <a:lnTo>
                  <a:pt x="116" y="1085"/>
                </a:lnTo>
                <a:lnTo>
                  <a:pt x="152" y="1079"/>
                </a:lnTo>
                <a:lnTo>
                  <a:pt x="188" y="1072"/>
                </a:lnTo>
                <a:lnTo>
                  <a:pt x="223" y="1065"/>
                </a:lnTo>
                <a:lnTo>
                  <a:pt x="258" y="1055"/>
                </a:lnTo>
                <a:lnTo>
                  <a:pt x="291" y="1045"/>
                </a:lnTo>
                <a:lnTo>
                  <a:pt x="324" y="1033"/>
                </a:lnTo>
                <a:lnTo>
                  <a:pt x="357" y="1019"/>
                </a:lnTo>
                <a:lnTo>
                  <a:pt x="388" y="1006"/>
                </a:lnTo>
                <a:lnTo>
                  <a:pt x="420" y="991"/>
                </a:lnTo>
                <a:lnTo>
                  <a:pt x="450" y="975"/>
                </a:lnTo>
                <a:lnTo>
                  <a:pt x="481" y="957"/>
                </a:lnTo>
                <a:lnTo>
                  <a:pt x="512" y="939"/>
                </a:lnTo>
                <a:lnTo>
                  <a:pt x="542" y="921"/>
                </a:lnTo>
                <a:lnTo>
                  <a:pt x="572" y="901"/>
                </a:lnTo>
                <a:lnTo>
                  <a:pt x="601" y="881"/>
                </a:lnTo>
                <a:lnTo>
                  <a:pt x="661" y="838"/>
                </a:lnTo>
                <a:lnTo>
                  <a:pt x="720" y="793"/>
                </a:lnTo>
                <a:lnTo>
                  <a:pt x="780" y="746"/>
                </a:lnTo>
                <a:lnTo>
                  <a:pt x="903" y="647"/>
                </a:lnTo>
                <a:lnTo>
                  <a:pt x="968" y="597"/>
                </a:lnTo>
                <a:lnTo>
                  <a:pt x="1034" y="545"/>
                </a:lnTo>
                <a:lnTo>
                  <a:pt x="1102" y="494"/>
                </a:lnTo>
                <a:lnTo>
                  <a:pt x="1138" y="469"/>
                </a:lnTo>
                <a:lnTo>
                  <a:pt x="1175" y="444"/>
                </a:lnTo>
                <a:lnTo>
                  <a:pt x="1213" y="418"/>
                </a:lnTo>
                <a:lnTo>
                  <a:pt x="1251" y="393"/>
                </a:lnTo>
                <a:lnTo>
                  <a:pt x="1291" y="369"/>
                </a:lnTo>
                <a:lnTo>
                  <a:pt x="1331" y="345"/>
                </a:lnTo>
                <a:lnTo>
                  <a:pt x="1373" y="321"/>
                </a:lnTo>
                <a:lnTo>
                  <a:pt x="1415" y="298"/>
                </a:lnTo>
                <a:lnTo>
                  <a:pt x="1460" y="275"/>
                </a:lnTo>
                <a:lnTo>
                  <a:pt x="1505" y="253"/>
                </a:lnTo>
                <a:lnTo>
                  <a:pt x="1552" y="231"/>
                </a:lnTo>
                <a:lnTo>
                  <a:pt x="1600" y="210"/>
                </a:lnTo>
                <a:lnTo>
                  <a:pt x="1649" y="190"/>
                </a:lnTo>
                <a:lnTo>
                  <a:pt x="1701" y="170"/>
                </a:lnTo>
                <a:lnTo>
                  <a:pt x="1753" y="152"/>
                </a:lnTo>
                <a:lnTo>
                  <a:pt x="1807" y="134"/>
                </a:lnTo>
                <a:lnTo>
                  <a:pt x="1863" y="116"/>
                </a:lnTo>
                <a:lnTo>
                  <a:pt x="1921" y="100"/>
                </a:lnTo>
                <a:lnTo>
                  <a:pt x="1980" y="85"/>
                </a:lnTo>
                <a:lnTo>
                  <a:pt x="2042" y="70"/>
                </a:lnTo>
                <a:lnTo>
                  <a:pt x="2105" y="58"/>
                </a:lnTo>
                <a:lnTo>
                  <a:pt x="2169" y="46"/>
                </a:lnTo>
                <a:lnTo>
                  <a:pt x="2237" y="36"/>
                </a:lnTo>
                <a:lnTo>
                  <a:pt x="2306" y="26"/>
                </a:lnTo>
                <a:lnTo>
                  <a:pt x="2378" y="19"/>
                </a:lnTo>
                <a:lnTo>
                  <a:pt x="2451" y="11"/>
                </a:lnTo>
                <a:lnTo>
                  <a:pt x="2526" y="6"/>
                </a:lnTo>
                <a:lnTo>
                  <a:pt x="2604" y="3"/>
                </a:lnTo>
                <a:lnTo>
                  <a:pt x="2684" y="0"/>
                </a:lnTo>
                <a:lnTo>
                  <a:pt x="2768" y="0"/>
                </a:lnTo>
                <a:lnTo>
                  <a:pt x="2768" y="0"/>
                </a:lnTo>
                <a:lnTo>
                  <a:pt x="2850" y="0"/>
                </a:lnTo>
                <a:lnTo>
                  <a:pt x="2930" y="3"/>
                </a:lnTo>
                <a:lnTo>
                  <a:pt x="3008" y="7"/>
                </a:lnTo>
                <a:lnTo>
                  <a:pt x="3083" y="12"/>
                </a:lnTo>
                <a:lnTo>
                  <a:pt x="3156" y="21"/>
                </a:lnTo>
                <a:lnTo>
                  <a:pt x="3227" y="29"/>
                </a:lnTo>
                <a:lnTo>
                  <a:pt x="3294" y="40"/>
                </a:lnTo>
                <a:lnTo>
                  <a:pt x="3361" y="51"/>
                </a:lnTo>
                <a:lnTo>
                  <a:pt x="3426" y="64"/>
                </a:lnTo>
                <a:lnTo>
                  <a:pt x="3488" y="79"/>
                </a:lnTo>
                <a:lnTo>
                  <a:pt x="3548" y="95"/>
                </a:lnTo>
                <a:lnTo>
                  <a:pt x="3607" y="112"/>
                </a:lnTo>
                <a:lnTo>
                  <a:pt x="3665" y="129"/>
                </a:lnTo>
                <a:lnTo>
                  <a:pt x="3720" y="148"/>
                </a:lnTo>
                <a:lnTo>
                  <a:pt x="3775" y="168"/>
                </a:lnTo>
                <a:lnTo>
                  <a:pt x="3827" y="189"/>
                </a:lnTo>
                <a:lnTo>
                  <a:pt x="3878" y="211"/>
                </a:lnTo>
                <a:lnTo>
                  <a:pt x="3928" y="233"/>
                </a:lnTo>
                <a:lnTo>
                  <a:pt x="3977" y="257"/>
                </a:lnTo>
                <a:lnTo>
                  <a:pt x="4025" y="280"/>
                </a:lnTo>
                <a:lnTo>
                  <a:pt x="4072" y="306"/>
                </a:lnTo>
                <a:lnTo>
                  <a:pt x="4117" y="331"/>
                </a:lnTo>
                <a:lnTo>
                  <a:pt x="4162" y="357"/>
                </a:lnTo>
                <a:lnTo>
                  <a:pt x="4206" y="384"/>
                </a:lnTo>
                <a:lnTo>
                  <a:pt x="4250" y="410"/>
                </a:lnTo>
                <a:lnTo>
                  <a:pt x="4293" y="437"/>
                </a:lnTo>
                <a:lnTo>
                  <a:pt x="4377" y="493"/>
                </a:lnTo>
                <a:lnTo>
                  <a:pt x="4459" y="549"/>
                </a:lnTo>
                <a:lnTo>
                  <a:pt x="4541" y="606"/>
                </a:lnTo>
                <a:lnTo>
                  <a:pt x="4623" y="663"/>
                </a:lnTo>
                <a:lnTo>
                  <a:pt x="4705" y="719"/>
                </a:lnTo>
                <a:lnTo>
                  <a:pt x="4788" y="775"/>
                </a:lnTo>
                <a:lnTo>
                  <a:pt x="4830" y="802"/>
                </a:lnTo>
                <a:lnTo>
                  <a:pt x="4872" y="828"/>
                </a:lnTo>
                <a:lnTo>
                  <a:pt x="4916" y="855"/>
                </a:lnTo>
                <a:lnTo>
                  <a:pt x="4960" y="881"/>
                </a:lnTo>
                <a:lnTo>
                  <a:pt x="5005" y="906"/>
                </a:lnTo>
                <a:lnTo>
                  <a:pt x="5050" y="932"/>
                </a:lnTo>
                <a:lnTo>
                  <a:pt x="5096" y="955"/>
                </a:lnTo>
                <a:lnTo>
                  <a:pt x="5144" y="979"/>
                </a:lnTo>
                <a:lnTo>
                  <a:pt x="5192" y="1001"/>
                </a:lnTo>
                <a:lnTo>
                  <a:pt x="5243" y="1023"/>
                </a:lnTo>
                <a:lnTo>
                  <a:pt x="5293" y="1044"/>
                </a:lnTo>
                <a:lnTo>
                  <a:pt x="5346" y="1064"/>
                </a:lnTo>
                <a:lnTo>
                  <a:pt x="5400" y="1083"/>
                </a:lnTo>
                <a:lnTo>
                  <a:pt x="5455" y="1100"/>
                </a:lnTo>
                <a:lnTo>
                  <a:pt x="5511" y="1117"/>
                </a:lnTo>
                <a:lnTo>
                  <a:pt x="5569" y="1133"/>
                </a:lnTo>
                <a:lnTo>
                  <a:pt x="5631" y="1148"/>
                </a:lnTo>
                <a:lnTo>
                  <a:pt x="5692" y="1161"/>
                </a:lnTo>
                <a:lnTo>
                  <a:pt x="5756" y="1172"/>
                </a:lnTo>
                <a:lnTo>
                  <a:pt x="5822" y="1183"/>
                </a:lnTo>
                <a:lnTo>
                  <a:pt x="5890" y="1191"/>
                </a:lnTo>
                <a:lnTo>
                  <a:pt x="5960" y="1200"/>
                </a:lnTo>
                <a:lnTo>
                  <a:pt x="6032" y="1205"/>
                </a:lnTo>
                <a:lnTo>
                  <a:pt x="6107" y="1209"/>
                </a:lnTo>
                <a:lnTo>
                  <a:pt x="6183" y="1212"/>
                </a:lnTo>
                <a:lnTo>
                  <a:pt x="6264" y="1212"/>
                </a:lnTo>
                <a:lnTo>
                  <a:pt x="6264" y="1212"/>
                </a:lnTo>
                <a:lnTo>
                  <a:pt x="6343" y="1212"/>
                </a:lnTo>
                <a:lnTo>
                  <a:pt x="6419" y="1209"/>
                </a:lnTo>
                <a:lnTo>
                  <a:pt x="6494" y="1205"/>
                </a:lnTo>
                <a:lnTo>
                  <a:pt x="6567" y="1200"/>
                </a:lnTo>
                <a:lnTo>
                  <a:pt x="6637" y="1191"/>
                </a:lnTo>
                <a:lnTo>
                  <a:pt x="6705" y="1183"/>
                </a:lnTo>
                <a:lnTo>
                  <a:pt x="6771" y="1172"/>
                </a:lnTo>
                <a:lnTo>
                  <a:pt x="6835" y="1161"/>
                </a:lnTo>
                <a:lnTo>
                  <a:pt x="6898" y="1148"/>
                </a:lnTo>
                <a:lnTo>
                  <a:pt x="6959" y="1133"/>
                </a:lnTo>
                <a:lnTo>
                  <a:pt x="7018" y="1117"/>
                </a:lnTo>
                <a:lnTo>
                  <a:pt x="7075" y="1100"/>
                </a:lnTo>
                <a:lnTo>
                  <a:pt x="7130" y="1083"/>
                </a:lnTo>
                <a:lnTo>
                  <a:pt x="7185" y="1064"/>
                </a:lnTo>
                <a:lnTo>
                  <a:pt x="7238" y="1044"/>
                </a:lnTo>
                <a:lnTo>
                  <a:pt x="7289" y="1023"/>
                </a:lnTo>
                <a:lnTo>
                  <a:pt x="7340" y="1001"/>
                </a:lnTo>
                <a:lnTo>
                  <a:pt x="7388" y="979"/>
                </a:lnTo>
                <a:lnTo>
                  <a:pt x="7437" y="955"/>
                </a:lnTo>
                <a:lnTo>
                  <a:pt x="7484" y="932"/>
                </a:lnTo>
                <a:lnTo>
                  <a:pt x="7531" y="906"/>
                </a:lnTo>
                <a:lnTo>
                  <a:pt x="7576" y="881"/>
                </a:lnTo>
                <a:lnTo>
                  <a:pt x="7620" y="855"/>
                </a:lnTo>
                <a:lnTo>
                  <a:pt x="7664" y="828"/>
                </a:lnTo>
                <a:lnTo>
                  <a:pt x="7708" y="802"/>
                </a:lnTo>
                <a:lnTo>
                  <a:pt x="7750" y="775"/>
                </a:lnTo>
                <a:lnTo>
                  <a:pt x="7834" y="719"/>
                </a:lnTo>
                <a:lnTo>
                  <a:pt x="7917" y="663"/>
                </a:lnTo>
                <a:lnTo>
                  <a:pt x="8000" y="606"/>
                </a:lnTo>
                <a:lnTo>
                  <a:pt x="8083" y="549"/>
                </a:lnTo>
                <a:lnTo>
                  <a:pt x="8166" y="493"/>
                </a:lnTo>
                <a:lnTo>
                  <a:pt x="8251" y="437"/>
                </a:lnTo>
                <a:lnTo>
                  <a:pt x="8294" y="410"/>
                </a:lnTo>
                <a:lnTo>
                  <a:pt x="8337" y="384"/>
                </a:lnTo>
                <a:lnTo>
                  <a:pt x="8382" y="357"/>
                </a:lnTo>
                <a:lnTo>
                  <a:pt x="8427" y="331"/>
                </a:lnTo>
                <a:lnTo>
                  <a:pt x="8472" y="306"/>
                </a:lnTo>
                <a:lnTo>
                  <a:pt x="8519" y="280"/>
                </a:lnTo>
                <a:lnTo>
                  <a:pt x="8567" y="257"/>
                </a:lnTo>
                <a:lnTo>
                  <a:pt x="8615" y="233"/>
                </a:lnTo>
                <a:lnTo>
                  <a:pt x="8665" y="211"/>
                </a:lnTo>
                <a:lnTo>
                  <a:pt x="8717" y="189"/>
                </a:lnTo>
                <a:lnTo>
                  <a:pt x="8768" y="168"/>
                </a:lnTo>
                <a:lnTo>
                  <a:pt x="8822" y="148"/>
                </a:lnTo>
                <a:lnTo>
                  <a:pt x="8877" y="129"/>
                </a:lnTo>
                <a:lnTo>
                  <a:pt x="8934" y="112"/>
                </a:lnTo>
                <a:lnTo>
                  <a:pt x="8992" y="95"/>
                </a:lnTo>
                <a:lnTo>
                  <a:pt x="9052" y="79"/>
                </a:lnTo>
                <a:lnTo>
                  <a:pt x="9113" y="64"/>
                </a:lnTo>
                <a:lnTo>
                  <a:pt x="9177" y="51"/>
                </a:lnTo>
                <a:lnTo>
                  <a:pt x="9242" y="40"/>
                </a:lnTo>
                <a:lnTo>
                  <a:pt x="9309" y="29"/>
                </a:lnTo>
                <a:lnTo>
                  <a:pt x="9378" y="21"/>
                </a:lnTo>
                <a:lnTo>
                  <a:pt x="9450" y="12"/>
                </a:lnTo>
                <a:lnTo>
                  <a:pt x="9523" y="7"/>
                </a:lnTo>
                <a:lnTo>
                  <a:pt x="9599" y="3"/>
                </a:lnTo>
                <a:lnTo>
                  <a:pt x="9677" y="0"/>
                </a:lnTo>
                <a:lnTo>
                  <a:pt x="9758" y="0"/>
                </a:lnTo>
                <a:lnTo>
                  <a:pt x="9758" y="0"/>
                </a:lnTo>
                <a:lnTo>
                  <a:pt x="9839" y="0"/>
                </a:lnTo>
                <a:lnTo>
                  <a:pt x="9918" y="3"/>
                </a:lnTo>
                <a:lnTo>
                  <a:pt x="9994" y="6"/>
                </a:lnTo>
                <a:lnTo>
                  <a:pt x="10069" y="11"/>
                </a:lnTo>
                <a:lnTo>
                  <a:pt x="10142" y="19"/>
                </a:lnTo>
                <a:lnTo>
                  <a:pt x="10211" y="26"/>
                </a:lnTo>
                <a:lnTo>
                  <a:pt x="10280" y="36"/>
                </a:lnTo>
                <a:lnTo>
                  <a:pt x="10346" y="46"/>
                </a:lnTo>
                <a:lnTo>
                  <a:pt x="10411" y="58"/>
                </a:lnTo>
                <a:lnTo>
                  <a:pt x="10473" y="70"/>
                </a:lnTo>
                <a:lnTo>
                  <a:pt x="10535" y="85"/>
                </a:lnTo>
                <a:lnTo>
                  <a:pt x="10595" y="100"/>
                </a:lnTo>
                <a:lnTo>
                  <a:pt x="10651" y="116"/>
                </a:lnTo>
                <a:lnTo>
                  <a:pt x="10708" y="134"/>
                </a:lnTo>
                <a:lnTo>
                  <a:pt x="10762" y="152"/>
                </a:lnTo>
                <a:lnTo>
                  <a:pt x="10816" y="170"/>
                </a:lnTo>
                <a:lnTo>
                  <a:pt x="10866" y="190"/>
                </a:lnTo>
                <a:lnTo>
                  <a:pt x="10917" y="210"/>
                </a:lnTo>
                <a:lnTo>
                  <a:pt x="10965" y="231"/>
                </a:lnTo>
                <a:lnTo>
                  <a:pt x="11013" y="253"/>
                </a:lnTo>
                <a:lnTo>
                  <a:pt x="11059" y="275"/>
                </a:lnTo>
                <a:lnTo>
                  <a:pt x="11103" y="298"/>
                </a:lnTo>
                <a:lnTo>
                  <a:pt x="11148" y="321"/>
                </a:lnTo>
                <a:lnTo>
                  <a:pt x="11190" y="345"/>
                </a:lnTo>
                <a:lnTo>
                  <a:pt x="11232" y="369"/>
                </a:lnTo>
                <a:lnTo>
                  <a:pt x="11272" y="393"/>
                </a:lnTo>
                <a:lnTo>
                  <a:pt x="11311" y="418"/>
                </a:lnTo>
                <a:lnTo>
                  <a:pt x="11350" y="444"/>
                </a:lnTo>
                <a:lnTo>
                  <a:pt x="11425" y="494"/>
                </a:lnTo>
                <a:lnTo>
                  <a:pt x="11495" y="545"/>
                </a:lnTo>
                <a:lnTo>
                  <a:pt x="11564" y="597"/>
                </a:lnTo>
                <a:lnTo>
                  <a:pt x="11630" y="647"/>
                </a:lnTo>
                <a:lnTo>
                  <a:pt x="11756" y="746"/>
                </a:lnTo>
                <a:lnTo>
                  <a:pt x="11819" y="793"/>
                </a:lnTo>
                <a:lnTo>
                  <a:pt x="11879" y="838"/>
                </a:lnTo>
                <a:lnTo>
                  <a:pt x="11939" y="881"/>
                </a:lnTo>
                <a:lnTo>
                  <a:pt x="11969" y="901"/>
                </a:lnTo>
                <a:lnTo>
                  <a:pt x="11999" y="921"/>
                </a:lnTo>
                <a:lnTo>
                  <a:pt x="12029" y="939"/>
                </a:lnTo>
                <a:lnTo>
                  <a:pt x="12060" y="957"/>
                </a:lnTo>
                <a:lnTo>
                  <a:pt x="12090" y="975"/>
                </a:lnTo>
                <a:lnTo>
                  <a:pt x="12121" y="991"/>
                </a:lnTo>
                <a:lnTo>
                  <a:pt x="12151" y="1006"/>
                </a:lnTo>
                <a:lnTo>
                  <a:pt x="12183" y="1019"/>
                </a:lnTo>
                <a:lnTo>
                  <a:pt x="12215" y="1033"/>
                </a:lnTo>
                <a:lnTo>
                  <a:pt x="12247" y="1045"/>
                </a:lnTo>
                <a:lnTo>
                  <a:pt x="12280" y="1055"/>
                </a:lnTo>
                <a:lnTo>
                  <a:pt x="12314" y="1065"/>
                </a:lnTo>
                <a:lnTo>
                  <a:pt x="12347" y="1072"/>
                </a:lnTo>
                <a:lnTo>
                  <a:pt x="12381" y="1079"/>
                </a:lnTo>
                <a:lnTo>
                  <a:pt x="12417" y="1085"/>
                </a:lnTo>
                <a:lnTo>
                  <a:pt x="12453" y="1088"/>
                </a:lnTo>
                <a:lnTo>
                  <a:pt x="12488" y="1091"/>
                </a:lnTo>
                <a:lnTo>
                  <a:pt x="12526" y="1091"/>
                </a:lnTo>
              </a:path>
            </a:pathLst>
          </a:custGeom>
          <a:noFill/>
          <a:ln w="38100" cmpd="sng">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Open Sans"/>
              <a:ea typeface="+mn-ea"/>
              <a:cs typeface="+mn-cs"/>
            </a:endParaRPr>
          </a:p>
        </p:txBody>
      </p:sp>
      <p:sp>
        <p:nvSpPr>
          <p:cNvPr id="2" name="Oval 1">
            <a:extLst>
              <a:ext uri="{FF2B5EF4-FFF2-40B4-BE49-F238E27FC236}">
                <a16:creationId xmlns:a16="http://schemas.microsoft.com/office/drawing/2014/main" id="{716B5E33-8C40-613E-AD34-CC86DD27EF98}"/>
              </a:ext>
            </a:extLst>
          </p:cNvPr>
          <p:cNvSpPr/>
          <p:nvPr/>
        </p:nvSpPr>
        <p:spPr bwMode="gray">
          <a:xfrm>
            <a:off x="514209" y="2725205"/>
            <a:ext cx="689762" cy="689762"/>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1</a:t>
            </a:r>
          </a:p>
        </p:txBody>
      </p:sp>
      <p:sp>
        <p:nvSpPr>
          <p:cNvPr id="3" name="Oval 2">
            <a:extLst>
              <a:ext uri="{FF2B5EF4-FFF2-40B4-BE49-F238E27FC236}">
                <a16:creationId xmlns:a16="http://schemas.microsoft.com/office/drawing/2014/main" id="{1216417F-B0A2-C75F-F96A-6271374C809F}"/>
              </a:ext>
            </a:extLst>
          </p:cNvPr>
          <p:cNvSpPr/>
          <p:nvPr/>
        </p:nvSpPr>
        <p:spPr bwMode="gray">
          <a:xfrm>
            <a:off x="2877931" y="2382305"/>
            <a:ext cx="689762" cy="689762"/>
          </a:xfrm>
          <a:prstGeom prst="ellipse">
            <a:avLst/>
          </a:prstGeom>
          <a:solidFill>
            <a:srgbClr val="D06F1A"/>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2</a:t>
            </a:r>
          </a:p>
        </p:txBody>
      </p:sp>
      <p:sp>
        <p:nvSpPr>
          <p:cNvPr id="7" name="Oval 6">
            <a:extLst>
              <a:ext uri="{FF2B5EF4-FFF2-40B4-BE49-F238E27FC236}">
                <a16:creationId xmlns:a16="http://schemas.microsoft.com/office/drawing/2014/main" id="{FC6DE57B-0FF2-DAB0-2CEF-38EF3B4FD518}"/>
              </a:ext>
            </a:extLst>
          </p:cNvPr>
          <p:cNvSpPr/>
          <p:nvPr/>
        </p:nvSpPr>
        <p:spPr bwMode="gray">
          <a:xfrm>
            <a:off x="5110018" y="3058580"/>
            <a:ext cx="689762" cy="689762"/>
          </a:xfrm>
          <a:prstGeom prst="ellipse">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3</a:t>
            </a:r>
          </a:p>
        </p:txBody>
      </p:sp>
      <p:sp>
        <p:nvSpPr>
          <p:cNvPr id="9" name="Oval 8">
            <a:extLst>
              <a:ext uri="{FF2B5EF4-FFF2-40B4-BE49-F238E27FC236}">
                <a16:creationId xmlns:a16="http://schemas.microsoft.com/office/drawing/2014/main" id="{B5249AA7-5DDD-0EA6-D404-ED53EDCC9877}"/>
              </a:ext>
            </a:extLst>
          </p:cNvPr>
          <p:cNvSpPr/>
          <p:nvPr/>
        </p:nvSpPr>
        <p:spPr bwMode="gray">
          <a:xfrm>
            <a:off x="7600142" y="2643960"/>
            <a:ext cx="689762" cy="689762"/>
          </a:xfrm>
          <a:prstGeom prst="ellipse">
            <a:avLst/>
          </a:prstGeom>
          <a:solidFill>
            <a:srgbClr val="954F7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4</a:t>
            </a:r>
          </a:p>
        </p:txBody>
      </p:sp>
      <p:sp>
        <p:nvSpPr>
          <p:cNvPr id="10" name="Oval 9">
            <a:extLst>
              <a:ext uri="{FF2B5EF4-FFF2-40B4-BE49-F238E27FC236}">
                <a16:creationId xmlns:a16="http://schemas.microsoft.com/office/drawing/2014/main" id="{B892A395-36C8-8374-73A8-24B333055066}"/>
              </a:ext>
            </a:extLst>
          </p:cNvPr>
          <p:cNvSpPr/>
          <p:nvPr/>
        </p:nvSpPr>
        <p:spPr bwMode="gray">
          <a:xfrm>
            <a:off x="9928342" y="2510610"/>
            <a:ext cx="689762" cy="689762"/>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2400" b="1">
                <a:solidFill>
                  <a:schemeClr val="bg1"/>
                </a:solidFill>
              </a:rPr>
              <a:t>5</a:t>
            </a:r>
          </a:p>
        </p:txBody>
      </p:sp>
      <p:sp>
        <p:nvSpPr>
          <p:cNvPr id="13" name="TextBox 12">
            <a:extLst>
              <a:ext uri="{FF2B5EF4-FFF2-40B4-BE49-F238E27FC236}">
                <a16:creationId xmlns:a16="http://schemas.microsoft.com/office/drawing/2014/main" id="{26EB4F25-480D-12E4-357B-C25D363E83A0}"/>
              </a:ext>
            </a:extLst>
          </p:cNvPr>
          <p:cNvSpPr txBox="1"/>
          <p:nvPr/>
        </p:nvSpPr>
        <p:spPr>
          <a:xfrm>
            <a:off x="514209" y="3590959"/>
            <a:ext cx="1851480" cy="22159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Establish a universal goal based upon a broadly shared recognition of a societal problem and collective aspirations</a:t>
            </a:r>
          </a:p>
        </p:txBody>
      </p:sp>
      <p:sp>
        <p:nvSpPr>
          <p:cNvPr id="14" name="TextBox 13">
            <a:extLst>
              <a:ext uri="{FF2B5EF4-FFF2-40B4-BE49-F238E27FC236}">
                <a16:creationId xmlns:a16="http://schemas.microsoft.com/office/drawing/2014/main" id="{40A118F6-2476-9A74-9707-9B52363CBBC7}"/>
              </a:ext>
            </a:extLst>
          </p:cNvPr>
          <p:cNvSpPr txBox="1"/>
          <p:nvPr/>
        </p:nvSpPr>
        <p:spPr>
          <a:xfrm>
            <a:off x="2877931" y="3229009"/>
            <a:ext cx="1714374" cy="166199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Assess the general population performance relative to the universal goal</a:t>
            </a:r>
          </a:p>
        </p:txBody>
      </p:sp>
      <p:sp>
        <p:nvSpPr>
          <p:cNvPr id="15" name="TextBox 14">
            <a:extLst>
              <a:ext uri="{FF2B5EF4-FFF2-40B4-BE49-F238E27FC236}">
                <a16:creationId xmlns:a16="http://schemas.microsoft.com/office/drawing/2014/main" id="{2BF7424D-2D78-08BF-A1C1-A71E3E2CC234}"/>
              </a:ext>
            </a:extLst>
          </p:cNvPr>
          <p:cNvSpPr txBox="1"/>
          <p:nvPr/>
        </p:nvSpPr>
        <p:spPr>
          <a:xfrm>
            <a:off x="5119543" y="3752884"/>
            <a:ext cx="1884659" cy="22159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Identify groups and places that are performing differently with respect to the goal and disaggregate them</a:t>
            </a:r>
          </a:p>
        </p:txBody>
      </p:sp>
      <p:sp>
        <p:nvSpPr>
          <p:cNvPr id="16" name="TextBox 15">
            <a:extLst>
              <a:ext uri="{FF2B5EF4-FFF2-40B4-BE49-F238E27FC236}">
                <a16:creationId xmlns:a16="http://schemas.microsoft.com/office/drawing/2014/main" id="{B1EF86DB-80E7-07F9-12A3-DA40D6A1ED91}"/>
              </a:ext>
            </a:extLst>
          </p:cNvPr>
          <p:cNvSpPr txBox="1"/>
          <p:nvPr/>
        </p:nvSpPr>
        <p:spPr>
          <a:xfrm>
            <a:off x="7685867" y="3524285"/>
            <a:ext cx="1884659" cy="221599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Assess and understand the structures and other factors that support or interfere each group from achieving the universal goal</a:t>
            </a:r>
          </a:p>
        </p:txBody>
      </p:sp>
      <p:sp>
        <p:nvSpPr>
          <p:cNvPr id="17" name="TextBox 16">
            <a:extLst>
              <a:ext uri="{FF2B5EF4-FFF2-40B4-BE49-F238E27FC236}">
                <a16:creationId xmlns:a16="http://schemas.microsoft.com/office/drawing/2014/main" id="{5F7BA04F-41CC-D0AB-962A-7FAD7BFDDE8B}"/>
              </a:ext>
            </a:extLst>
          </p:cNvPr>
          <p:cNvSpPr txBox="1"/>
          <p:nvPr/>
        </p:nvSpPr>
        <p:spPr>
          <a:xfrm>
            <a:off x="10052167" y="3467134"/>
            <a:ext cx="1790585" cy="166199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Myriad Pro" panose="020B0503030403020204"/>
                <a:ea typeface="Arial" charset="0"/>
                <a:cs typeface="Arial" charset="0"/>
              </a:rPr>
              <a:t>Develop and implement targeted strategies for each group to reach the goal</a:t>
            </a:r>
          </a:p>
        </p:txBody>
      </p:sp>
      <p:sp>
        <p:nvSpPr>
          <p:cNvPr id="19" name="TextBox 18">
            <a:extLst>
              <a:ext uri="{FF2B5EF4-FFF2-40B4-BE49-F238E27FC236}">
                <a16:creationId xmlns:a16="http://schemas.microsoft.com/office/drawing/2014/main" id="{6A475E73-BDF6-95D7-80D4-4619048F451A}"/>
              </a:ext>
            </a:extLst>
          </p:cNvPr>
          <p:cNvSpPr txBox="1"/>
          <p:nvPr/>
        </p:nvSpPr>
        <p:spPr>
          <a:xfrm>
            <a:off x="2091066" y="1712334"/>
            <a:ext cx="8009869" cy="461665"/>
          </a:xfrm>
          <a:prstGeom prst="rect">
            <a:avLst/>
          </a:prstGeom>
          <a:noFill/>
        </p:spPr>
        <p:txBody>
          <a:bodyPr wrap="square" lIns="91440" tIns="45720" rIns="91440" bIns="45720" rtlCol="0" anchor="t">
            <a:spAutoFit/>
          </a:bodyPr>
          <a:lstStyle/>
          <a:p>
            <a:r>
              <a:rPr lang="en-US" sz="2400"/>
              <a:t>“</a:t>
            </a:r>
            <a:r>
              <a:rPr lang="en-US" sz="2400" b="1"/>
              <a:t>How</a:t>
            </a:r>
            <a:r>
              <a:rPr lang="en-US" sz="2400"/>
              <a:t>”</a:t>
            </a:r>
            <a:r>
              <a:rPr lang="en-US" sz="2400" b="1"/>
              <a:t> </a:t>
            </a:r>
            <a:r>
              <a:rPr lang="en-US" sz="2400"/>
              <a:t>is just as important as asking the "</a:t>
            </a:r>
            <a:r>
              <a:rPr lang="en-US" sz="2400" b="1"/>
              <a:t>What</a:t>
            </a:r>
            <a:r>
              <a:rPr lang="en-US" sz="2400"/>
              <a:t>" or the "</a:t>
            </a:r>
            <a:r>
              <a:rPr lang="en-US" sz="2400" b="1"/>
              <a:t>Why</a:t>
            </a:r>
            <a:r>
              <a:rPr lang="en-US" sz="2400"/>
              <a:t>" </a:t>
            </a:r>
            <a:endParaRPr lang="en-US"/>
          </a:p>
        </p:txBody>
      </p:sp>
    </p:spTree>
    <p:extLst>
      <p:ext uri="{BB962C8B-B14F-4D97-AF65-F5344CB8AC3E}">
        <p14:creationId xmlns:p14="http://schemas.microsoft.com/office/powerpoint/2010/main" val="96330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D0EA1E-BE3D-298F-DB2D-4B9CC60B796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152051" y="1564208"/>
            <a:ext cx="10012680" cy="5276088"/>
          </a:xfrm>
          <a:prstGeom prst="rect">
            <a:avLst/>
          </a:prstGeom>
        </p:spPr>
      </p:pic>
      <p:pic>
        <p:nvPicPr>
          <p:cNvPr id="4" name="Picture 3">
            <a:extLst>
              <a:ext uri="{FF2B5EF4-FFF2-40B4-BE49-F238E27FC236}">
                <a16:creationId xmlns:a16="http://schemas.microsoft.com/office/drawing/2014/main" id="{AAF772E0-1ED5-AFAD-63FC-FB79D9D544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5" name="TextBox 4">
            <a:extLst>
              <a:ext uri="{FF2B5EF4-FFF2-40B4-BE49-F238E27FC236}">
                <a16:creationId xmlns:a16="http://schemas.microsoft.com/office/drawing/2014/main" id="{920110DE-A53A-5AA9-AA42-E42D22CAAB96}"/>
              </a:ext>
            </a:extLst>
          </p:cNvPr>
          <p:cNvSpPr txBox="1"/>
          <p:nvPr/>
        </p:nvSpPr>
        <p:spPr>
          <a:xfrm>
            <a:off x="638628" y="319572"/>
            <a:ext cx="8063412" cy="584775"/>
          </a:xfrm>
          <a:prstGeom prst="rect">
            <a:avLst/>
          </a:prstGeom>
          <a:noFill/>
        </p:spPr>
        <p:txBody>
          <a:bodyPr wrap="square" rtlCol="0">
            <a:spAutoFit/>
          </a:bodyPr>
          <a:lstStyle/>
          <a:p>
            <a:r>
              <a:rPr lang="en-US" sz="3200" b="1">
                <a:solidFill>
                  <a:schemeClr val="bg1"/>
                </a:solidFill>
                <a:latin typeface="Myriad Pro" panose="020B0503030403020204"/>
              </a:rPr>
              <a:t>Targeted Universalism: Step 5</a:t>
            </a:r>
          </a:p>
        </p:txBody>
      </p:sp>
      <p:pic>
        <p:nvPicPr>
          <p:cNvPr id="6" name="Picture 5">
            <a:extLst>
              <a:ext uri="{FF2B5EF4-FFF2-40B4-BE49-F238E27FC236}">
                <a16:creationId xmlns:a16="http://schemas.microsoft.com/office/drawing/2014/main" id="{C55C1200-A9B8-445A-AE05-2E3AECB53F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2" name="Rectangle 1">
            <a:extLst>
              <a:ext uri="{FF2B5EF4-FFF2-40B4-BE49-F238E27FC236}">
                <a16:creationId xmlns:a16="http://schemas.microsoft.com/office/drawing/2014/main" id="{84ED85F0-9F13-F3B0-4A20-CB73C212AED9}"/>
              </a:ext>
            </a:extLst>
          </p:cNvPr>
          <p:cNvSpPr/>
          <p:nvPr/>
        </p:nvSpPr>
        <p:spPr>
          <a:xfrm>
            <a:off x="0" y="1549904"/>
            <a:ext cx="2181225" cy="53080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en-US" sz="1800" b="1">
                <a:solidFill>
                  <a:schemeClr val="tx1"/>
                </a:solidFill>
                <a:latin typeface="Myriad Pro" panose="020B0503030403020204"/>
              </a:rPr>
              <a:t>Develop</a:t>
            </a:r>
            <a:r>
              <a:rPr lang="en-US" sz="1800">
                <a:solidFill>
                  <a:schemeClr val="tx1"/>
                </a:solidFill>
                <a:latin typeface="Myriad Pro" panose="020B0503030403020204"/>
              </a:rPr>
              <a:t> and implement targeted</a:t>
            </a:r>
            <a:r>
              <a:rPr lang="en-US" sz="1800" b="1">
                <a:solidFill>
                  <a:schemeClr val="tx1"/>
                </a:solidFill>
                <a:latin typeface="Myriad Pro" panose="020B0503030403020204"/>
              </a:rPr>
              <a:t> strategies </a:t>
            </a:r>
            <a:r>
              <a:rPr lang="en-US" sz="1800">
                <a:solidFill>
                  <a:schemeClr val="tx1"/>
                </a:solidFill>
                <a:latin typeface="Myriad Pro" panose="020B0503030403020204"/>
              </a:rPr>
              <a:t>for each group </a:t>
            </a:r>
            <a:r>
              <a:rPr lang="en-US" sz="1800" b="1">
                <a:solidFill>
                  <a:schemeClr val="tx1"/>
                </a:solidFill>
                <a:latin typeface="Myriad Pro" panose="020B0503030403020204"/>
              </a:rPr>
              <a:t>to reach the goal</a:t>
            </a:r>
          </a:p>
        </p:txBody>
      </p:sp>
      <p:sp>
        <p:nvSpPr>
          <p:cNvPr id="3" name="TextBox 2">
            <a:extLst>
              <a:ext uri="{FF2B5EF4-FFF2-40B4-BE49-F238E27FC236}">
                <a16:creationId xmlns:a16="http://schemas.microsoft.com/office/drawing/2014/main" id="{DC147756-2F91-9C01-22E8-BA746AE9C444}"/>
              </a:ext>
            </a:extLst>
          </p:cNvPr>
          <p:cNvSpPr txBox="1"/>
          <p:nvPr/>
        </p:nvSpPr>
        <p:spPr>
          <a:xfrm>
            <a:off x="0" y="2730228"/>
            <a:ext cx="1654811" cy="523220"/>
          </a:xfrm>
          <a:prstGeom prst="rect">
            <a:avLst/>
          </a:prstGeom>
          <a:noFill/>
        </p:spPr>
        <p:txBody>
          <a:bodyPr wrap="square" rtlCol="0">
            <a:spAutoFit/>
          </a:bodyPr>
          <a:lstStyle/>
          <a:p>
            <a:r>
              <a:rPr lang="en-US" sz="2800" b="1">
                <a:solidFill>
                  <a:schemeClr val="accent1"/>
                </a:solidFill>
                <a:latin typeface="Myriad Pro" panose="020B0503030403020204"/>
              </a:rPr>
              <a:t>Step 5</a:t>
            </a:r>
            <a:r>
              <a:rPr lang="en-US">
                <a:solidFill>
                  <a:schemeClr val="accent1"/>
                </a:solidFill>
              </a:rPr>
              <a:t> </a:t>
            </a:r>
          </a:p>
        </p:txBody>
      </p:sp>
    </p:spTree>
    <p:extLst>
      <p:ext uri="{BB962C8B-B14F-4D97-AF65-F5344CB8AC3E}">
        <p14:creationId xmlns:p14="http://schemas.microsoft.com/office/powerpoint/2010/main" val="822638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2524C97-F905-3370-3BF2-974D6B648095}"/>
              </a:ext>
            </a:extLst>
          </p:cNvPr>
          <p:cNvCxnSpPr>
            <a:cxnSpLocks/>
          </p:cNvCxnSpPr>
          <p:nvPr/>
        </p:nvCxnSpPr>
        <p:spPr>
          <a:xfrm>
            <a:off x="2897205" y="2877957"/>
            <a:ext cx="3715351" cy="0"/>
          </a:xfrm>
          <a:prstGeom prst="line">
            <a:avLst/>
          </a:prstGeom>
          <a:ln w="57150">
            <a:solidFill>
              <a:srgbClr val="954F7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79902B0-E38D-657B-AB0F-7412C5654D44}"/>
              </a:ext>
            </a:extLst>
          </p:cNvPr>
          <p:cNvCxnSpPr>
            <a:cxnSpLocks/>
          </p:cNvCxnSpPr>
          <p:nvPr/>
        </p:nvCxnSpPr>
        <p:spPr>
          <a:xfrm>
            <a:off x="3753851" y="4889633"/>
            <a:ext cx="5212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993289D-DEB6-E5D1-B7A2-A172F10B62F3}"/>
              </a:ext>
            </a:extLst>
          </p:cNvPr>
          <p:cNvCxnSpPr>
            <a:cxnSpLocks/>
          </p:cNvCxnSpPr>
          <p:nvPr/>
        </p:nvCxnSpPr>
        <p:spPr>
          <a:xfrm>
            <a:off x="6018883" y="5890662"/>
            <a:ext cx="4023360" cy="8860"/>
          </a:xfrm>
          <a:prstGeom prst="line">
            <a:avLst/>
          </a:prstGeom>
          <a:ln w="57150">
            <a:solidFill>
              <a:srgbClr val="D06F1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CB20276-CEEF-8F8B-D948-00D96E4DD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5" name="TextBox 4">
            <a:extLst>
              <a:ext uri="{FF2B5EF4-FFF2-40B4-BE49-F238E27FC236}">
                <a16:creationId xmlns:a16="http://schemas.microsoft.com/office/drawing/2014/main" id="{B7F1B542-DBAD-A0EB-7220-E5BFDCC9CBF7}"/>
              </a:ext>
            </a:extLst>
          </p:cNvPr>
          <p:cNvSpPr txBox="1"/>
          <p:nvPr/>
        </p:nvSpPr>
        <p:spPr>
          <a:xfrm>
            <a:off x="638628" y="483899"/>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Targeted Universalism </a:t>
            </a:r>
          </a:p>
        </p:txBody>
      </p:sp>
      <p:pic>
        <p:nvPicPr>
          <p:cNvPr id="6" name="Picture 5">
            <a:extLst>
              <a:ext uri="{FF2B5EF4-FFF2-40B4-BE49-F238E27FC236}">
                <a16:creationId xmlns:a16="http://schemas.microsoft.com/office/drawing/2014/main" id="{8A1D98C2-7FFF-845A-BD35-D2CCDC498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12" name="TextBox 11">
            <a:extLst>
              <a:ext uri="{FF2B5EF4-FFF2-40B4-BE49-F238E27FC236}">
                <a16:creationId xmlns:a16="http://schemas.microsoft.com/office/drawing/2014/main" id="{46715490-9616-C00A-FE30-B857E8C212C1}"/>
              </a:ext>
            </a:extLst>
          </p:cNvPr>
          <p:cNvSpPr txBox="1"/>
          <p:nvPr/>
        </p:nvSpPr>
        <p:spPr>
          <a:xfrm>
            <a:off x="1181501" y="2028617"/>
            <a:ext cx="9828998" cy="4028860"/>
          </a:xfrm>
          <a:prstGeom prst="rect">
            <a:avLst/>
          </a:prstGeom>
          <a:noFill/>
        </p:spPr>
        <p:txBody>
          <a:bodyPr wrap="square" rtlCol="0">
            <a:spAutoFit/>
          </a:bodyPr>
          <a:lstStyle/>
          <a:p>
            <a:pPr algn="ctr">
              <a:lnSpc>
                <a:spcPct val="150000"/>
              </a:lnSpc>
              <a:spcBef>
                <a:spcPts val="600"/>
              </a:spcBef>
              <a:spcAft>
                <a:spcPts val="600"/>
              </a:spcAft>
            </a:pPr>
            <a:r>
              <a:rPr lang="en-US" sz="4400" spc="20">
                <a:latin typeface="Myriad Pro" panose="020B0503030403020204"/>
                <a:ea typeface="Times New Roman" panose="02020603050405020304" pitchFamily="18" charset="0"/>
              </a:rPr>
              <a:t>Sets universal goals for the general population that are accomplished through targeted approaches based on the needs of different groups.</a:t>
            </a:r>
            <a:endParaRPr lang="en-US" sz="4400">
              <a:latin typeface="Myriad Pro" panose="020B0503030403020204"/>
            </a:endParaRPr>
          </a:p>
        </p:txBody>
      </p:sp>
      <p:sp>
        <p:nvSpPr>
          <p:cNvPr id="8" name="TextBox 7">
            <a:extLst>
              <a:ext uri="{FF2B5EF4-FFF2-40B4-BE49-F238E27FC236}">
                <a16:creationId xmlns:a16="http://schemas.microsoft.com/office/drawing/2014/main" id="{504C67D2-B37E-98ED-BCA4-C1F38B12DE89}"/>
              </a:ext>
            </a:extLst>
          </p:cNvPr>
          <p:cNvSpPr txBox="1"/>
          <p:nvPr/>
        </p:nvSpPr>
        <p:spPr>
          <a:xfrm>
            <a:off x="0" y="6639411"/>
            <a:ext cx="9464040" cy="215444"/>
          </a:xfrm>
          <a:prstGeom prst="rect">
            <a:avLst/>
          </a:prstGeom>
          <a:noFill/>
        </p:spPr>
        <p:txBody>
          <a:bodyPr wrap="square">
            <a:spAutoFit/>
          </a:bodyPr>
          <a:lstStyle/>
          <a:p>
            <a:r>
              <a:rPr lang="en-US" sz="800">
                <a:latin typeface="Calibri" panose="020F0502020204030204" pitchFamily="34" charset="0"/>
                <a:cs typeface="Times New Roman" panose="02020603050405020304" pitchFamily="18" charset="0"/>
              </a:rPr>
              <a:t>Community Commons: </a:t>
            </a:r>
            <a:r>
              <a:rPr lang="en-US" sz="800">
                <a:latin typeface="Calibri" panose="020F0502020204030204" pitchFamily="34" charset="0"/>
                <a:cs typeface="Times New Roman" panose="02020603050405020304" pitchFamily="18" charset="0"/>
                <a:hlinkClick r:id="rId5"/>
              </a:rPr>
              <a:t>Targeted Universalism </a:t>
            </a:r>
            <a:endParaRPr lang="en-US" sz="800"/>
          </a:p>
        </p:txBody>
      </p:sp>
    </p:spTree>
    <p:extLst>
      <p:ext uri="{BB962C8B-B14F-4D97-AF65-F5344CB8AC3E}">
        <p14:creationId xmlns:p14="http://schemas.microsoft.com/office/powerpoint/2010/main" val="4259245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50800"/>
            <a:ext cx="12192000" cy="6858000"/>
          </a:xfrm>
          <a:prstGeom prst="rect">
            <a:avLst/>
          </a:prstGeom>
          <a:solidFill>
            <a:srgbClr val="008B99">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rPr>
              <a:t>Thursday,  January 25, 2024</a:t>
            </a:r>
          </a:p>
        </p:txBody>
      </p:sp>
      <p:sp>
        <p:nvSpPr>
          <p:cNvPr id="6" name="Rectangle 5"/>
          <p:cNvSpPr/>
          <p:nvPr/>
        </p:nvSpPr>
        <p:spPr>
          <a:xfrm>
            <a:off x="0" y="4783194"/>
            <a:ext cx="12192000" cy="21256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TextBox 7"/>
          <p:cNvSpPr txBox="1"/>
          <p:nvPr/>
        </p:nvSpPr>
        <p:spPr>
          <a:xfrm>
            <a:off x="599440" y="983671"/>
            <a:ext cx="10993120" cy="173124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Gill Sans MT" panose="020B0502020104020203"/>
                <a:ea typeface="+mn-ea"/>
                <a:cs typeface="Arial"/>
              </a:rPr>
              <a:t>Grounding Health Equity for</a:t>
            </a: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Gill Sans MT" panose="020B0502020104020203"/>
                <a:ea typeface="+mn-ea"/>
                <a:cs typeface="Arial"/>
              </a:rPr>
              <a:t>Public Health Preparedness</a:t>
            </a: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9774" y="5568064"/>
            <a:ext cx="2315195" cy="741152"/>
          </a:xfrm>
          <a:prstGeom prst="rect">
            <a:avLst/>
          </a:prstGeom>
        </p:spPr>
      </p:pic>
      <p:sp>
        <p:nvSpPr>
          <p:cNvPr id="3" name="TextBox 2">
            <a:extLst>
              <a:ext uri="{FF2B5EF4-FFF2-40B4-BE49-F238E27FC236}">
                <a16:creationId xmlns:a16="http://schemas.microsoft.com/office/drawing/2014/main" id="{4EA090CE-23DC-4A72-A572-F6BC824814D0}"/>
              </a:ext>
            </a:extLst>
          </p:cNvPr>
          <p:cNvSpPr txBox="1"/>
          <p:nvPr/>
        </p:nvSpPr>
        <p:spPr>
          <a:xfrm>
            <a:off x="3445016" y="5237453"/>
            <a:ext cx="2949604"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95000"/>
                    <a:lumOff val="5000"/>
                  </a:prstClr>
                </a:solidFill>
                <a:effectLst/>
                <a:uLnTx/>
                <a:uFillTx/>
                <a:latin typeface="Gill Sans MT" panose="020B0502020104020203"/>
                <a:ea typeface="+mn-ea"/>
                <a:cs typeface="+mn-cs"/>
              </a:rPr>
              <a:t>Charles Udeze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95000"/>
                    <a:lumOff val="5000"/>
                  </a:prstClr>
                </a:solidFill>
                <a:effectLst/>
                <a:uLnTx/>
                <a:uFillTx/>
                <a:latin typeface="Gill Sans MT" panose="020B0502020104020203"/>
                <a:ea typeface="+mn-ea"/>
                <a:cs typeface="+mn-cs"/>
              </a:rPr>
              <a:t>Program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95000"/>
                    <a:lumOff val="5000"/>
                  </a:prstClr>
                </a:solidFill>
                <a:effectLst/>
                <a:uLnTx/>
                <a:uFillTx/>
                <a:latin typeface="Gill Sans MT" panose="020B0502020104020203"/>
                <a:ea typeface="+mn-ea"/>
                <a:cs typeface="+mn-cs"/>
              </a:rPr>
              <a:t>Health Equity &amp; Social Justice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21BD9"/>
                </a:solidFill>
                <a:effectLst/>
                <a:uLnTx/>
                <a:uFillTx/>
                <a:latin typeface="Gill Sans MT" panose="020B0502020104020203"/>
                <a:ea typeface="+mn-ea"/>
                <a:cs typeface="+mn-cs"/>
                <a:hlinkClick r:id="rId5">
                  <a:extLst>
                    <a:ext uri="{A12FA001-AC4F-418D-AE19-62706E023703}">
                      <ahyp:hlinkClr xmlns:ahyp="http://schemas.microsoft.com/office/drawing/2018/hyperlinkcolor" val="tx"/>
                    </a:ext>
                  </a:extLst>
                </a:hlinkClick>
              </a:rPr>
              <a:t>cudeze@naccho.org</a:t>
            </a:r>
          </a:p>
        </p:txBody>
      </p:sp>
      <p:sp>
        <p:nvSpPr>
          <p:cNvPr id="11" name="TextBox 10">
            <a:extLst>
              <a:ext uri="{FF2B5EF4-FFF2-40B4-BE49-F238E27FC236}">
                <a16:creationId xmlns:a16="http://schemas.microsoft.com/office/drawing/2014/main" id="{E48B5F3C-603D-4FB0-971C-EAE8838C2CA3}"/>
              </a:ext>
            </a:extLst>
          </p:cNvPr>
          <p:cNvSpPr txBox="1"/>
          <p:nvPr/>
        </p:nvSpPr>
        <p:spPr>
          <a:xfrm>
            <a:off x="266486" y="5241477"/>
            <a:ext cx="3029188"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95000"/>
                    <a:lumOff val="5000"/>
                  </a:prstClr>
                </a:solidFill>
                <a:effectLst/>
                <a:uLnTx/>
                <a:uFillTx/>
                <a:latin typeface="Gill Sans MT" panose="020B0502020104020203"/>
                <a:ea typeface="+mn-ea"/>
                <a:cs typeface="+mn-cs"/>
              </a:rPr>
              <a:t>Glenda Young Marquez,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95000"/>
                    <a:lumOff val="5000"/>
                  </a:prstClr>
                </a:solidFill>
                <a:effectLst/>
                <a:uLnTx/>
                <a:uFillTx/>
                <a:latin typeface="Gill Sans MT" panose="020B0502020104020203"/>
                <a:ea typeface="+mn-ea"/>
                <a:cs typeface="+mn-cs"/>
              </a:rPr>
              <a:t>Senior Program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95000"/>
                    <a:lumOff val="5000"/>
                  </a:prstClr>
                </a:solidFill>
                <a:effectLst/>
                <a:uLnTx/>
                <a:uFillTx/>
                <a:latin typeface="Gill Sans MT" panose="020B0502020104020203"/>
                <a:ea typeface="+mn-ea"/>
                <a:cs typeface="+mn-cs"/>
              </a:rPr>
              <a:t>Health Equity &amp; Social Justice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021BD9"/>
                </a:solidFill>
                <a:effectLst/>
                <a:uLnTx/>
                <a:uFillTx/>
                <a:latin typeface="Gill Sans MT" panose="020B0502020104020203"/>
                <a:ea typeface="+mn-ea"/>
                <a:cs typeface="+mn-cs"/>
              </a:rPr>
              <a:t>gymarquez@naccho.org</a:t>
            </a:r>
            <a:r>
              <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rPr>
              <a:t> </a:t>
            </a:r>
          </a:p>
        </p:txBody>
      </p:sp>
      <p:sp>
        <p:nvSpPr>
          <p:cNvPr id="2" name="TextBox 1">
            <a:extLst>
              <a:ext uri="{FF2B5EF4-FFF2-40B4-BE49-F238E27FC236}">
                <a16:creationId xmlns:a16="http://schemas.microsoft.com/office/drawing/2014/main" id="{5A746E9D-7BFB-4180-57F2-1C0331D9542B}"/>
              </a:ext>
            </a:extLst>
          </p:cNvPr>
          <p:cNvSpPr txBox="1"/>
          <p:nvPr/>
        </p:nvSpPr>
        <p:spPr>
          <a:xfrm>
            <a:off x="6492999" y="5237452"/>
            <a:ext cx="2912935"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95000"/>
                    <a:lumOff val="5000"/>
                  </a:prstClr>
                </a:solidFill>
                <a:effectLst/>
                <a:uLnTx/>
                <a:uFillTx/>
                <a:latin typeface="Gill Sans MT" panose="020B0502020104020203"/>
                <a:ea typeface="+mn-ea"/>
                <a:cs typeface="+mn-cs"/>
              </a:rPr>
              <a:t>Lluvia Botello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95000"/>
                    <a:lumOff val="5000"/>
                  </a:prstClr>
                </a:solidFill>
                <a:effectLst/>
                <a:uLnTx/>
                <a:uFillTx/>
                <a:latin typeface="Gill Sans MT" panose="020B0502020104020203"/>
                <a:ea typeface="+mn-ea"/>
                <a:cs typeface="+mn-cs"/>
              </a:rPr>
              <a:t>Program Analyst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95000"/>
                    <a:lumOff val="5000"/>
                  </a:prstClr>
                </a:solidFill>
                <a:effectLst/>
                <a:uLnTx/>
                <a:uFillTx/>
                <a:latin typeface="Gill Sans MT" panose="020B0502020104020203"/>
                <a:ea typeface="+mn-ea"/>
                <a:cs typeface="+mn-cs"/>
              </a:rPr>
              <a:t>Health Equity &amp; Social Justice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21BD9"/>
                </a:solidFill>
                <a:effectLst/>
                <a:uLnTx/>
                <a:uFillTx/>
                <a:latin typeface="Gill Sans MT" panose="020B0502020104020203"/>
                <a:ea typeface="+mn-ea"/>
                <a:cs typeface="+mn-cs"/>
                <a:hlinkClick r:id="rId5">
                  <a:extLst>
                    <a:ext uri="{A12FA001-AC4F-418D-AE19-62706E023703}">
                      <ahyp:hlinkClr xmlns:ahyp="http://schemas.microsoft.com/office/drawing/2018/hyperlinkcolor" val="tx"/>
                    </a:ext>
                  </a:extLst>
                </a:hlinkClick>
              </a:rPr>
              <a:t>lbotello@naccho.org</a:t>
            </a:r>
            <a:endParaRPr kumimoji="0" lang="en-US" sz="1800" b="0" i="0" u="none" strike="noStrike" kern="1200" cap="none" spc="0" normalizeH="0" baseline="0" noProof="0">
              <a:ln>
                <a:noFill/>
              </a:ln>
              <a:solidFill>
                <a:srgbClr val="021BD9"/>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21977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20276-CEEF-8F8B-D948-00D96E4DD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5" name="TextBox 4">
            <a:extLst>
              <a:ext uri="{FF2B5EF4-FFF2-40B4-BE49-F238E27FC236}">
                <a16:creationId xmlns:a16="http://schemas.microsoft.com/office/drawing/2014/main" id="{B7F1B542-DBAD-A0EB-7220-E5BFDCC9CBF7}"/>
              </a:ext>
            </a:extLst>
          </p:cNvPr>
          <p:cNvSpPr txBox="1"/>
          <p:nvPr/>
        </p:nvSpPr>
        <p:spPr>
          <a:xfrm>
            <a:off x="638628" y="483899"/>
            <a:ext cx="8063412" cy="584775"/>
          </a:xfrm>
          <a:prstGeom prst="rect">
            <a:avLst/>
          </a:prstGeom>
          <a:noFill/>
        </p:spPr>
        <p:txBody>
          <a:bodyPr wrap="square" rtlCol="0">
            <a:spAutoFit/>
          </a:bodyPr>
          <a:lstStyle/>
          <a:p>
            <a:r>
              <a:rPr lang="en-US" sz="3200" b="1">
                <a:solidFill>
                  <a:schemeClr val="bg1"/>
                </a:solidFill>
                <a:latin typeface="Myriad Pro" panose="020B0503030403020204" charset="0"/>
              </a:rPr>
              <a:t>Air Quality Resources </a:t>
            </a:r>
          </a:p>
        </p:txBody>
      </p:sp>
      <p:pic>
        <p:nvPicPr>
          <p:cNvPr id="6" name="Picture 5">
            <a:extLst>
              <a:ext uri="{FF2B5EF4-FFF2-40B4-BE49-F238E27FC236}">
                <a16:creationId xmlns:a16="http://schemas.microsoft.com/office/drawing/2014/main" id="{8A1D98C2-7FFF-845A-BD35-D2CCDC498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graphicFrame>
        <p:nvGraphicFramePr>
          <p:cNvPr id="7" name="Table 11">
            <a:extLst>
              <a:ext uri="{FF2B5EF4-FFF2-40B4-BE49-F238E27FC236}">
                <a16:creationId xmlns:a16="http://schemas.microsoft.com/office/drawing/2014/main" id="{096C8B7F-700A-5681-A502-7F770D25F046}"/>
              </a:ext>
            </a:extLst>
          </p:cNvPr>
          <p:cNvGraphicFramePr>
            <a:graphicFrameLocks noGrp="1"/>
          </p:cNvGraphicFramePr>
          <p:nvPr>
            <p:extLst>
              <p:ext uri="{D42A27DB-BD31-4B8C-83A1-F6EECF244321}">
                <p14:modId xmlns:p14="http://schemas.microsoft.com/office/powerpoint/2010/main" val="57111066"/>
              </p:ext>
            </p:extLst>
          </p:nvPr>
        </p:nvGraphicFramePr>
        <p:xfrm>
          <a:off x="439386" y="1726718"/>
          <a:ext cx="11313228" cy="4928565"/>
        </p:xfrm>
        <a:graphic>
          <a:graphicData uri="http://schemas.openxmlformats.org/drawingml/2006/table">
            <a:tbl>
              <a:tblPr firstRow="1" bandRow="1">
                <a:tableStyleId>{6E25E649-3F16-4E02-A733-19D2CDBF48F0}</a:tableStyleId>
              </a:tblPr>
              <a:tblGrid>
                <a:gridCol w="3495305">
                  <a:extLst>
                    <a:ext uri="{9D8B030D-6E8A-4147-A177-3AD203B41FA5}">
                      <a16:colId xmlns:a16="http://schemas.microsoft.com/office/drawing/2014/main" val="1104601390"/>
                    </a:ext>
                  </a:extLst>
                </a:gridCol>
                <a:gridCol w="7817923">
                  <a:extLst>
                    <a:ext uri="{9D8B030D-6E8A-4147-A177-3AD203B41FA5}">
                      <a16:colId xmlns:a16="http://schemas.microsoft.com/office/drawing/2014/main" val="288467967"/>
                    </a:ext>
                  </a:extLst>
                </a:gridCol>
              </a:tblGrid>
              <a:tr h="410197">
                <a:tc>
                  <a:txBody>
                    <a:bodyPr/>
                    <a:lstStyle/>
                    <a:p>
                      <a:r>
                        <a:rPr lang="en-US">
                          <a:latin typeface="Myriad Pro" panose="020B0503030403020204"/>
                        </a:rPr>
                        <a:t>Resource </a:t>
                      </a:r>
                    </a:p>
                  </a:txBody>
                  <a:tcPr/>
                </a:tc>
                <a:tc>
                  <a:txBody>
                    <a:bodyPr/>
                    <a:lstStyle/>
                    <a:p>
                      <a:r>
                        <a:rPr lang="en-US">
                          <a:latin typeface="Myriad Pro" panose="020B0503030403020204"/>
                        </a:rPr>
                        <a:t>Description </a:t>
                      </a:r>
                    </a:p>
                  </a:txBody>
                  <a:tcPr/>
                </a:tc>
                <a:extLst>
                  <a:ext uri="{0D108BD9-81ED-4DB2-BD59-A6C34878D82A}">
                    <a16:rowId xmlns:a16="http://schemas.microsoft.com/office/drawing/2014/main" val="3247526892"/>
                  </a:ext>
                </a:extLst>
              </a:tr>
              <a:tr h="884287">
                <a:tc>
                  <a:txBody>
                    <a:bodyPr/>
                    <a:lstStyle/>
                    <a:p>
                      <a:r>
                        <a:rPr lang="en-US">
                          <a:latin typeface="Myriad Pro" panose="020B0503030403020204"/>
                          <a:hlinkClick r:id="rId5"/>
                        </a:rPr>
                        <a:t>National Environmental Public Health Tracking Network</a:t>
                      </a:r>
                      <a:endParaRPr lang="en-US">
                        <a:latin typeface="Myriad Pro" panose="020B0503030403020204"/>
                      </a:endParaRPr>
                    </a:p>
                  </a:txBody>
                  <a:tcPr/>
                </a:tc>
                <a:tc>
                  <a:txBody>
                    <a:bodyPr/>
                    <a:lstStyle/>
                    <a:p>
                      <a:r>
                        <a:rPr lang="en-US">
                          <a:latin typeface="Myriad Pro" panose="020B0503030403020204"/>
                        </a:rPr>
                        <a:t>Maps Air Quality Data, including current and historical air quality, forecasted air quality, wildland fire predicted surface smoke, annual concentrations of toxins and average cancer risk</a:t>
                      </a:r>
                    </a:p>
                  </a:txBody>
                  <a:tcPr/>
                </a:tc>
                <a:extLst>
                  <a:ext uri="{0D108BD9-81ED-4DB2-BD59-A6C34878D82A}">
                    <a16:rowId xmlns:a16="http://schemas.microsoft.com/office/drawing/2014/main" val="117832496"/>
                  </a:ext>
                </a:extLst>
              </a:tr>
              <a:tr h="619001">
                <a:tc>
                  <a:txBody>
                    <a:bodyPr/>
                    <a:lstStyle/>
                    <a:p>
                      <a:r>
                        <a:rPr lang="en-US" err="1">
                          <a:latin typeface="Myriad Pro" panose="020B0503030403020204"/>
                          <a:hlinkClick r:id="rId6"/>
                        </a:rPr>
                        <a:t>AirToxScreen</a:t>
                      </a:r>
                      <a:r>
                        <a:rPr lang="en-US">
                          <a:latin typeface="Myriad Pro" panose="020B0503030403020204"/>
                          <a:hlinkClick r:id="rId6"/>
                        </a:rPr>
                        <a:t> Mapping Tool</a:t>
                      </a:r>
                      <a:endParaRPr lang="en-US">
                        <a:latin typeface="Myriad Pro" panose="020B0503030403020204"/>
                      </a:endParaRPr>
                    </a:p>
                    <a:p>
                      <a:endParaRPr lang="en-US">
                        <a:latin typeface="Myriad Pro" panose="020B0503030403020204"/>
                      </a:endParaRPr>
                    </a:p>
                  </a:txBody>
                  <a:tcPr/>
                </a:tc>
                <a:tc>
                  <a:txBody>
                    <a:bodyPr/>
                    <a:lstStyle/>
                    <a:p>
                      <a:r>
                        <a:rPr lang="en-US">
                          <a:latin typeface="Myriad Pro" panose="020B0503030403020204"/>
                        </a:rPr>
                        <a:t>Displays cancer risks, emissions data, and other </a:t>
                      </a:r>
                      <a:r>
                        <a:rPr lang="en-US" err="1">
                          <a:latin typeface="Myriad Pro" panose="020B0503030403020204"/>
                        </a:rPr>
                        <a:t>AirToxScreen</a:t>
                      </a:r>
                      <a:r>
                        <a:rPr lang="en-US">
                          <a:latin typeface="Myriad Pro" panose="020B0503030403020204"/>
                        </a:rPr>
                        <a:t> data by census track</a:t>
                      </a:r>
                    </a:p>
                  </a:txBody>
                  <a:tcPr/>
                </a:tc>
                <a:extLst>
                  <a:ext uri="{0D108BD9-81ED-4DB2-BD59-A6C34878D82A}">
                    <a16:rowId xmlns:a16="http://schemas.microsoft.com/office/drawing/2014/main" val="2040380783"/>
                  </a:ext>
                </a:extLst>
              </a:tr>
              <a:tr h="619001">
                <a:tc>
                  <a:txBody>
                    <a:bodyPr/>
                    <a:lstStyle/>
                    <a:p>
                      <a:r>
                        <a:rPr lang="en-US">
                          <a:latin typeface="Myriad Pro" panose="020B0503030403020204"/>
                          <a:hlinkClick r:id="rId7"/>
                        </a:rPr>
                        <a:t>PurpleAir</a:t>
                      </a:r>
                      <a:endParaRPr lang="en-US">
                        <a:latin typeface="Myriad Pro" panose="020B0503030403020204"/>
                      </a:endParaRPr>
                    </a:p>
                  </a:txBody>
                  <a:tcPr/>
                </a:tc>
                <a:tc>
                  <a:txBody>
                    <a:bodyPr/>
                    <a:lstStyle/>
                    <a:p>
                      <a:r>
                        <a:rPr lang="en-US">
                          <a:latin typeface="Myriad Pro" panose="020B0503030403020204"/>
                        </a:rPr>
                        <a:t>Used by community scientists to collect hyper-local air quality data and share it with the public</a:t>
                      </a:r>
                    </a:p>
                  </a:txBody>
                  <a:tcPr/>
                </a:tc>
                <a:extLst>
                  <a:ext uri="{0D108BD9-81ED-4DB2-BD59-A6C34878D82A}">
                    <a16:rowId xmlns:a16="http://schemas.microsoft.com/office/drawing/2014/main" val="1256231352"/>
                  </a:ext>
                </a:extLst>
              </a:tr>
              <a:tr h="619001">
                <a:tc>
                  <a:txBody>
                    <a:bodyPr/>
                    <a:lstStyle/>
                    <a:p>
                      <a:r>
                        <a:rPr lang="en-US">
                          <a:latin typeface="Myriad Pro" panose="020B0503030403020204"/>
                          <a:hlinkClick r:id="rId8"/>
                        </a:rPr>
                        <a:t>CDC Protect Yourself from Wildfire Smoke</a:t>
                      </a:r>
                      <a:r>
                        <a:rPr lang="en-US">
                          <a:latin typeface="Myriad Pro" panose="020B0503030403020204"/>
                        </a:rPr>
                        <a:t> </a:t>
                      </a:r>
                    </a:p>
                  </a:txBody>
                  <a:tcPr/>
                </a:tc>
                <a:tc rowSpan="3">
                  <a:txBody>
                    <a:bodyPr/>
                    <a:lstStyle/>
                    <a:p>
                      <a:r>
                        <a:rPr lang="en-US">
                          <a:latin typeface="Myriad Pro" panose="020B0503030403020204"/>
                        </a:rPr>
                        <a:t>Public health officials and others can use the resources these resources to help educate people about the risks of smoke exposure and actions they can take to protect their health</a:t>
                      </a:r>
                    </a:p>
                  </a:txBody>
                  <a:tcPr anchor="ctr"/>
                </a:tc>
                <a:extLst>
                  <a:ext uri="{0D108BD9-81ED-4DB2-BD59-A6C34878D82A}">
                    <a16:rowId xmlns:a16="http://schemas.microsoft.com/office/drawing/2014/main" val="597953388"/>
                  </a:ext>
                </a:extLst>
              </a:tr>
              <a:tr h="619001">
                <a:tc>
                  <a:txBody>
                    <a:bodyPr/>
                    <a:lstStyle/>
                    <a:p>
                      <a:r>
                        <a:rPr lang="en-US">
                          <a:latin typeface="Myriad Pro" panose="020B0503030403020204"/>
                          <a:hlinkClick r:id="rId9"/>
                        </a:rPr>
                        <a:t>CDC Wildfire Smoke Health Officials &amp; Professionals Resources </a:t>
                      </a:r>
                      <a:endParaRPr lang="en-US">
                        <a:latin typeface="Myriad Pro" panose="020B0503030403020204"/>
                      </a:endParaRPr>
                    </a:p>
                  </a:txBody>
                  <a:tcPr>
                    <a:noFill/>
                  </a:tcPr>
                </a:tc>
                <a:tc vMerge="1">
                  <a:txBody>
                    <a:bodyPr/>
                    <a:lstStyle/>
                    <a:p>
                      <a:r>
                        <a:rPr lang="en-US"/>
                        <a:t>Public health officials and others can use the resources these resources to help educate people about the risks of smoke exposure and actions they can take to protect their health.</a:t>
                      </a:r>
                    </a:p>
                  </a:txBody>
                  <a:tcPr/>
                </a:tc>
                <a:extLst>
                  <a:ext uri="{0D108BD9-81ED-4DB2-BD59-A6C34878D82A}">
                    <a16:rowId xmlns:a16="http://schemas.microsoft.com/office/drawing/2014/main" val="3686077466"/>
                  </a:ext>
                </a:extLst>
              </a:tr>
              <a:tr h="769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yriad Pro" panose="020B0503030403020204"/>
                          <a:hlinkClick r:id="rId10"/>
                        </a:rPr>
                        <a:t>EPA </a:t>
                      </a:r>
                      <a:r>
                        <a:rPr lang="en-US" sz="1800" b="0" kern="1200">
                          <a:solidFill>
                            <a:schemeClr val="dk1"/>
                          </a:solidFill>
                          <a:effectLst/>
                          <a:latin typeface="Myriad Pro" panose="020B0503030403020204"/>
                          <a:hlinkClick r:id="rId10"/>
                        </a:rPr>
                        <a:t>Smoke-Ready Toolbox for Wildfires</a:t>
                      </a:r>
                      <a:endParaRPr lang="en-US" sz="1800" b="0" i="0" kern="1200">
                        <a:solidFill>
                          <a:schemeClr val="dk1"/>
                        </a:solidFill>
                        <a:effectLst/>
                        <a:latin typeface="Myriad Pro" panose="020B0503030403020204"/>
                        <a:ea typeface="+mn-ea"/>
                        <a:cs typeface="+mn-cs"/>
                      </a:endParaRPr>
                    </a:p>
                  </a:txBody>
                  <a:tcPr/>
                </a:tc>
                <a:tc vMerge="1">
                  <a:txBody>
                    <a:bodyPr/>
                    <a:lstStyle/>
                    <a:p>
                      <a:r>
                        <a:rPr lang="en-US"/>
                        <a:t>Public health officials and others can use the resources these resources to help educate people about the risks of smoke exposure and actions they can take to protect their health.</a:t>
                      </a:r>
                    </a:p>
                  </a:txBody>
                  <a:tcPr/>
                </a:tc>
                <a:extLst>
                  <a:ext uri="{0D108BD9-81ED-4DB2-BD59-A6C34878D82A}">
                    <a16:rowId xmlns:a16="http://schemas.microsoft.com/office/drawing/2014/main" val="2691932928"/>
                  </a:ext>
                </a:extLst>
              </a:tr>
            </a:tbl>
          </a:graphicData>
        </a:graphic>
      </p:graphicFrame>
    </p:spTree>
    <p:extLst>
      <p:ext uri="{BB962C8B-B14F-4D97-AF65-F5344CB8AC3E}">
        <p14:creationId xmlns:p14="http://schemas.microsoft.com/office/powerpoint/2010/main" val="2152191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552575"/>
          </a:xfrm>
          <a:prstGeom prst="rect">
            <a:avLst/>
          </a:prstGeom>
        </p:spPr>
      </p:pic>
      <p:sp>
        <p:nvSpPr>
          <p:cNvPr id="10" name="TextBox 9"/>
          <p:cNvSpPr txBox="1"/>
          <p:nvPr/>
        </p:nvSpPr>
        <p:spPr>
          <a:xfrm>
            <a:off x="638628" y="319572"/>
            <a:ext cx="8063412" cy="584775"/>
          </a:xfrm>
          <a:prstGeom prst="rect">
            <a:avLst/>
          </a:prstGeom>
          <a:noFill/>
        </p:spPr>
        <p:txBody>
          <a:bodyPr wrap="square" rtlCol="0">
            <a:spAutoFit/>
          </a:bodyPr>
          <a:lstStyle/>
          <a:p>
            <a:r>
              <a:rPr lang="en-US" sz="3200" b="1">
                <a:solidFill>
                  <a:schemeClr val="bg1"/>
                </a:solidFill>
                <a:latin typeface="Myriad Pro" panose="020B0503030403020204"/>
              </a:rPr>
              <a:t>Closing</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625" y="541781"/>
            <a:ext cx="1944890" cy="525373"/>
          </a:xfrm>
          <a:prstGeom prst="rect">
            <a:avLst/>
          </a:prstGeom>
        </p:spPr>
      </p:pic>
      <p:sp>
        <p:nvSpPr>
          <p:cNvPr id="7" name="Rectangle 6">
            <a:extLst>
              <a:ext uri="{FF2B5EF4-FFF2-40B4-BE49-F238E27FC236}">
                <a16:creationId xmlns:a16="http://schemas.microsoft.com/office/drawing/2014/main" id="{513FA77F-F8ED-44D0-A57E-25CD803E1167}"/>
              </a:ext>
            </a:extLst>
          </p:cNvPr>
          <p:cNvSpPr/>
          <p:nvPr/>
        </p:nvSpPr>
        <p:spPr>
          <a:xfrm>
            <a:off x="-16896" y="1552574"/>
            <a:ext cx="3404558" cy="53111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Myriad Pro" panose="020B0503030403020204"/>
              </a:rPr>
              <a:t>Thank you </a:t>
            </a:r>
            <a:r>
              <a:rPr lang="en-US" sz="2800" b="1">
                <a:solidFill>
                  <a:prstClr val="black"/>
                </a:solidFill>
                <a:latin typeface="Myriad Pro" panose="020B0503030403020204"/>
              </a:rPr>
              <a:t>so much for your engagement today!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Myriad Pro" panose="020B0503030403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Myriad Pro" panose="020B0503030403020204"/>
              </a:rPr>
              <a:t>What can you expect next?</a:t>
            </a:r>
            <a:endParaRPr kumimoji="0" lang="en-US" sz="3600" b="1" i="1" u="none" strike="noStrike" kern="1200" cap="none" spc="0" normalizeH="0" baseline="0" noProof="0">
              <a:ln>
                <a:noFill/>
              </a:ln>
              <a:solidFill>
                <a:prstClr val="black"/>
              </a:solidFill>
              <a:effectLst/>
              <a:uLnTx/>
              <a:uFillTx/>
              <a:latin typeface="Myriad Pro" panose="020B0503030403020204"/>
            </a:endParaRPr>
          </a:p>
        </p:txBody>
      </p:sp>
      <p:grpSp>
        <p:nvGrpSpPr>
          <p:cNvPr id="3" name="Group 2">
            <a:extLst>
              <a:ext uri="{FF2B5EF4-FFF2-40B4-BE49-F238E27FC236}">
                <a16:creationId xmlns:a16="http://schemas.microsoft.com/office/drawing/2014/main" id="{C70537A9-FCBF-42FE-8F04-F1F5AFE18071}"/>
              </a:ext>
            </a:extLst>
          </p:cNvPr>
          <p:cNvGrpSpPr/>
          <p:nvPr/>
        </p:nvGrpSpPr>
        <p:grpSpPr>
          <a:xfrm>
            <a:off x="3586980" y="2480488"/>
            <a:ext cx="8171397" cy="3504453"/>
            <a:chOff x="3586980" y="1771468"/>
            <a:chExt cx="8171397" cy="3504453"/>
          </a:xfrm>
        </p:grpSpPr>
        <p:sp>
          <p:nvSpPr>
            <p:cNvPr id="32" name="Text Placeholder 1">
              <a:extLst>
                <a:ext uri="{FF2B5EF4-FFF2-40B4-BE49-F238E27FC236}">
                  <a16:creationId xmlns:a16="http://schemas.microsoft.com/office/drawing/2014/main" id="{E9A74764-2470-4BA9-A414-08364C9ECF70}"/>
                </a:ext>
              </a:extLst>
            </p:cNvPr>
            <p:cNvSpPr txBox="1">
              <a:spLocks/>
            </p:cNvSpPr>
            <p:nvPr/>
          </p:nvSpPr>
          <p:spPr>
            <a:xfrm>
              <a:off x="3586980" y="2225905"/>
              <a:ext cx="8121798" cy="3050016"/>
            </a:xfrm>
            <a:prstGeom prst="rect">
              <a:avLst/>
            </a:prstGeom>
          </p:spPr>
          <p:txBody>
            <a:bodyPr/>
            <a:lstStyle>
              <a:lvl1pPr marL="457189" indent="-457189" algn="l" rtl="0" eaLnBrk="1" fontAlgn="base" hangingPunct="1">
                <a:spcBef>
                  <a:spcPct val="20000"/>
                </a:spcBef>
                <a:spcAft>
                  <a:spcPct val="0"/>
                </a:spcAft>
                <a:buClr>
                  <a:srgbClr val="00788A"/>
                </a:buClr>
                <a:buFont typeface="Wingdings" panose="05000000000000000000" pitchFamily="2" charset="2"/>
                <a:buChar char="§"/>
                <a:defRPr sz="2933" b="1" kern="1200">
                  <a:solidFill>
                    <a:srgbClr val="00788A"/>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Clr>
                  <a:srgbClr val="9A4E9E"/>
                </a:buClr>
                <a:buFont typeface="Arial" panose="020B0604020202020204" pitchFamily="34" charset="0"/>
                <a:buChar char="–"/>
                <a:defRPr sz="2400" kern="1200">
                  <a:solidFill>
                    <a:schemeClr val="accent4">
                      <a:lumMod val="75000"/>
                    </a:schemeClr>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457189" algn="l" defTabSz="914400" rtl="0" eaLnBrk="1" fontAlgn="base" latinLnBrk="0" hangingPunct="1">
                <a:lnSpc>
                  <a:spcPct val="100000"/>
                </a:lnSpc>
                <a:spcBef>
                  <a:spcPct val="20000"/>
                </a:spcBef>
                <a:spcAft>
                  <a:spcPct val="0"/>
                </a:spcAft>
                <a:buClr>
                  <a:schemeClr val="accent6"/>
                </a:buClr>
                <a:buSzTx/>
                <a:buFont typeface="Wingdings" panose="05000000000000000000" pitchFamily="2" charset="2"/>
                <a:buChar char="§"/>
                <a:tabLst/>
                <a:defRPr/>
              </a:pPr>
              <a:r>
                <a:rPr kumimoji="0" lang="en-US" sz="2400" b="0" i="0" u="none" strike="noStrike" kern="1200" cap="none" spc="0" normalizeH="0" baseline="0" noProof="0">
                  <a:ln>
                    <a:noFill/>
                  </a:ln>
                  <a:solidFill>
                    <a:schemeClr val="tx1"/>
                  </a:solidFill>
                  <a:effectLst/>
                  <a:uLnTx/>
                  <a:uFillTx/>
                  <a:latin typeface="Myriad Pro" panose="020B0503030403020204"/>
                </a:rPr>
                <a:t>Complete the </a:t>
              </a:r>
              <a:r>
                <a:rPr kumimoji="0" lang="en-US" sz="2400" i="0" u="none" strike="noStrike" kern="1200" cap="none" spc="0" normalizeH="0" baseline="0" noProof="0">
                  <a:ln>
                    <a:noFill/>
                  </a:ln>
                  <a:solidFill>
                    <a:srgbClr val="00467F"/>
                  </a:solidFill>
                  <a:effectLst/>
                  <a:uLnTx/>
                  <a:uFillTx/>
                  <a:latin typeface="Myriad Pro" panose="020B0503030403020204"/>
                </a:rPr>
                <a:t>Post-</a:t>
              </a:r>
              <a:r>
                <a:rPr lang="en-US" sz="2400">
                  <a:solidFill>
                    <a:srgbClr val="00467F"/>
                  </a:solidFill>
                  <a:latin typeface="Myriad Pro" panose="020B0503030403020204"/>
                </a:rPr>
                <a:t>s</a:t>
              </a:r>
              <a:r>
                <a:rPr kumimoji="0" lang="en-US" sz="2400" i="0" u="none" strike="noStrike" kern="1200" cap="none" spc="0" normalizeH="0" baseline="0" noProof="0" err="1">
                  <a:ln>
                    <a:noFill/>
                  </a:ln>
                  <a:solidFill>
                    <a:srgbClr val="00467F"/>
                  </a:solidFill>
                  <a:effectLst/>
                  <a:uLnTx/>
                  <a:uFillTx/>
                  <a:latin typeface="Myriad Pro" panose="020B0503030403020204"/>
                </a:rPr>
                <a:t>ession</a:t>
              </a:r>
              <a:r>
                <a:rPr kumimoji="0" lang="en-US" sz="2400" b="0" i="0" u="none" strike="noStrike" kern="1200" cap="none" spc="0" normalizeH="0" baseline="0" noProof="0">
                  <a:ln>
                    <a:noFill/>
                  </a:ln>
                  <a:solidFill>
                    <a:schemeClr val="tx1"/>
                  </a:solidFill>
                  <a:effectLst/>
                  <a:uLnTx/>
                  <a:uFillTx/>
                  <a:latin typeface="Myriad Pro" panose="020B0503030403020204"/>
                </a:rPr>
                <a:t> </a:t>
              </a:r>
              <a:r>
                <a:rPr kumimoji="0" lang="en-US" sz="2400" i="0" u="none" strike="noStrike" kern="1200" cap="none" spc="0" normalizeH="0" baseline="0" noProof="0">
                  <a:ln>
                    <a:noFill/>
                  </a:ln>
                  <a:solidFill>
                    <a:srgbClr val="00467F"/>
                  </a:solidFill>
                  <a:effectLst/>
                  <a:uLnTx/>
                  <a:uFillTx/>
                  <a:latin typeface="Myriad Pro" panose="020B0503030403020204"/>
                </a:rPr>
                <a:t>feedback Survey </a:t>
              </a:r>
            </a:p>
          </p:txBody>
        </p:sp>
        <p:sp>
          <p:nvSpPr>
            <p:cNvPr id="33" name="Rectangle 32">
              <a:extLst>
                <a:ext uri="{FF2B5EF4-FFF2-40B4-BE49-F238E27FC236}">
                  <a16:creationId xmlns:a16="http://schemas.microsoft.com/office/drawing/2014/main" id="{CA3E808D-30A9-4791-A913-3D8F31E2078E}"/>
                </a:ext>
              </a:extLst>
            </p:cNvPr>
            <p:cNvSpPr/>
            <p:nvPr/>
          </p:nvSpPr>
          <p:spPr>
            <a:xfrm>
              <a:off x="3636576" y="4156442"/>
              <a:ext cx="8121801" cy="830997"/>
            </a:xfrm>
            <a:prstGeom prst="rect">
              <a:avLst/>
            </a:prstGeom>
          </p:spPr>
          <p:txBody>
            <a:bodyPr wrap="square">
              <a:spAutoFit/>
            </a:bodyPr>
            <a:lstStyle/>
            <a:p>
              <a:pPr marL="457189" marR="0" lvl="0" indent="-457189" defTabSz="914400" eaLnBrk="1" fontAlgn="base" latinLnBrk="0" hangingPunct="1">
                <a:lnSpc>
                  <a:spcPct val="100000"/>
                </a:lnSpc>
                <a:spcBef>
                  <a:spcPct val="20000"/>
                </a:spcBef>
                <a:spcAft>
                  <a:spcPct val="0"/>
                </a:spcAft>
                <a:buClr>
                  <a:schemeClr val="accent6"/>
                </a:buClr>
                <a:buSzTx/>
                <a:buFont typeface="Wingdings" panose="05000000000000000000" pitchFamily="2" charset="2"/>
                <a:buChar char="§"/>
                <a:tabLst/>
                <a:defRPr/>
              </a:pPr>
              <a:r>
                <a:rPr lang="en-US" sz="2400" kern="0">
                  <a:solidFill>
                    <a:srgbClr val="000000"/>
                  </a:solidFill>
                  <a:latin typeface="Myriad Pro" panose="020B0503030403020204"/>
                </a:rPr>
                <a:t>S</a:t>
              </a:r>
              <a:r>
                <a:rPr kumimoji="0" lang="en-US" sz="2400" b="0" i="0" u="none" strike="noStrike" kern="0" cap="none" spc="0" normalizeH="0" baseline="0" noProof="0">
                  <a:ln>
                    <a:noFill/>
                  </a:ln>
                  <a:solidFill>
                    <a:srgbClr val="000000"/>
                  </a:solidFill>
                  <a:effectLst/>
                  <a:uLnTx/>
                  <a:uFillTx/>
                  <a:latin typeface="Myriad Pro" panose="020B0503030403020204"/>
                </a:rPr>
                <a:t>hare </a:t>
              </a:r>
              <a:r>
                <a:rPr lang="en-US" sz="2400" b="1" kern="0">
                  <a:solidFill>
                    <a:srgbClr val="00467F"/>
                  </a:solidFill>
                  <a:latin typeface="Myriad Pro" panose="020B0503030403020204"/>
                </a:rPr>
                <a:t>a </a:t>
              </a:r>
              <a:r>
                <a:rPr kumimoji="0" lang="en-US" sz="2400" b="1" i="0" u="none" strike="noStrike" kern="0" cap="none" spc="0" normalizeH="0" baseline="0" noProof="0">
                  <a:ln>
                    <a:noFill/>
                  </a:ln>
                  <a:solidFill>
                    <a:schemeClr val="accent6"/>
                  </a:solidFill>
                  <a:effectLst/>
                  <a:uLnTx/>
                  <a:uFillTx/>
                  <a:latin typeface="Myriad Pro" panose="020B0503030403020204"/>
                </a:rPr>
                <a:t>summary and playbook</a:t>
              </a:r>
              <a:r>
                <a:rPr kumimoji="0" lang="en-US" sz="2400" b="0" i="0" u="none" strike="noStrike" kern="0" cap="none" spc="0" normalizeH="0" baseline="0" noProof="0">
                  <a:ln>
                    <a:noFill/>
                  </a:ln>
                  <a:solidFill>
                    <a:srgbClr val="000000"/>
                  </a:solidFill>
                  <a:effectLst/>
                  <a:uLnTx/>
                  <a:uFillTx/>
                  <a:latin typeface="Myriad Pro" panose="020B0503030403020204"/>
                </a:rPr>
                <a:t> from today’s discussion</a:t>
              </a:r>
              <a:endParaRPr kumimoji="0" lang="en-US" sz="2400" b="1" i="0" u="none" strike="noStrike" kern="0" cap="none" spc="0" normalizeH="0" baseline="0" noProof="0">
                <a:ln>
                  <a:noFill/>
                </a:ln>
                <a:solidFill>
                  <a:srgbClr val="00788A"/>
                </a:solidFill>
                <a:effectLst/>
                <a:uLnTx/>
                <a:uFillTx/>
                <a:latin typeface="Myriad Pro" panose="020B0503030403020204"/>
              </a:endParaRPr>
            </a:p>
          </p:txBody>
        </p:sp>
        <p:sp>
          <p:nvSpPr>
            <p:cNvPr id="34" name="TxtBox:31/138">
              <a:extLst>
                <a:ext uri="{FF2B5EF4-FFF2-40B4-BE49-F238E27FC236}">
                  <a16:creationId xmlns:a16="http://schemas.microsoft.com/office/drawing/2014/main" id="{E0B43C55-DF3C-4A04-A017-E2C2A810CE58}"/>
                </a:ext>
              </a:extLst>
            </p:cNvPr>
            <p:cNvSpPr/>
            <p:nvPr/>
          </p:nvSpPr>
          <p:spPr>
            <a:xfrm>
              <a:off x="3636576" y="1771468"/>
              <a:ext cx="3486852" cy="369332"/>
            </a:xfrm>
            <a:prstGeom prst="rect">
              <a:avLst/>
            </a:prstGeom>
            <a:solidFill>
              <a:srgbClr val="FFFFF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txBody>
            <a:bodyPr wrap="none" t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Myriad Pro" panose="020B0503030403020204"/>
                  <a:cs typeface="Calibri" panose="020F0502020204030204" pitchFamily="34" charset="0"/>
                </a:rPr>
                <a:t>We are asking you to...</a:t>
              </a:r>
            </a:p>
          </p:txBody>
        </p:sp>
        <p:sp>
          <p:nvSpPr>
            <p:cNvPr id="35" name="TxtBox:31/138">
              <a:extLst>
                <a:ext uri="{FF2B5EF4-FFF2-40B4-BE49-F238E27FC236}">
                  <a16:creationId xmlns:a16="http://schemas.microsoft.com/office/drawing/2014/main" id="{439C1A87-7B07-4554-8FA1-44D9E3ACF69E}"/>
                </a:ext>
              </a:extLst>
            </p:cNvPr>
            <p:cNvSpPr/>
            <p:nvPr/>
          </p:nvSpPr>
          <p:spPr>
            <a:xfrm>
              <a:off x="3678417" y="3357905"/>
              <a:ext cx="3445174" cy="369332"/>
            </a:xfrm>
            <a:prstGeom prst="rect">
              <a:avLst/>
            </a:prstGeom>
            <a:solidFill>
              <a:srgbClr val="FFFFF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txBody>
            <a:bodyPr wrap="none" t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Myriad Pro" panose="020B0503030403020204"/>
                  <a:cs typeface="Calibri" panose="020F0502020204030204" pitchFamily="34" charset="0"/>
                </a:rPr>
                <a:t>…and in return we will</a:t>
              </a:r>
            </a:p>
          </p:txBody>
        </p:sp>
      </p:grpSp>
    </p:spTree>
    <p:extLst>
      <p:ext uri="{BB962C8B-B14F-4D97-AF65-F5344CB8AC3E}">
        <p14:creationId xmlns:p14="http://schemas.microsoft.com/office/powerpoint/2010/main" val="3395528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rgbClr val="008B9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4732394"/>
            <a:ext cx="12192000" cy="212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999152" y="2688772"/>
            <a:ext cx="8193696" cy="646331"/>
          </a:xfrm>
          <a:prstGeom prst="rect">
            <a:avLst/>
          </a:prstGeom>
          <a:noFill/>
        </p:spPr>
        <p:txBody>
          <a:bodyPr wrap="square" rtlCol="0">
            <a:spAutoFit/>
          </a:bodyPr>
          <a:lstStyle/>
          <a:p>
            <a:pPr algn="ctr"/>
            <a:r>
              <a:rPr lang="en-US" sz="3600" b="1">
                <a:solidFill>
                  <a:schemeClr val="bg1"/>
                </a:solidFill>
                <a:latin typeface="Myriad Pro" panose="020B0503030403020204" charset="0"/>
                <a:cs typeface="Arial" panose="020B0604020202020204" pitchFamily="34" charset="0"/>
              </a:rPr>
              <a:t>Closing</a:t>
            </a:r>
            <a:endParaRPr lang="en-US" sz="4800" b="1">
              <a:solidFill>
                <a:schemeClr val="bg1"/>
              </a:solidFill>
              <a:latin typeface="Myriad Pro" panose="020B050303040302020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274" y="5682364"/>
            <a:ext cx="2772395" cy="741152"/>
          </a:xfrm>
          <a:prstGeom prst="rect">
            <a:avLst/>
          </a:prstGeom>
        </p:spPr>
      </p:pic>
    </p:spTree>
    <p:extLst>
      <p:ext uri="{BB962C8B-B14F-4D97-AF65-F5344CB8AC3E}">
        <p14:creationId xmlns:p14="http://schemas.microsoft.com/office/powerpoint/2010/main" val="3980999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3D50AC-C38D-CF43-8F54-5002C47BBF93}"/>
              </a:ext>
            </a:extLst>
          </p:cNvPr>
          <p:cNvSpPr/>
          <p:nvPr/>
        </p:nvSpPr>
        <p:spPr>
          <a:xfrm>
            <a:off x="1515747" y="250243"/>
            <a:ext cx="8693021" cy="1295178"/>
          </a:xfrm>
          <a:prstGeom prst="rect">
            <a:avLst/>
          </a:prstGeom>
          <a:solidFill>
            <a:srgbClr val="F9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ill Sans MT" panose="020B0502020104020203"/>
                <a:ea typeface="+mn-ea"/>
                <a:cs typeface="+mn-cs"/>
              </a:rPr>
              <a:t>z</a:t>
            </a:r>
          </a:p>
        </p:txBody>
      </p:sp>
      <p:sp>
        <p:nvSpPr>
          <p:cNvPr id="6" name="Title 1">
            <a:extLst>
              <a:ext uri="{FF2B5EF4-FFF2-40B4-BE49-F238E27FC236}">
                <a16:creationId xmlns:a16="http://schemas.microsoft.com/office/drawing/2014/main" id="{D70D47A2-D25F-9947-9DFB-2A7F11ED2265}"/>
              </a:ext>
            </a:extLst>
          </p:cNvPr>
          <p:cNvSpPr txBox="1">
            <a:spLocks/>
          </p:cNvSpPr>
          <p:nvPr/>
        </p:nvSpPr>
        <p:spPr>
          <a:xfrm>
            <a:off x="3342967" y="1003179"/>
            <a:ext cx="5861180" cy="665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467F"/>
                </a:solidFill>
                <a:effectLst/>
                <a:uLnTx/>
                <a:uFillTx/>
                <a:latin typeface="Gill Sans MT" panose="020B0502020104020203"/>
                <a:ea typeface="+mj-ea"/>
                <a:cs typeface="+mj-cs"/>
              </a:rPr>
              <a:t>Introductions</a:t>
            </a:r>
          </a:p>
        </p:txBody>
      </p:sp>
      <p:cxnSp>
        <p:nvCxnSpPr>
          <p:cNvPr id="7" name="Straight Connector 6">
            <a:extLst>
              <a:ext uri="{FF2B5EF4-FFF2-40B4-BE49-F238E27FC236}">
                <a16:creationId xmlns:a16="http://schemas.microsoft.com/office/drawing/2014/main" id="{CC13489B-70B2-8446-91DA-2AA7D45D67EE}"/>
              </a:ext>
            </a:extLst>
          </p:cNvPr>
          <p:cNvCxnSpPr>
            <a:cxnSpLocks/>
          </p:cNvCxnSpPr>
          <p:nvPr/>
        </p:nvCxnSpPr>
        <p:spPr>
          <a:xfrm>
            <a:off x="1948127" y="1464037"/>
            <a:ext cx="1355513" cy="0"/>
          </a:xfrm>
          <a:prstGeom prst="line">
            <a:avLst/>
          </a:prstGeom>
          <a:ln w="12700">
            <a:solidFill>
              <a:srgbClr val="00467F"/>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E2D7FF2-C89B-EA46-AF4B-C16ADF8AFF7E}"/>
              </a:ext>
            </a:extLst>
          </p:cNvPr>
          <p:cNvSpPr txBox="1">
            <a:spLocks/>
          </p:cNvSpPr>
          <p:nvPr/>
        </p:nvSpPr>
        <p:spPr>
          <a:xfrm>
            <a:off x="1853609" y="338246"/>
            <a:ext cx="65532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100" b="0" i="0" u="none" strike="noStrike" kern="1200" cap="none" spc="300" normalizeH="0" baseline="0" noProof="0">
              <a:ln>
                <a:noFill/>
              </a:ln>
              <a:solidFill>
                <a:srgbClr val="00467F"/>
              </a:solidFill>
              <a:effectLst/>
              <a:uLnTx/>
              <a:uFillTx/>
              <a:latin typeface="Gill Sans MT" panose="020B0502020104020203"/>
              <a:ea typeface="+mj-ea"/>
              <a:cs typeface="+mj-cs"/>
            </a:endParaRPr>
          </a:p>
        </p:txBody>
      </p:sp>
      <p:sp>
        <p:nvSpPr>
          <p:cNvPr id="13" name="Rectangle 12">
            <a:extLst>
              <a:ext uri="{FF2B5EF4-FFF2-40B4-BE49-F238E27FC236}">
                <a16:creationId xmlns:a16="http://schemas.microsoft.com/office/drawing/2014/main" id="{D107EFCE-4981-1A44-8123-183E0CDB88E2}"/>
              </a:ext>
            </a:extLst>
          </p:cNvPr>
          <p:cNvSpPr/>
          <p:nvPr/>
        </p:nvSpPr>
        <p:spPr>
          <a:xfrm>
            <a:off x="4281950" y="6818670"/>
            <a:ext cx="3628103" cy="7865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Title 1">
            <a:extLst>
              <a:ext uri="{FF2B5EF4-FFF2-40B4-BE49-F238E27FC236}">
                <a16:creationId xmlns:a16="http://schemas.microsoft.com/office/drawing/2014/main" id="{B34E4502-0B4A-467F-8299-9BE55F6A52CB}"/>
              </a:ext>
            </a:extLst>
          </p:cNvPr>
          <p:cNvSpPr txBox="1">
            <a:spLocks/>
          </p:cNvSpPr>
          <p:nvPr/>
        </p:nvSpPr>
        <p:spPr>
          <a:xfrm>
            <a:off x="1845522" y="335573"/>
            <a:ext cx="65532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a:ln>
                  <a:noFill/>
                </a:ln>
                <a:solidFill>
                  <a:srgbClr val="00467F"/>
                </a:solidFill>
                <a:effectLst/>
                <a:uLnTx/>
                <a:uFillTx/>
                <a:latin typeface="Gill Sans MT" panose="020B0502020104020203"/>
                <a:ea typeface="+mj-ea"/>
                <a:cs typeface="+mj-cs"/>
              </a:rPr>
              <a:t>Health Equity &amp; Social Justice Team</a:t>
            </a:r>
            <a:endParaRPr kumimoji="0" lang="en-US" sz="2000" b="0" i="0" u="none" strike="noStrike" kern="1200" cap="none" spc="0" normalizeH="0" baseline="0" noProof="0">
              <a:ln>
                <a:noFill/>
              </a:ln>
              <a:solidFill>
                <a:prstClr val="black"/>
              </a:solidFill>
              <a:effectLst/>
              <a:uLnTx/>
              <a:uFillTx/>
              <a:latin typeface="Gill Sans MT" panose="020B0502020104020203"/>
              <a:ea typeface="+mj-ea"/>
              <a:cs typeface="+mj-cs"/>
            </a:endParaRPr>
          </a:p>
        </p:txBody>
      </p:sp>
      <p:sp>
        <p:nvSpPr>
          <p:cNvPr id="26" name="TextBox 25">
            <a:extLst>
              <a:ext uri="{FF2B5EF4-FFF2-40B4-BE49-F238E27FC236}">
                <a16:creationId xmlns:a16="http://schemas.microsoft.com/office/drawing/2014/main" id="{0E40216F-A0F8-4371-A8FE-613BEA6E1FAD}"/>
              </a:ext>
            </a:extLst>
          </p:cNvPr>
          <p:cNvSpPr txBox="1"/>
          <p:nvPr/>
        </p:nvSpPr>
        <p:spPr>
          <a:xfrm>
            <a:off x="1627509" y="3101862"/>
            <a:ext cx="1844839" cy="73866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000000"/>
                </a:solidFill>
                <a:effectLst/>
                <a:uLnTx/>
                <a:uFillTx/>
                <a:latin typeface="Gill Sans MT"/>
                <a:ea typeface="+mn-ea"/>
                <a:cs typeface="Arial"/>
              </a:rPr>
              <a:t>Hassanatu</a:t>
            </a:r>
            <a:r>
              <a:rPr kumimoji="0" lang="en-US" sz="1400" b="0" i="0" u="none" strike="noStrike" kern="1200" cap="none" spc="0" normalizeH="0" baseline="0" noProof="0">
                <a:ln>
                  <a:noFill/>
                </a:ln>
                <a:solidFill>
                  <a:srgbClr val="000000"/>
                </a:solidFill>
                <a:effectLst/>
                <a:uLnTx/>
                <a:uFillTx/>
                <a:latin typeface="Gill Sans MT"/>
                <a:ea typeface="+mn-ea"/>
                <a:cs typeface="Arial"/>
              </a:rPr>
              <a:t> Blake</a:t>
            </a:r>
            <a:endParaRPr kumimoji="0" lang="en-US" sz="1400" b="0" i="0" u="none" strike="noStrike" kern="1200" cap="none" spc="0" normalizeH="0" baseline="0" noProof="0">
              <a:ln>
                <a:noFill/>
              </a:ln>
              <a:solidFill>
                <a:prstClr val="black"/>
              </a:solidFill>
              <a:effectLst/>
              <a:uLnTx/>
              <a:uFillTx/>
              <a:latin typeface="Gill Sans MT" panose="020B0502020104020203"/>
              <a:ea typeface="+mn-lt"/>
              <a:cs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Gill Sans MT"/>
                <a:ea typeface="+mn-ea"/>
                <a:cs typeface="Arial"/>
              </a:rPr>
              <a:t>(she/her)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Gill Sans MT" panose="020B0502020104020203"/>
                <a:ea typeface="+mn-ea"/>
                <a:cs typeface="Arial"/>
              </a:rPr>
              <a:t>Director</a:t>
            </a:r>
          </a:p>
        </p:txBody>
      </p:sp>
      <p:sp>
        <p:nvSpPr>
          <p:cNvPr id="28" name="TextBox 27">
            <a:extLst>
              <a:ext uri="{FF2B5EF4-FFF2-40B4-BE49-F238E27FC236}">
                <a16:creationId xmlns:a16="http://schemas.microsoft.com/office/drawing/2014/main" id="{397399E7-88DC-40C1-824F-F57042572A17}"/>
              </a:ext>
            </a:extLst>
          </p:cNvPr>
          <p:cNvSpPr txBox="1"/>
          <p:nvPr/>
        </p:nvSpPr>
        <p:spPr>
          <a:xfrm>
            <a:off x="3814450" y="3064406"/>
            <a:ext cx="1841147" cy="73866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Gill Sans MT"/>
                <a:ea typeface="+mn-ea"/>
                <a:cs typeface="Arial"/>
              </a:rPr>
              <a:t>Jasmine</a:t>
            </a:r>
            <a:r>
              <a:rPr kumimoji="0" lang="en-US" sz="1400" b="0" i="0" u="none" strike="noStrike" kern="1200" cap="none" spc="0" normalizeH="0" baseline="0" noProof="0">
                <a:ln>
                  <a:noFill/>
                </a:ln>
                <a:solidFill>
                  <a:prstClr val="black"/>
                </a:solidFill>
                <a:effectLst/>
                <a:uLnTx/>
                <a:uFillTx/>
                <a:latin typeface="Gill Sans MT" panose="020B0502020104020203"/>
                <a:ea typeface="+mn-ea"/>
                <a:cs typeface="Arial"/>
              </a:rPr>
              <a:t> Akuffo</a:t>
            </a: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ea"/>
                <a:cs typeface="Arial"/>
              </a:rPr>
              <a:t>(she/they)</a:t>
            </a: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Gill Sans MT" panose="020B0502020104020203"/>
                <a:ea typeface="+mn-lt"/>
                <a:cs typeface="+mn-lt"/>
              </a:rPr>
              <a:t>Sr. Program Analyst</a:t>
            </a:r>
            <a:endParaRPr kumimoji="0" lang="en-US" sz="14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32" name="TextBox 31">
            <a:extLst>
              <a:ext uri="{FF2B5EF4-FFF2-40B4-BE49-F238E27FC236}">
                <a16:creationId xmlns:a16="http://schemas.microsoft.com/office/drawing/2014/main" id="{038CB6EC-E09F-42EE-B56B-2296E9F38152}"/>
              </a:ext>
            </a:extLst>
          </p:cNvPr>
          <p:cNvSpPr txBox="1"/>
          <p:nvPr/>
        </p:nvSpPr>
        <p:spPr>
          <a:xfrm>
            <a:off x="5813406" y="3102082"/>
            <a:ext cx="2291453" cy="73866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Gill Sans MT"/>
                <a:ea typeface="+mn-ea"/>
                <a:cs typeface="Arial"/>
              </a:rPr>
              <a:t>Glenda Young-Márquez</a:t>
            </a:r>
            <a:endParaRPr kumimoji="0" lang="en-US" sz="1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Gill Sans MT"/>
                <a:ea typeface="+mn-ea"/>
                <a:cs typeface="Arial"/>
              </a:rPr>
              <a:t>(she/they)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Gill Sans MT" panose="020B0502020104020203"/>
                <a:ea typeface="+mn-lt"/>
                <a:cs typeface="+mn-lt"/>
              </a:rPr>
              <a:t>Sr. Program Analyst</a:t>
            </a:r>
            <a:endParaRPr kumimoji="0" lang="en-US" sz="14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21" name="TextBox 20">
            <a:extLst>
              <a:ext uri="{FF2B5EF4-FFF2-40B4-BE49-F238E27FC236}">
                <a16:creationId xmlns:a16="http://schemas.microsoft.com/office/drawing/2014/main" id="{177086C2-87BD-BBE1-BA70-F091A5118460}"/>
              </a:ext>
            </a:extLst>
          </p:cNvPr>
          <p:cNvSpPr txBox="1"/>
          <p:nvPr/>
        </p:nvSpPr>
        <p:spPr>
          <a:xfrm>
            <a:off x="8355417" y="3101092"/>
            <a:ext cx="1928678" cy="73866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Gill Sans MT"/>
                <a:ea typeface="+mn-ea"/>
                <a:cs typeface="Arial"/>
              </a:rPr>
              <a:t>Brianna Aldridge</a:t>
            </a:r>
            <a:endParaRPr kumimoji="0" lang="en-US" sz="1400" b="0" i="0" u="none" strike="noStrike" kern="1200" cap="none" spc="0" normalizeH="0" baseline="0" noProof="0">
              <a:ln>
                <a:noFill/>
              </a:ln>
              <a:solidFill>
                <a:prstClr val="black"/>
              </a:solidFill>
              <a:effectLst/>
              <a:uLnTx/>
              <a:uFillTx/>
              <a:latin typeface="Gill Sans MT" panose="020B0502020104020203"/>
              <a:ea typeface="+mn-lt"/>
              <a:cs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lt"/>
                <a:cs typeface="+mn-lt"/>
              </a:rPr>
              <a:t>(she/her)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Gill Sans MT" panose="020B0502020104020203"/>
                <a:ea typeface="+mn-lt"/>
                <a:cs typeface="+mn-lt"/>
              </a:rPr>
              <a:t>Sr. Program Analyst</a:t>
            </a:r>
            <a:endParaRPr kumimoji="0" lang="en-US" sz="14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31" name="Picture 15">
            <a:extLst>
              <a:ext uri="{FF2B5EF4-FFF2-40B4-BE49-F238E27FC236}">
                <a16:creationId xmlns:a16="http://schemas.microsoft.com/office/drawing/2014/main" id="{764329B0-90D5-E713-21F4-4906B1CDD897}"/>
              </a:ext>
            </a:extLst>
          </p:cNvPr>
          <p:cNvPicPr>
            <a:picLocks noChangeAspect="1"/>
          </p:cNvPicPr>
          <p:nvPr/>
        </p:nvPicPr>
        <p:blipFill>
          <a:blip r:embed="rId3" cstate="print">
            <a:extLst>
              <a:ext uri="{28A0092B-C50C-407E-A947-70E740481C1C}">
                <a14:useLocalDpi xmlns:a14="http://schemas.microsoft.com/office/drawing/2010/main" val="0"/>
              </a:ext>
            </a:extLst>
          </a:blip>
          <a:srcRect l="9917" r="9917"/>
          <a:stretch/>
        </p:blipFill>
        <p:spPr>
          <a:xfrm>
            <a:off x="8659212" y="1621226"/>
            <a:ext cx="1322415" cy="1530817"/>
          </a:xfrm>
          <a:prstGeom prst="rect">
            <a:avLst/>
          </a:prstGeom>
          <a:ln>
            <a:solidFill>
              <a:schemeClr val="accent3"/>
            </a:solidFill>
          </a:ln>
        </p:spPr>
      </p:pic>
      <p:pic>
        <p:nvPicPr>
          <p:cNvPr id="33" name="Picture 32" descr="A person smiling for the camera&#10;&#10;Description automatically generated with medium confidence">
            <a:extLst>
              <a:ext uri="{FF2B5EF4-FFF2-40B4-BE49-F238E27FC236}">
                <a16:creationId xmlns:a16="http://schemas.microsoft.com/office/drawing/2014/main" id="{F3B5DE8E-503E-704A-A7F3-3A74A0C8E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7763" y="1619561"/>
            <a:ext cx="1306802" cy="1498049"/>
          </a:xfrm>
          <a:prstGeom prst="rect">
            <a:avLst/>
          </a:prstGeom>
          <a:ln>
            <a:solidFill>
              <a:schemeClr val="accent3"/>
            </a:solidFill>
          </a:ln>
        </p:spPr>
      </p:pic>
      <p:pic>
        <p:nvPicPr>
          <p:cNvPr id="34" name="Picture 34" descr="A close-up of a person smiling&#10;&#10;Description automatically generated">
            <a:extLst>
              <a:ext uri="{FF2B5EF4-FFF2-40B4-BE49-F238E27FC236}">
                <a16:creationId xmlns:a16="http://schemas.microsoft.com/office/drawing/2014/main" id="{FF15292E-C311-FF1E-8D6D-E5C0ECE3F46B}"/>
              </a:ext>
            </a:extLst>
          </p:cNvPr>
          <p:cNvPicPr>
            <a:picLocks noChangeAspect="1"/>
          </p:cNvPicPr>
          <p:nvPr/>
        </p:nvPicPr>
        <p:blipFill>
          <a:blip r:embed="rId5"/>
          <a:stretch>
            <a:fillRect/>
          </a:stretch>
        </p:blipFill>
        <p:spPr>
          <a:xfrm>
            <a:off x="1895590" y="1573367"/>
            <a:ext cx="1310984" cy="1525514"/>
          </a:xfrm>
          <a:prstGeom prst="rect">
            <a:avLst/>
          </a:prstGeom>
          <a:ln>
            <a:solidFill>
              <a:schemeClr val="accent3"/>
            </a:solidFill>
          </a:ln>
        </p:spPr>
      </p:pic>
      <p:pic>
        <p:nvPicPr>
          <p:cNvPr id="2" name="Picture 2" descr="A person taking a selfie&#10;&#10;Description automatically generated">
            <a:extLst>
              <a:ext uri="{FF2B5EF4-FFF2-40B4-BE49-F238E27FC236}">
                <a16:creationId xmlns:a16="http://schemas.microsoft.com/office/drawing/2014/main" id="{4542B2F4-F109-AEAD-AC6C-46BB5BFB352E}"/>
              </a:ext>
            </a:extLst>
          </p:cNvPr>
          <p:cNvPicPr>
            <a:picLocks noChangeAspect="1"/>
          </p:cNvPicPr>
          <p:nvPr/>
        </p:nvPicPr>
        <p:blipFill rotWithShape="1">
          <a:blip r:embed="rId6"/>
          <a:srcRect r="-962" b="27199"/>
          <a:stretch/>
        </p:blipFill>
        <p:spPr>
          <a:xfrm>
            <a:off x="6262127" y="1618265"/>
            <a:ext cx="1394637" cy="1496116"/>
          </a:xfrm>
          <a:prstGeom prst="rect">
            <a:avLst/>
          </a:prstGeom>
          <a:ln>
            <a:solidFill>
              <a:schemeClr val="accent3"/>
            </a:solidFill>
          </a:ln>
        </p:spPr>
      </p:pic>
      <p:sp>
        <p:nvSpPr>
          <p:cNvPr id="11" name="TextBox 10">
            <a:extLst>
              <a:ext uri="{FF2B5EF4-FFF2-40B4-BE49-F238E27FC236}">
                <a16:creationId xmlns:a16="http://schemas.microsoft.com/office/drawing/2014/main" id="{1C8993C5-26A9-868F-065F-3150C43511E7}"/>
              </a:ext>
            </a:extLst>
          </p:cNvPr>
          <p:cNvSpPr txBox="1"/>
          <p:nvPr/>
        </p:nvSpPr>
        <p:spPr>
          <a:xfrm>
            <a:off x="694236" y="5483493"/>
            <a:ext cx="1645022" cy="101566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lt"/>
                <a:cs typeface="Arial"/>
              </a:rPr>
              <a:t>Kayla Hall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lt"/>
                <a:cs typeface="+mn-lt"/>
              </a:rPr>
              <a:t>(she/her)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Gill Sans MT" panose="020B0502020104020203"/>
                <a:ea typeface="+mn-ea"/>
                <a:cs typeface="+mn-cs"/>
              </a:rPr>
              <a:t>Program Analyst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lt"/>
              <a:cs typeface="+mn-lt"/>
            </a:endParaRPr>
          </a:p>
        </p:txBody>
      </p:sp>
      <p:pic>
        <p:nvPicPr>
          <p:cNvPr id="14" name="Picture 14" descr="A close-up of a person smiling&#10;&#10;Description automatically generated">
            <a:extLst>
              <a:ext uri="{FF2B5EF4-FFF2-40B4-BE49-F238E27FC236}">
                <a16:creationId xmlns:a16="http://schemas.microsoft.com/office/drawing/2014/main" id="{FE9360D8-474E-B4B4-B94E-E72531BE8B1E}"/>
              </a:ext>
            </a:extLst>
          </p:cNvPr>
          <p:cNvPicPr>
            <a:picLocks noChangeAspect="1"/>
          </p:cNvPicPr>
          <p:nvPr/>
        </p:nvPicPr>
        <p:blipFill>
          <a:blip r:embed="rId7"/>
          <a:stretch>
            <a:fillRect/>
          </a:stretch>
        </p:blipFill>
        <p:spPr>
          <a:xfrm>
            <a:off x="952302" y="3844096"/>
            <a:ext cx="1348299" cy="1638029"/>
          </a:xfrm>
          <a:prstGeom prst="rect">
            <a:avLst/>
          </a:prstGeom>
          <a:ln>
            <a:solidFill>
              <a:schemeClr val="accent2"/>
            </a:solidFill>
          </a:ln>
        </p:spPr>
      </p:pic>
      <p:pic>
        <p:nvPicPr>
          <p:cNvPr id="8" name="Picture 7" descr="A person in a graduation gown&#10;&#10;Description automatically generated">
            <a:extLst>
              <a:ext uri="{FF2B5EF4-FFF2-40B4-BE49-F238E27FC236}">
                <a16:creationId xmlns:a16="http://schemas.microsoft.com/office/drawing/2014/main" id="{DB6DEB26-1C8E-39C0-F7FA-404DD372A20B}"/>
              </a:ext>
            </a:extLst>
          </p:cNvPr>
          <p:cNvPicPr>
            <a:picLocks noChangeAspect="1"/>
          </p:cNvPicPr>
          <p:nvPr/>
        </p:nvPicPr>
        <p:blipFill>
          <a:blip r:embed="rId8"/>
          <a:stretch>
            <a:fillRect/>
          </a:stretch>
        </p:blipFill>
        <p:spPr>
          <a:xfrm>
            <a:off x="9866192" y="3850365"/>
            <a:ext cx="1438244" cy="1645304"/>
          </a:xfrm>
          <a:prstGeom prst="rect">
            <a:avLst/>
          </a:prstGeom>
        </p:spPr>
      </p:pic>
      <p:sp>
        <p:nvSpPr>
          <p:cNvPr id="9" name="TextBox 8">
            <a:extLst>
              <a:ext uri="{FF2B5EF4-FFF2-40B4-BE49-F238E27FC236}">
                <a16:creationId xmlns:a16="http://schemas.microsoft.com/office/drawing/2014/main" id="{DB74228F-E59A-3C03-DE46-95455FA6050E}"/>
              </a:ext>
            </a:extLst>
          </p:cNvPr>
          <p:cNvSpPr txBox="1"/>
          <p:nvPr/>
        </p:nvSpPr>
        <p:spPr>
          <a:xfrm>
            <a:off x="9564105" y="5481684"/>
            <a:ext cx="1928678" cy="73866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lt"/>
                <a:cs typeface="Arial"/>
              </a:rPr>
              <a:t>Mya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lt"/>
                <a:cs typeface="+mn-lt"/>
              </a:rPr>
              <a:t>(she/her)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Gill Sans MT" panose="020B0502020104020203"/>
                <a:ea typeface="+mn-lt"/>
                <a:cs typeface="+mn-lt"/>
              </a:rPr>
              <a:t>Sr. Program Assistant</a:t>
            </a:r>
            <a:endParaRPr kumimoji="0" lang="en-US" sz="1400" b="0" i="0" u="none" strike="noStrike" kern="1200" cap="none" spc="0" normalizeH="0" baseline="0" noProof="0" err="1">
              <a:ln>
                <a:noFill/>
              </a:ln>
              <a:solidFill>
                <a:prstClr val="black"/>
              </a:solidFill>
              <a:effectLst/>
              <a:uLnTx/>
              <a:uFillTx/>
              <a:latin typeface="Gill Sans MT" panose="020B0502020104020203"/>
              <a:ea typeface="+mn-ea"/>
              <a:cs typeface="+mn-cs"/>
            </a:endParaRPr>
          </a:p>
        </p:txBody>
      </p:sp>
      <p:sp>
        <p:nvSpPr>
          <p:cNvPr id="15" name="TextBox 14">
            <a:extLst>
              <a:ext uri="{FF2B5EF4-FFF2-40B4-BE49-F238E27FC236}">
                <a16:creationId xmlns:a16="http://schemas.microsoft.com/office/drawing/2014/main" id="{FCF34FBA-446D-51E8-AAE8-81E72FDB955B}"/>
              </a:ext>
            </a:extLst>
          </p:cNvPr>
          <p:cNvSpPr txBox="1"/>
          <p:nvPr/>
        </p:nvSpPr>
        <p:spPr>
          <a:xfrm>
            <a:off x="2624270" y="5504659"/>
            <a:ext cx="1655605" cy="101566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lt"/>
                <a:cs typeface="Arial"/>
              </a:rPr>
              <a:t>Allie Halprin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lt"/>
                <a:cs typeface="+mn-lt"/>
              </a:rPr>
              <a:t>(she/her)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Gill Sans MT" panose="020B0502020104020203"/>
                <a:ea typeface="+mn-ea"/>
                <a:cs typeface="+mn-cs"/>
              </a:rPr>
              <a:t>Program Analyst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lt"/>
              <a:cs typeface="+mn-lt"/>
            </a:endParaRPr>
          </a:p>
        </p:txBody>
      </p:sp>
      <p:sp>
        <p:nvSpPr>
          <p:cNvPr id="16" name="TextBox 15">
            <a:extLst>
              <a:ext uri="{FF2B5EF4-FFF2-40B4-BE49-F238E27FC236}">
                <a16:creationId xmlns:a16="http://schemas.microsoft.com/office/drawing/2014/main" id="{96E95960-AC58-D665-C2C4-97C11CC58627}"/>
              </a:ext>
            </a:extLst>
          </p:cNvPr>
          <p:cNvSpPr txBox="1"/>
          <p:nvPr/>
        </p:nvSpPr>
        <p:spPr>
          <a:xfrm>
            <a:off x="4437276" y="5513973"/>
            <a:ext cx="1645022" cy="101566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lt"/>
                <a:cs typeface="Arial"/>
              </a:rPr>
              <a:t>Charles Udeze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lt"/>
                <a:cs typeface="+mn-lt"/>
              </a:rPr>
              <a:t>(he/him)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Gill Sans MT" panose="020B0502020104020203"/>
                <a:ea typeface="+mn-ea"/>
                <a:cs typeface="+mn-cs"/>
              </a:rPr>
              <a:t>Program Analyst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lt"/>
              <a:cs typeface="+mn-lt"/>
            </a:endParaRPr>
          </a:p>
        </p:txBody>
      </p:sp>
      <p:sp>
        <p:nvSpPr>
          <p:cNvPr id="17" name="TextBox 16">
            <a:extLst>
              <a:ext uri="{FF2B5EF4-FFF2-40B4-BE49-F238E27FC236}">
                <a16:creationId xmlns:a16="http://schemas.microsoft.com/office/drawing/2014/main" id="{355F3C7C-937C-7555-512A-6C598DE72095}"/>
              </a:ext>
            </a:extLst>
          </p:cNvPr>
          <p:cNvSpPr txBox="1"/>
          <p:nvPr/>
        </p:nvSpPr>
        <p:spPr>
          <a:xfrm>
            <a:off x="7976809" y="5483492"/>
            <a:ext cx="1645022" cy="101566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lt"/>
                <a:cs typeface="Arial"/>
              </a:rPr>
              <a:t>Cheryl Gibbs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lt"/>
                <a:cs typeface="+mn-lt"/>
              </a:rPr>
              <a:t>(she/her)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Gill Sans MT" panose="020B0502020104020203"/>
                <a:ea typeface="+mn-ea"/>
                <a:cs typeface="+mn-cs"/>
              </a:rPr>
              <a:t>Sr. Program Assistant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lt"/>
              <a:cs typeface="+mn-lt"/>
            </a:endParaRPr>
          </a:p>
        </p:txBody>
      </p:sp>
      <p:sp>
        <p:nvSpPr>
          <p:cNvPr id="18" name="TextBox 17">
            <a:extLst>
              <a:ext uri="{FF2B5EF4-FFF2-40B4-BE49-F238E27FC236}">
                <a16:creationId xmlns:a16="http://schemas.microsoft.com/office/drawing/2014/main" id="{AB09C7D5-C411-BA54-D4E1-53B455FDE29B}"/>
              </a:ext>
            </a:extLst>
          </p:cNvPr>
          <p:cNvSpPr txBox="1"/>
          <p:nvPr/>
        </p:nvSpPr>
        <p:spPr>
          <a:xfrm>
            <a:off x="6210638" y="5484539"/>
            <a:ext cx="1645022" cy="101566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lt"/>
                <a:cs typeface="Arial"/>
              </a:rPr>
              <a:t>Lluvia Botello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lt"/>
                <a:cs typeface="+mn-lt"/>
              </a:rPr>
              <a:t>(she/her)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Gill Sans MT" panose="020B0502020104020203"/>
                <a:ea typeface="+mn-ea"/>
                <a:cs typeface="+mn-cs"/>
              </a:rPr>
              <a:t>Program Analyst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lt"/>
              <a:cs typeface="+mn-lt"/>
            </a:endParaRPr>
          </a:p>
        </p:txBody>
      </p:sp>
      <p:pic>
        <p:nvPicPr>
          <p:cNvPr id="3" name="Picture 2" descr="A person in a suit&#10;&#10;Description automatically generated">
            <a:extLst>
              <a:ext uri="{FF2B5EF4-FFF2-40B4-BE49-F238E27FC236}">
                <a16:creationId xmlns:a16="http://schemas.microsoft.com/office/drawing/2014/main" id="{1B3B569F-E7AF-3E86-3267-C20768093B1B}"/>
              </a:ext>
            </a:extLst>
          </p:cNvPr>
          <p:cNvPicPr>
            <a:picLocks noChangeAspect="1"/>
          </p:cNvPicPr>
          <p:nvPr/>
        </p:nvPicPr>
        <p:blipFill>
          <a:blip r:embed="rId9"/>
          <a:stretch>
            <a:fillRect/>
          </a:stretch>
        </p:blipFill>
        <p:spPr>
          <a:xfrm>
            <a:off x="4571443" y="3865811"/>
            <a:ext cx="1381621" cy="1640911"/>
          </a:xfrm>
          <a:prstGeom prst="rect">
            <a:avLst/>
          </a:prstGeom>
          <a:ln>
            <a:solidFill>
              <a:schemeClr val="accent2"/>
            </a:solidFill>
          </a:ln>
        </p:spPr>
      </p:pic>
      <p:pic>
        <p:nvPicPr>
          <p:cNvPr id="5" name="Picture 4" descr="A person smiling at camera&#10;&#10;Description automatically generated">
            <a:extLst>
              <a:ext uri="{FF2B5EF4-FFF2-40B4-BE49-F238E27FC236}">
                <a16:creationId xmlns:a16="http://schemas.microsoft.com/office/drawing/2014/main" id="{9A383623-27AD-6B52-1901-D08D24F08789}"/>
              </a:ext>
            </a:extLst>
          </p:cNvPr>
          <p:cNvPicPr>
            <a:picLocks noChangeAspect="1"/>
          </p:cNvPicPr>
          <p:nvPr/>
        </p:nvPicPr>
        <p:blipFill rotWithShape="1">
          <a:blip r:embed="rId10"/>
          <a:srcRect l="5357" t="470" r="4963" b="-724"/>
          <a:stretch/>
        </p:blipFill>
        <p:spPr>
          <a:xfrm>
            <a:off x="6340361" y="3864904"/>
            <a:ext cx="1382929" cy="1642464"/>
          </a:xfrm>
          <a:prstGeom prst="rect">
            <a:avLst/>
          </a:prstGeom>
          <a:ln>
            <a:solidFill>
              <a:schemeClr val="accent2"/>
            </a:solidFill>
          </a:ln>
        </p:spPr>
      </p:pic>
      <p:pic>
        <p:nvPicPr>
          <p:cNvPr id="19" name="Picture 18" descr="A person smiling at the camera&#10;&#10;Description automatically generated">
            <a:extLst>
              <a:ext uri="{FF2B5EF4-FFF2-40B4-BE49-F238E27FC236}">
                <a16:creationId xmlns:a16="http://schemas.microsoft.com/office/drawing/2014/main" id="{31E64108-7670-0C32-6F90-E8B3E67032A2}"/>
              </a:ext>
            </a:extLst>
          </p:cNvPr>
          <p:cNvPicPr>
            <a:picLocks noChangeAspect="1"/>
          </p:cNvPicPr>
          <p:nvPr/>
        </p:nvPicPr>
        <p:blipFill>
          <a:blip r:embed="rId11"/>
          <a:stretch>
            <a:fillRect/>
          </a:stretch>
        </p:blipFill>
        <p:spPr>
          <a:xfrm>
            <a:off x="8110310" y="3867241"/>
            <a:ext cx="1366342" cy="1638845"/>
          </a:xfrm>
          <a:prstGeom prst="rect">
            <a:avLst/>
          </a:prstGeom>
          <a:ln>
            <a:solidFill>
              <a:schemeClr val="accent2"/>
            </a:solidFill>
          </a:ln>
        </p:spPr>
      </p:pic>
      <p:pic>
        <p:nvPicPr>
          <p:cNvPr id="20" name="Picture 19" descr="A person smiling for a selfie&#10;&#10;Description automatically generated">
            <a:extLst>
              <a:ext uri="{FF2B5EF4-FFF2-40B4-BE49-F238E27FC236}">
                <a16:creationId xmlns:a16="http://schemas.microsoft.com/office/drawing/2014/main" id="{8AC2ABF4-952F-3AAF-CCD4-90EF6B4462B7}"/>
              </a:ext>
            </a:extLst>
          </p:cNvPr>
          <p:cNvPicPr>
            <a:picLocks noChangeAspect="1"/>
          </p:cNvPicPr>
          <p:nvPr/>
        </p:nvPicPr>
        <p:blipFill>
          <a:blip r:embed="rId12"/>
          <a:stretch>
            <a:fillRect/>
          </a:stretch>
        </p:blipFill>
        <p:spPr>
          <a:xfrm>
            <a:off x="2717271" y="3841222"/>
            <a:ext cx="1444625" cy="1704975"/>
          </a:xfrm>
          <a:prstGeom prst="rect">
            <a:avLst/>
          </a:prstGeom>
        </p:spPr>
      </p:pic>
    </p:spTree>
    <p:extLst>
      <p:ext uri="{BB962C8B-B14F-4D97-AF65-F5344CB8AC3E}">
        <p14:creationId xmlns:p14="http://schemas.microsoft.com/office/powerpoint/2010/main" val="837925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05E1-9590-42B0-B695-F7A56C2411E6}"/>
              </a:ext>
            </a:extLst>
          </p:cNvPr>
          <p:cNvSpPr>
            <a:spLocks noGrp="1"/>
          </p:cNvSpPr>
          <p:nvPr>
            <p:ph type="title"/>
          </p:nvPr>
        </p:nvSpPr>
        <p:spPr>
          <a:xfrm>
            <a:off x="838200" y="5225224"/>
            <a:ext cx="10515600" cy="914400"/>
          </a:xfrm>
        </p:spPr>
        <p:txBody>
          <a:bodyPr/>
          <a:lstStyle/>
          <a:p>
            <a:r>
              <a:rPr lang="en-US">
                <a:solidFill>
                  <a:schemeClr val="accent2"/>
                </a:solidFill>
              </a:rPr>
              <a:t>What is Health Equity?</a:t>
            </a:r>
          </a:p>
        </p:txBody>
      </p:sp>
    </p:spTree>
    <p:extLst>
      <p:ext uri="{BB962C8B-B14F-4D97-AF65-F5344CB8AC3E}">
        <p14:creationId xmlns:p14="http://schemas.microsoft.com/office/powerpoint/2010/main" val="4193085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5F65-05E0-4838-8F7C-BFF1B12C0F36}"/>
              </a:ext>
            </a:extLst>
          </p:cNvPr>
          <p:cNvSpPr>
            <a:spLocks noGrp="1"/>
          </p:cNvSpPr>
          <p:nvPr>
            <p:ph type="title"/>
          </p:nvPr>
        </p:nvSpPr>
        <p:spPr/>
        <p:txBody>
          <a:bodyPr/>
          <a:lstStyle/>
          <a:p>
            <a:r>
              <a:rPr lang="en-US"/>
              <a:t>Defining Health Equity</a:t>
            </a:r>
          </a:p>
        </p:txBody>
      </p:sp>
      <p:sp>
        <p:nvSpPr>
          <p:cNvPr id="6" name="Content Placeholder 5">
            <a:extLst>
              <a:ext uri="{FF2B5EF4-FFF2-40B4-BE49-F238E27FC236}">
                <a16:creationId xmlns:a16="http://schemas.microsoft.com/office/drawing/2014/main" id="{1BEFD447-1630-4337-950C-F714950A3FD5}"/>
              </a:ext>
            </a:extLst>
          </p:cNvPr>
          <p:cNvSpPr>
            <a:spLocks noGrp="1"/>
          </p:cNvSpPr>
          <p:nvPr>
            <p:ph sz="quarter" idx="4"/>
          </p:nvPr>
        </p:nvSpPr>
        <p:spPr>
          <a:xfrm>
            <a:off x="852580" y="2308783"/>
            <a:ext cx="10502810" cy="3866506"/>
          </a:xfrm>
        </p:spPr>
        <p:txBody>
          <a:bodyPr vert="horz" lIns="91440" tIns="45720" rIns="91440" bIns="45720" rtlCol="0" anchor="t">
            <a:normAutofit/>
          </a:bodyPr>
          <a:lstStyle/>
          <a:p>
            <a:pPr marL="0" indent="0" algn="ctr">
              <a:buNone/>
            </a:pPr>
            <a:endParaRPr lang="en-US"/>
          </a:p>
          <a:p>
            <a:pPr marL="0" indent="0" algn="ctr">
              <a:buNone/>
            </a:pPr>
            <a:r>
              <a:rPr lang="en-US"/>
              <a:t>“Health equity is </a:t>
            </a:r>
            <a:r>
              <a:rPr lang="en-US" b="1"/>
              <a:t>the assurance of the conditions</a:t>
            </a:r>
            <a:r>
              <a:rPr lang="en-US"/>
              <a:t> for optimal health for all people.  Achieving health equity requires </a:t>
            </a:r>
            <a:r>
              <a:rPr lang="en-US" b="1"/>
              <a:t>valuing all individuals and populations equally</a:t>
            </a:r>
            <a:r>
              <a:rPr lang="en-US"/>
              <a:t>, recognizing and </a:t>
            </a:r>
            <a:r>
              <a:rPr lang="en-US" b="1"/>
              <a:t>rectifying historical injustices</a:t>
            </a:r>
            <a:r>
              <a:rPr lang="en-US"/>
              <a:t>, and </a:t>
            </a:r>
            <a:r>
              <a:rPr lang="en-US" b="1"/>
              <a:t>providing resources according to need</a:t>
            </a:r>
            <a:r>
              <a:rPr lang="en-US"/>
              <a:t>.”</a:t>
            </a:r>
          </a:p>
        </p:txBody>
      </p:sp>
      <p:sp>
        <p:nvSpPr>
          <p:cNvPr id="8" name="TextBox 7">
            <a:extLst>
              <a:ext uri="{FF2B5EF4-FFF2-40B4-BE49-F238E27FC236}">
                <a16:creationId xmlns:a16="http://schemas.microsoft.com/office/drawing/2014/main" id="{F3880E02-FE55-4FCB-B1BB-9562EF0D19A2}"/>
              </a:ext>
            </a:extLst>
          </p:cNvPr>
          <p:cNvSpPr txBox="1"/>
          <p:nvPr/>
        </p:nvSpPr>
        <p:spPr>
          <a:xfrm>
            <a:off x="3254235" y="6175073"/>
            <a:ext cx="5699499"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60606"/>
                </a:solidFill>
                <a:effectLst/>
                <a:uLnTx/>
                <a:uFillTx/>
                <a:latin typeface="Bookman Old Style"/>
                <a:ea typeface="+mn-ea"/>
                <a:cs typeface="+mn-cs"/>
              </a:rPr>
              <a:t>Source: Dr. Camara Jones, Morehouse College</a:t>
            </a:r>
          </a:p>
        </p:txBody>
      </p:sp>
      <p:sp>
        <p:nvSpPr>
          <p:cNvPr id="12" name="Text Placeholder 11">
            <a:extLst>
              <a:ext uri="{FF2B5EF4-FFF2-40B4-BE49-F238E27FC236}">
                <a16:creationId xmlns:a16="http://schemas.microsoft.com/office/drawing/2014/main" id="{E87E283D-430D-4227-87EB-B579593EBC7A}"/>
              </a:ext>
            </a:extLst>
          </p:cNvPr>
          <p:cNvSpPr>
            <a:spLocks noGrp="1"/>
          </p:cNvSpPr>
          <p:nvPr>
            <p:ph type="body" idx="1"/>
          </p:nvPr>
        </p:nvSpPr>
        <p:spPr/>
        <p:txBody>
          <a:bodyPr/>
          <a:lstStyle/>
          <a:p>
            <a:r>
              <a:rPr lang="en-US"/>
              <a:t>Health Equity</a:t>
            </a:r>
          </a:p>
        </p:txBody>
      </p:sp>
    </p:spTree>
    <p:extLst>
      <p:ext uri="{BB962C8B-B14F-4D97-AF65-F5344CB8AC3E}">
        <p14:creationId xmlns:p14="http://schemas.microsoft.com/office/powerpoint/2010/main" val="2365768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a room&#10;&#10;Description automatically generated">
            <a:extLst>
              <a:ext uri="{FF2B5EF4-FFF2-40B4-BE49-F238E27FC236}">
                <a16:creationId xmlns:a16="http://schemas.microsoft.com/office/drawing/2014/main" id="{6480121E-F7A2-4767-ACC0-5E3D699DC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393" y="425963"/>
            <a:ext cx="10519214" cy="5776810"/>
          </a:xfrm>
          <a:prstGeom prst="rect">
            <a:avLst/>
          </a:prstGeom>
        </p:spPr>
      </p:pic>
      <p:sp>
        <p:nvSpPr>
          <p:cNvPr id="2" name="TextBox 1">
            <a:extLst>
              <a:ext uri="{FF2B5EF4-FFF2-40B4-BE49-F238E27FC236}">
                <a16:creationId xmlns:a16="http://schemas.microsoft.com/office/drawing/2014/main" id="{27C590CD-CB8E-4801-93D3-F3E7D7967FCF}"/>
              </a:ext>
            </a:extLst>
          </p:cNvPr>
          <p:cNvSpPr txBox="1"/>
          <p:nvPr/>
        </p:nvSpPr>
        <p:spPr>
          <a:xfrm>
            <a:off x="1075038" y="6326659"/>
            <a:ext cx="320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rPr>
              <a:t>Source: NCOA</a:t>
            </a:r>
          </a:p>
        </p:txBody>
      </p:sp>
    </p:spTree>
    <p:extLst>
      <p:ext uri="{BB962C8B-B14F-4D97-AF65-F5344CB8AC3E}">
        <p14:creationId xmlns:p14="http://schemas.microsoft.com/office/powerpoint/2010/main" val="39853928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53860973-a77c-43b1-b3d3-53d4fd6f8845"/>
</p:tagLst>
</file>

<file path=ppt/tags/tag2.xml><?xml version="1.0" encoding="utf-8"?>
<p:tagLst xmlns:a="http://schemas.openxmlformats.org/drawingml/2006/main" xmlns:r="http://schemas.openxmlformats.org/officeDocument/2006/relationships" xmlns:p="http://schemas.openxmlformats.org/presentationml/2006/main">
  <p:tag name="__PE_POLL_EMBED_ID" val="f1161c57-f83c-409a-8e51-d4eafe616b97"/>
</p:tagLst>
</file>

<file path=ppt/tags/tag3.xml><?xml version="1.0" encoding="utf-8"?>
<p:tagLst xmlns:a="http://schemas.openxmlformats.org/drawingml/2006/main" xmlns:r="http://schemas.openxmlformats.org/officeDocument/2006/relationships" xmlns:p="http://schemas.openxmlformats.org/presentationml/2006/main">
  <p:tag name="__PE_POLL_EMBED_ID" val="bce206be-6be0-4a6e-97a7-92e6536ee693"/>
</p:tagLst>
</file>

<file path=ppt/tags/tag4.xml><?xml version="1.0" encoding="utf-8"?>
<p:tagLst xmlns:a="http://schemas.openxmlformats.org/drawingml/2006/main" xmlns:r="http://schemas.openxmlformats.org/officeDocument/2006/relationships" xmlns:p="http://schemas.openxmlformats.org/presentationml/2006/main">
  <p:tag name="__PE_POLL_EMBED_ID" val="fd51be05-5dd9-4f69-90b3-12f164d61978"/>
</p:tagLst>
</file>

<file path=ppt/tags/tag5.xml><?xml version="1.0" encoding="utf-8"?>
<p:tagLst xmlns:a="http://schemas.openxmlformats.org/drawingml/2006/main" xmlns:r="http://schemas.openxmlformats.org/officeDocument/2006/relationships" xmlns:p="http://schemas.openxmlformats.org/presentationml/2006/main">
  <p:tag name="__PE_POLL_EMBED_ID" val="73bae301-1eda-448f-9fa2-4cf07d4fd0d6"/>
</p:tagLst>
</file>

<file path=ppt/theme/theme1.xml><?xml version="1.0" encoding="utf-8"?>
<a:theme xmlns:a="http://schemas.openxmlformats.org/drawingml/2006/main" name="office theme">
  <a:themeElements>
    <a:clrScheme name="NACCHO">
      <a:dk1>
        <a:sysClr val="windowText" lastClr="000000"/>
      </a:dk1>
      <a:lt1>
        <a:sysClr val="window" lastClr="FFFFFF"/>
      </a:lt1>
      <a:dk2>
        <a:srgbClr val="44546A"/>
      </a:dk2>
      <a:lt2>
        <a:srgbClr val="E7E6E6"/>
      </a:lt2>
      <a:accent1>
        <a:srgbClr val="008B99"/>
      </a:accent1>
      <a:accent2>
        <a:srgbClr val="3D4242"/>
      </a:accent2>
      <a:accent3>
        <a:srgbClr val="78A22F"/>
      </a:accent3>
      <a:accent4>
        <a:srgbClr val="D06F1A"/>
      </a:accent4>
      <a:accent5>
        <a:srgbClr val="6D276A"/>
      </a:accent5>
      <a:accent6>
        <a:srgbClr val="00467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H_ATSDR_combined">
  <a:themeElements>
    <a:clrScheme name="IISSB External">
      <a:dk1>
        <a:sysClr val="windowText" lastClr="000000"/>
      </a:dk1>
      <a:lt1>
        <a:sysClr val="window" lastClr="FFFFFF"/>
      </a:lt1>
      <a:dk2>
        <a:srgbClr val="8B9B92"/>
      </a:dk2>
      <a:lt2>
        <a:srgbClr val="FFFFFF"/>
      </a:lt2>
      <a:accent1>
        <a:srgbClr val="8B9B92"/>
      </a:accent1>
      <a:accent2>
        <a:srgbClr val="592C5F"/>
      </a:accent2>
      <a:accent3>
        <a:srgbClr val="692045"/>
      </a:accent3>
      <a:accent4>
        <a:srgbClr val="9F925E"/>
      </a:accent4>
      <a:accent5>
        <a:srgbClr val="F2D383"/>
      </a:accent5>
      <a:accent6>
        <a:srgbClr val="005DAA"/>
      </a:accent6>
      <a:hlink>
        <a:srgbClr val="0563C1"/>
      </a:hlink>
      <a:folHlink>
        <a:srgbClr val="954F7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Office Theme">
  <a:themeElements>
    <a:clrScheme name="NACCHO">
      <a:dk1>
        <a:sysClr val="windowText" lastClr="000000"/>
      </a:dk1>
      <a:lt1>
        <a:sysClr val="window" lastClr="FFFFFF"/>
      </a:lt1>
      <a:dk2>
        <a:srgbClr val="44546A"/>
      </a:dk2>
      <a:lt2>
        <a:srgbClr val="E7E6E6"/>
      </a:lt2>
      <a:accent1>
        <a:srgbClr val="008B99"/>
      </a:accent1>
      <a:accent2>
        <a:srgbClr val="3D4242"/>
      </a:accent2>
      <a:accent3>
        <a:srgbClr val="78A22F"/>
      </a:accent3>
      <a:accent4>
        <a:srgbClr val="D06F1A"/>
      </a:accent4>
      <a:accent5>
        <a:srgbClr val="6D276A"/>
      </a:accent5>
      <a:accent6>
        <a:srgbClr val="00467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ACCHO Simple Template">
  <a:themeElements>
    <a:clrScheme name="NACCHO">
      <a:dk1>
        <a:sysClr val="windowText" lastClr="000000"/>
      </a:dk1>
      <a:lt1>
        <a:sysClr val="window" lastClr="FFFFFF"/>
      </a:lt1>
      <a:dk2>
        <a:srgbClr val="002244"/>
      </a:dk2>
      <a:lt2>
        <a:srgbClr val="D06F1A"/>
      </a:lt2>
      <a:accent1>
        <a:srgbClr val="B3995D"/>
      </a:accent1>
      <a:accent2>
        <a:srgbClr val="008B99"/>
      </a:accent2>
      <a:accent3>
        <a:srgbClr val="00467F"/>
      </a:accent3>
      <a:accent4>
        <a:srgbClr val="3D4242"/>
      </a:accent4>
      <a:accent5>
        <a:srgbClr val="78A22F"/>
      </a:accent5>
      <a:accent6>
        <a:srgbClr val="6D276A"/>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CCHO Simple Template" id="{DC67A380-4EBB-457D-AE95-4A9144B9B6FD}" vid="{75260319-1C3B-4F3B-A26E-C5E97DBFB041}"/>
    </a:ext>
  </a:extLst>
</a:theme>
</file>

<file path=ppt/theme/theme5.xml><?xml version="1.0" encoding="utf-8"?>
<a:theme xmlns:a="http://schemas.openxmlformats.org/drawingml/2006/main" name="1_NACCHO Simple Template">
  <a:themeElements>
    <a:clrScheme name="NACCHO">
      <a:dk1>
        <a:sysClr val="windowText" lastClr="000000"/>
      </a:dk1>
      <a:lt1>
        <a:sysClr val="window" lastClr="FFFFFF"/>
      </a:lt1>
      <a:dk2>
        <a:srgbClr val="002244"/>
      </a:dk2>
      <a:lt2>
        <a:srgbClr val="D06F1A"/>
      </a:lt2>
      <a:accent1>
        <a:srgbClr val="B3995D"/>
      </a:accent1>
      <a:accent2>
        <a:srgbClr val="008B99"/>
      </a:accent2>
      <a:accent3>
        <a:srgbClr val="00467F"/>
      </a:accent3>
      <a:accent4>
        <a:srgbClr val="3D4242"/>
      </a:accent4>
      <a:accent5>
        <a:srgbClr val="78A22F"/>
      </a:accent5>
      <a:accent6>
        <a:srgbClr val="6D276A"/>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CCHO Simple Template" id="{DC67A380-4EBB-457D-AE95-4A9144B9B6FD}" vid="{75260319-1C3B-4F3B-A26E-C5E97DBFB04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A5C3ED0C79F344AB02ABF45622D4D7" ma:contentTypeVersion="14" ma:contentTypeDescription="Create a new document." ma:contentTypeScope="" ma:versionID="df1ab5bce5f38109dc543bbfb73a7066">
  <xsd:schema xmlns:xsd="http://www.w3.org/2001/XMLSchema" xmlns:xs="http://www.w3.org/2001/XMLSchema" xmlns:p="http://schemas.microsoft.com/office/2006/metadata/properties" xmlns:ns2="4d5f8f86-f2ad-4e45-adaf-f5cace907372" xmlns:ns3="c02f5022-908b-48b8-a978-51289b151404" targetNamespace="http://schemas.microsoft.com/office/2006/metadata/properties" ma:root="true" ma:fieldsID="46ccb3231838c93b5b8135d2f135668c" ns2:_="" ns3:_="">
    <xsd:import namespace="4d5f8f86-f2ad-4e45-adaf-f5cace907372"/>
    <xsd:import namespace="c02f5022-908b-48b8-a978-51289b15140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5f8f86-f2ad-4e45-adaf-f5cace9073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4c5ea74-d56c-488c-8f42-661e14919e3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2f5022-908b-48b8-a978-51289b15140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1eddb58-1c03-43da-a81c-261ed79e8548}" ma:internalName="TaxCatchAll" ma:showField="CatchAllData" ma:web="c02f5022-908b-48b8-a978-51289b15140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02f5022-908b-48b8-a978-51289b151404">
      <UserInfo>
        <DisplayName>Azer, Manal</DisplayName>
        <AccountId>27</AccountId>
        <AccountType/>
      </UserInfo>
      <UserInfo>
        <DisplayName>Namak, Dalia</DisplayName>
        <AccountId>15</AccountId>
        <AccountType/>
      </UserInfo>
      <UserInfo>
        <DisplayName>Sawyer, Charlotte</DisplayName>
        <AccountId>12</AccountId>
        <AccountType/>
      </UserInfo>
      <UserInfo>
        <DisplayName>Grigg, Connor</DisplayName>
        <AccountId>14</AccountId>
        <AccountType/>
      </UserInfo>
      <UserInfo>
        <DisplayName>Caspari, Jennifer</DisplayName>
        <AccountId>31</AccountId>
        <AccountType/>
      </UserInfo>
      <UserInfo>
        <DisplayName>Grimm, Sophia</DisplayName>
        <AccountId>11</AccountId>
        <AccountType/>
      </UserInfo>
    </SharedWithUsers>
    <lcf76f155ced4ddcb4097134ff3c332f xmlns="4d5f8f86-f2ad-4e45-adaf-f5cace907372">
      <Terms xmlns="http://schemas.microsoft.com/office/infopath/2007/PartnerControls"/>
    </lcf76f155ced4ddcb4097134ff3c332f>
    <TaxCatchAll xmlns="c02f5022-908b-48b8-a978-51289b151404" xsi:nil="true"/>
  </documentManagement>
</p:properties>
</file>

<file path=customXml/itemProps1.xml><?xml version="1.0" encoding="utf-8"?>
<ds:datastoreItem xmlns:ds="http://schemas.openxmlformats.org/officeDocument/2006/customXml" ds:itemID="{730B3AB7-B20C-4643-9646-F581B4C702D6}">
  <ds:schemaRefs>
    <ds:schemaRef ds:uri="http://schemas.microsoft.com/sharepoint/v3/contenttype/forms"/>
  </ds:schemaRefs>
</ds:datastoreItem>
</file>

<file path=customXml/itemProps2.xml><?xml version="1.0" encoding="utf-8"?>
<ds:datastoreItem xmlns:ds="http://schemas.openxmlformats.org/officeDocument/2006/customXml" ds:itemID="{E6E96BA6-E642-46CA-801A-9B643AFE9B35}"/>
</file>

<file path=customXml/itemProps3.xml><?xml version="1.0" encoding="utf-8"?>
<ds:datastoreItem xmlns:ds="http://schemas.openxmlformats.org/officeDocument/2006/customXml" ds:itemID="{A5604494-62E9-467F-9354-9CFE301C7151}">
  <ds:schemaRefs>
    <ds:schemaRef ds:uri="4e5e2d33-68ff-42fd-81d6-1ece27b905a6"/>
    <ds:schemaRef ds:uri="600f56bb-d955-48ee-a325-392bb7b720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4456</Words>
  <Application>Microsoft Office PowerPoint</Application>
  <PresentationFormat>Widescreen</PresentationFormat>
  <Paragraphs>485</Paragraphs>
  <Slides>52</Slides>
  <Notes>37</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52</vt:i4>
      </vt:variant>
    </vt:vector>
  </HeadingPairs>
  <TitlesOfParts>
    <vt:vector size="71" baseType="lpstr">
      <vt:lpstr>Arial</vt:lpstr>
      <vt:lpstr>Arial,Sans-Serif</vt:lpstr>
      <vt:lpstr>Bookman Old Style</vt:lpstr>
      <vt:lpstr>Calibri</vt:lpstr>
      <vt:lpstr>Calibri Light</vt:lpstr>
      <vt:lpstr>Courier New</vt:lpstr>
      <vt:lpstr>Gill Sans MT</vt:lpstr>
      <vt:lpstr>Lato</vt:lpstr>
      <vt:lpstr>Myriad Pro</vt:lpstr>
      <vt:lpstr>Myriad Web Pro</vt:lpstr>
      <vt:lpstr>Open Sans</vt:lpstr>
      <vt:lpstr>Segoe UI</vt:lpstr>
      <vt:lpstr>Wingdings</vt:lpstr>
      <vt:lpstr>Wingdings 2</vt:lpstr>
      <vt:lpstr>office theme</vt:lpstr>
      <vt:lpstr>NCEH_ATSDR_combined</vt:lpstr>
      <vt:lpstr>Office Theme</vt:lpstr>
      <vt:lpstr>NACCHO Simple Template</vt:lpstr>
      <vt:lpstr>1_NACCHO Simple Template</vt:lpstr>
      <vt:lpstr>PowerPoint Presentation</vt:lpstr>
      <vt:lpstr>PowerPoint Presentation</vt:lpstr>
      <vt:lpstr>PowerPoint Presentation</vt:lpstr>
      <vt:lpstr>PowerPoint Presentation</vt:lpstr>
      <vt:lpstr>PowerPoint Presentation</vt:lpstr>
      <vt:lpstr>PowerPoint Presentation</vt:lpstr>
      <vt:lpstr>What is Health Equity?</vt:lpstr>
      <vt:lpstr>Defining Health Equity</vt:lpstr>
      <vt:lpstr>PowerPoint Presentation</vt:lpstr>
      <vt:lpstr>Defining Health Equity</vt:lpstr>
      <vt:lpstr>A Focus on Root Causes</vt:lpstr>
      <vt:lpstr>ROOT CAUSES</vt:lpstr>
      <vt:lpstr>Questions</vt:lpstr>
      <vt:lpstr>Centering Community in Health</vt:lpstr>
      <vt:lpstr>Who's in Community?</vt:lpstr>
      <vt:lpstr>Developing Cross-Sector Partnerships</vt:lpstr>
      <vt:lpstr>Who do we engage with in community?</vt:lpstr>
      <vt:lpstr>Question</vt:lpstr>
      <vt:lpstr>Health Equity in Preparedness</vt:lpstr>
      <vt:lpstr>Whole Community Strategic Themes</vt:lpstr>
      <vt:lpstr> </vt:lpstr>
      <vt:lpstr>Community Resilience in Preparedness  </vt:lpstr>
      <vt:lpstr> </vt:lpstr>
      <vt:lpstr>Community Resilience </vt:lpstr>
      <vt:lpstr>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Hubert, Amber</cp:lastModifiedBy>
  <cp:revision>1</cp:revision>
  <dcterms:created xsi:type="dcterms:W3CDTF">2022-04-22T16:07:07Z</dcterms:created>
  <dcterms:modified xsi:type="dcterms:W3CDTF">2024-01-25T17:26:54Z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0x0101008AA5C3ED0C79F344AB02ABF45622D4D7</vt:lpwstr>
  </property>
  <property fmtid="{D5CDD505-2E9C-101B-9397-08002B2CF9AE}" pid="3" name="MSIP_Label_ea60d57e-af5b-4752-ac57-3e4f28ca11dc_Enabled">
    <vt:lpwstr>true</vt:lpwstr>
  </property>
  <property fmtid="{D5CDD505-2E9C-101B-9397-08002B2CF9AE}" pid="4" name="MSIP_Label_ea60d57e-af5b-4752-ac57-3e4f28ca11dc_SetDate">
    <vt:lpwstr>2022-04-22T16:07:24Z</vt:lpwstr>
  </property>
  <property fmtid="{D5CDD505-2E9C-101B-9397-08002B2CF9AE}" pid="5" name="MSIP_Label_ea60d57e-af5b-4752-ac57-3e4f28ca11dc_Method">
    <vt:lpwstr>Standard</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iteId">
    <vt:lpwstr>36da45f1-dd2c-4d1f-af13-5abe46b99921</vt:lpwstr>
  </property>
  <property fmtid="{D5CDD505-2E9C-101B-9397-08002B2CF9AE}" pid="8" name="MSIP_Label_ea60d57e-af5b-4752-ac57-3e4f28ca11dc_ActionId">
    <vt:lpwstr>dc8cc320-c0fc-4552-bb09-08eb42c6b374</vt:lpwstr>
  </property>
  <property fmtid="{D5CDD505-2E9C-101B-9397-08002B2CF9AE}" pid="9" name="MSIP_Label_ea60d57e-af5b-4752-ac57-3e4f28ca11dc_ContentBits">
    <vt:lpwstr>0</vt:lpwstr>
  </property>
  <property fmtid="{D5CDD505-2E9C-101B-9397-08002B2CF9AE}" pid="10" name="MediaServiceImageTags">
    <vt:lpwstr/>
  </property>
</Properties>
</file>