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3"/>
  </p:notesMasterIdLst>
  <p:sldIdLst>
    <p:sldId id="264" r:id="rId2"/>
    <p:sldId id="266" r:id="rId3"/>
    <p:sldId id="268" r:id="rId4"/>
    <p:sldId id="259" r:id="rId5"/>
    <p:sldId id="269" r:id="rId6"/>
    <p:sldId id="273" r:id="rId7"/>
    <p:sldId id="260" r:id="rId8"/>
    <p:sldId id="271" r:id="rId9"/>
    <p:sldId id="258" r:id="rId10"/>
    <p:sldId id="270" r:id="rId11"/>
    <p:sldId id="272" r:id="rId12"/>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00" autoAdjust="0"/>
    <p:restoredTop sz="94660"/>
  </p:normalViewPr>
  <p:slideViewPr>
    <p:cSldViewPr>
      <p:cViewPr varScale="1">
        <p:scale>
          <a:sx n="76" d="100"/>
          <a:sy n="76" d="100"/>
        </p:scale>
        <p:origin x="4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eaLnBrk="1" hangingPunct="1">
              <a:defRPr sz="1200">
                <a:latin typeface="Arial" charset="0"/>
              </a:defRPr>
            </a:lvl1pPr>
          </a:lstStyle>
          <a:p>
            <a:endParaRPr lang="en-US"/>
          </a:p>
        </p:txBody>
      </p:sp>
      <p:sp>
        <p:nvSpPr>
          <p:cNvPr id="4099" name="Rectangle 3"/>
          <p:cNvSpPr>
            <a:spLocks noGrp="1" noChangeArrowheads="1"/>
          </p:cNvSpPr>
          <p:nvPr>
            <p:ph type="dt" idx="1"/>
          </p:nvPr>
        </p:nvSpPr>
        <p:spPr bwMode="auto">
          <a:xfrm>
            <a:off x="3979930" y="0"/>
            <a:ext cx="3044719" cy="465614"/>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lgn="r" eaLnBrk="1" hangingPunct="1">
              <a:defRPr sz="1200">
                <a:latin typeface="Arial" charset="0"/>
              </a:defRPr>
            </a:lvl1pPr>
          </a:lstStyle>
          <a:p>
            <a:endParaRPr lang="en-US"/>
          </a:p>
        </p:txBody>
      </p:sp>
      <p:sp>
        <p:nvSpPr>
          <p:cNvPr id="4100"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2628" y="4423331"/>
            <a:ext cx="5621020" cy="4190524"/>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eaLnBrk="1" hangingPunct="1">
              <a:defRPr sz="1200">
                <a:latin typeface="Arial" charset="0"/>
              </a:defRPr>
            </a:lvl1pPr>
          </a:lstStyle>
          <a:p>
            <a:endParaRPr lang="en-US"/>
          </a:p>
        </p:txBody>
      </p:sp>
      <p:sp>
        <p:nvSpPr>
          <p:cNvPr id="4103" name="Rectangle 7"/>
          <p:cNvSpPr>
            <a:spLocks noGrp="1" noChangeArrowheads="1"/>
          </p:cNvSpPr>
          <p:nvPr>
            <p:ph type="sldNum" sz="quarter" idx="5"/>
          </p:nvPr>
        </p:nvSpPr>
        <p:spPr bwMode="auto">
          <a:xfrm>
            <a:off x="3979930" y="8845045"/>
            <a:ext cx="3044719" cy="465614"/>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lgn="r" eaLnBrk="1" hangingPunct="1">
              <a:defRPr sz="1200">
                <a:latin typeface="Arial" charset="0"/>
              </a:defRPr>
            </a:lvl1pPr>
          </a:lstStyle>
          <a:p>
            <a:fld id="{3D1C20C2-BB0F-4BC2-9AA6-A47D98E58A83}" type="slidenum">
              <a:rPr lang="en-US"/>
              <a:pPr/>
              <a:t>‹#›</a:t>
            </a:fld>
            <a:endParaRPr lang="en-US"/>
          </a:p>
        </p:txBody>
      </p:sp>
    </p:spTree>
    <p:extLst>
      <p:ext uri="{BB962C8B-B14F-4D97-AF65-F5344CB8AC3E}">
        <p14:creationId xmlns:p14="http://schemas.microsoft.com/office/powerpoint/2010/main" val="7508644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161D5-221A-488E-A55C-C89CA61E55AB}" type="slidenum">
              <a:rPr lang="en-US"/>
              <a:pPr/>
              <a:t>1</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702628" y="4421715"/>
            <a:ext cx="5621020" cy="4192140"/>
          </a:xfrm>
        </p:spPr>
        <p:txBody>
          <a:bodyPr/>
          <a:lstStyle/>
          <a:p>
            <a:endParaRPr lang="en-US"/>
          </a:p>
        </p:txBody>
      </p:sp>
    </p:spTree>
    <p:extLst>
      <p:ext uri="{BB962C8B-B14F-4D97-AF65-F5344CB8AC3E}">
        <p14:creationId xmlns:p14="http://schemas.microsoft.com/office/powerpoint/2010/main" val="272098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3F446-219A-409C-A928-1DF42A315AD1}" type="slidenum">
              <a:rPr lang="en-US"/>
              <a:pPr/>
              <a:t>2</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702628" y="4421715"/>
            <a:ext cx="5621020" cy="4192140"/>
          </a:xfrm>
        </p:spPr>
        <p:txBody>
          <a:bodyPr/>
          <a:lstStyle/>
          <a:p>
            <a:endParaRPr lang="en-US"/>
          </a:p>
        </p:txBody>
      </p:sp>
    </p:spTree>
    <p:extLst>
      <p:ext uri="{BB962C8B-B14F-4D97-AF65-F5344CB8AC3E}">
        <p14:creationId xmlns:p14="http://schemas.microsoft.com/office/powerpoint/2010/main" val="3155896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3279E-6D46-4B26-B04E-2771FFD1640A}" type="slidenum">
              <a:rPr lang="en-US"/>
              <a:pPr/>
              <a:t>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702628" y="4421715"/>
            <a:ext cx="5621020" cy="4192140"/>
          </a:xfrm>
        </p:spPr>
        <p:txBody>
          <a:bodyPr/>
          <a:lstStyle/>
          <a:p>
            <a:endParaRPr lang="en-US"/>
          </a:p>
        </p:txBody>
      </p:sp>
    </p:spTree>
    <p:extLst>
      <p:ext uri="{BB962C8B-B14F-4D97-AF65-F5344CB8AC3E}">
        <p14:creationId xmlns:p14="http://schemas.microsoft.com/office/powerpoint/2010/main" val="3325269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309A9F-FE68-4666-A28A-B60839FF8CCE}" type="slidenum">
              <a:rPr lang="en-US"/>
              <a:pPr/>
              <a:t>6</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702628" y="4421715"/>
            <a:ext cx="5621020" cy="4192140"/>
          </a:xfrm>
        </p:spPr>
        <p:txBody>
          <a:bodyPr/>
          <a:lstStyle/>
          <a:p>
            <a:endParaRPr lang="en-US"/>
          </a:p>
        </p:txBody>
      </p:sp>
    </p:spTree>
    <p:extLst>
      <p:ext uri="{BB962C8B-B14F-4D97-AF65-F5344CB8AC3E}">
        <p14:creationId xmlns:p14="http://schemas.microsoft.com/office/powerpoint/2010/main" val="2160891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0C8AFC-2BA8-49D0-B5FE-D60629241BC7}" type="slidenum">
              <a:rPr lang="en-US"/>
              <a:pPr/>
              <a:t>7</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xfrm>
            <a:off x="702628" y="4421715"/>
            <a:ext cx="5621020" cy="4192140"/>
          </a:xfrm>
        </p:spPr>
        <p:txBody>
          <a:bodyPr/>
          <a:lstStyle/>
          <a:p>
            <a:endParaRPr lang="en-US"/>
          </a:p>
        </p:txBody>
      </p:sp>
    </p:spTree>
    <p:extLst>
      <p:ext uri="{BB962C8B-B14F-4D97-AF65-F5344CB8AC3E}">
        <p14:creationId xmlns:p14="http://schemas.microsoft.com/office/powerpoint/2010/main" val="3857765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62844B-8E99-4789-855E-69326057BF72}" type="slidenum">
              <a:rPr lang="en-US"/>
              <a:pPr/>
              <a:t>9</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xfrm>
            <a:off x="702628" y="4421715"/>
            <a:ext cx="5621020" cy="4192140"/>
          </a:xfrm>
        </p:spPr>
        <p:txBody>
          <a:bodyPr/>
          <a:lstStyle/>
          <a:p>
            <a:endParaRPr lang="en-US"/>
          </a:p>
        </p:txBody>
      </p:sp>
    </p:spTree>
    <p:extLst>
      <p:ext uri="{BB962C8B-B14F-4D97-AF65-F5344CB8AC3E}">
        <p14:creationId xmlns:p14="http://schemas.microsoft.com/office/powerpoint/2010/main" val="3107383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DD70B-42D3-4318-884C-90ADEDF3154C}" type="slidenum">
              <a:rPr lang="en-US"/>
              <a:pPr/>
              <a:t>11</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702628" y="4421715"/>
            <a:ext cx="5621020" cy="4192140"/>
          </a:xfrm>
        </p:spPr>
        <p:txBody>
          <a:bodyPr/>
          <a:lstStyle/>
          <a:p>
            <a:endParaRPr lang="en-US"/>
          </a:p>
        </p:txBody>
      </p:sp>
    </p:spTree>
    <p:extLst>
      <p:ext uri="{BB962C8B-B14F-4D97-AF65-F5344CB8AC3E}">
        <p14:creationId xmlns:p14="http://schemas.microsoft.com/office/powerpoint/2010/main" val="510323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7282" name="Group 2"/>
          <p:cNvGrpSpPr>
            <a:grpSpLocks/>
          </p:cNvGrpSpPr>
          <p:nvPr/>
        </p:nvGrpSpPr>
        <p:grpSpPr bwMode="auto">
          <a:xfrm>
            <a:off x="0" y="0"/>
            <a:ext cx="8458200" cy="5943600"/>
            <a:chOff x="0" y="0"/>
            <a:chExt cx="5328" cy="3744"/>
          </a:xfrm>
        </p:grpSpPr>
        <p:sp>
          <p:nvSpPr>
            <p:cNvPr id="97283"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97284"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9728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7286" name="Rectangle 6"/>
          <p:cNvSpPr>
            <a:spLocks noGrp="1" noChangeArrowheads="1"/>
          </p:cNvSpPr>
          <p:nvPr>
            <p:ph type="dt" sz="quarter" idx="2"/>
          </p:nvPr>
        </p:nvSpPr>
        <p:spPr/>
        <p:txBody>
          <a:bodyPr/>
          <a:lstStyle>
            <a:lvl1pPr>
              <a:defRPr/>
            </a:lvl1pPr>
          </a:lstStyle>
          <a:p>
            <a:endParaRPr lang="en-US"/>
          </a:p>
        </p:txBody>
      </p:sp>
      <p:sp>
        <p:nvSpPr>
          <p:cNvPr id="97287" name="Rectangle 7"/>
          <p:cNvSpPr>
            <a:spLocks noGrp="1" noChangeArrowheads="1"/>
          </p:cNvSpPr>
          <p:nvPr>
            <p:ph type="ftr" sz="quarter" idx="3"/>
          </p:nvPr>
        </p:nvSpPr>
        <p:spPr/>
        <p:txBody>
          <a:bodyPr/>
          <a:lstStyle>
            <a:lvl1pPr>
              <a:defRPr/>
            </a:lvl1pPr>
          </a:lstStyle>
          <a:p>
            <a:endParaRPr lang="en-US"/>
          </a:p>
        </p:txBody>
      </p:sp>
      <p:sp>
        <p:nvSpPr>
          <p:cNvPr id="97288" name="Rectangle 8"/>
          <p:cNvSpPr>
            <a:spLocks noGrp="1" noChangeArrowheads="1"/>
          </p:cNvSpPr>
          <p:nvPr>
            <p:ph type="sldNum" sz="quarter" idx="4"/>
          </p:nvPr>
        </p:nvSpPr>
        <p:spPr/>
        <p:txBody>
          <a:bodyPr/>
          <a:lstStyle>
            <a:lvl1pPr>
              <a:defRPr/>
            </a:lvl1pPr>
          </a:lstStyle>
          <a:p>
            <a:fld id="{21D7265D-CE8E-442D-B110-9CCAC9DD5D7C}" type="slidenum">
              <a:rPr lang="en-US"/>
              <a:pPr/>
              <a:t>‹#›</a:t>
            </a:fld>
            <a:endParaRPr lang="en-US"/>
          </a:p>
        </p:txBody>
      </p:sp>
      <p:sp>
        <p:nvSpPr>
          <p:cNvPr id="9728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E20FFF-EC12-4119-973C-EF6F32EB4E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5284B7-2928-48CA-A885-857ADCFFE5F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64A6AB-8294-470E-9D0F-244E3D303B2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28CDBD-96FC-4943-9EEA-2EE5A52C854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2A89AE-BD88-4AFB-B379-9293B561C03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D38F764-1A6E-45CC-8FEE-7AF40B4DCA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3CAEF6-F60C-41B0-B58E-801B5E8CA2D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3BB360E-C192-4C64-B8D5-9F3AB96C73B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7A56E6-6A9E-46B3-8FF5-DB783DCDD9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D3CBDF-4B81-460D-B4BC-EAEEC3EADC0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6258" name="Group 2"/>
          <p:cNvGrpSpPr>
            <a:grpSpLocks/>
          </p:cNvGrpSpPr>
          <p:nvPr/>
        </p:nvGrpSpPr>
        <p:grpSpPr bwMode="auto">
          <a:xfrm>
            <a:off x="0" y="0"/>
            <a:ext cx="7242175" cy="1981200"/>
            <a:chOff x="0" y="0"/>
            <a:chExt cx="4562" cy="1248"/>
          </a:xfrm>
        </p:grpSpPr>
        <p:sp>
          <p:nvSpPr>
            <p:cNvPr id="9625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9626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9626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626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26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FFFFFF"/>
                  </a:outerShdw>
                </a:effectLst>
              </a:defRPr>
            </a:lvl1pPr>
          </a:lstStyle>
          <a:p>
            <a:endParaRPr lang="en-US"/>
          </a:p>
        </p:txBody>
      </p:sp>
      <p:sp>
        <p:nvSpPr>
          <p:cNvPr id="9626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FFFFFF"/>
                  </a:outerShdw>
                </a:effectLst>
              </a:defRPr>
            </a:lvl1pPr>
          </a:lstStyle>
          <a:p>
            <a:endParaRPr lang="en-US"/>
          </a:p>
        </p:txBody>
      </p:sp>
      <p:sp>
        <p:nvSpPr>
          <p:cNvPr id="9626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FFFFFF"/>
                  </a:outerShdw>
                </a:effectLst>
              </a:defRPr>
            </a:lvl1pPr>
          </a:lstStyle>
          <a:p>
            <a:fld id="{44770200-D985-4AF7-B7BE-35DED7D46E7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ahoma"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 Id="rId5" Type="http://schemas.openxmlformats.org/officeDocument/2006/relationships/image" Target="../media/image19.jpeg"/><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naccho.org/advocacy/market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606425" y="457200"/>
            <a:ext cx="7931150" cy="1143000"/>
          </a:xfrm>
        </p:spPr>
        <p:txBody>
          <a:bodyPr/>
          <a:lstStyle/>
          <a:p>
            <a:r>
              <a:rPr lang="en-US" sz="4000" b="1" dirty="0">
                <a:latin typeface="Bookman Old Style" pitchFamily="18" charset="0"/>
              </a:rPr>
              <a:t>The National Identity </a:t>
            </a:r>
            <a:r>
              <a:rPr lang="en-US" sz="4000" b="1" dirty="0" smtClean="0">
                <a:latin typeface="Bookman Old Style" pitchFamily="18" charset="0"/>
              </a:rPr>
              <a:t>for </a:t>
            </a:r>
            <a:r>
              <a:rPr lang="en-US" sz="4000" b="1" dirty="0">
                <a:latin typeface="Bookman Old Style" pitchFamily="18" charset="0"/>
              </a:rPr>
              <a:t>Public </a:t>
            </a:r>
            <a:r>
              <a:rPr lang="en-US" sz="4000" b="1" dirty="0" smtClean="0">
                <a:latin typeface="Bookman Old Style" pitchFamily="18" charset="0"/>
              </a:rPr>
              <a:t>Health Departments</a:t>
            </a:r>
            <a:endParaRPr lang="en-US" sz="4000" b="1" dirty="0">
              <a:latin typeface="Bookman Old Style" pitchFamily="18" charset="0"/>
            </a:endParaRPr>
          </a:p>
        </p:txBody>
      </p:sp>
      <p:pic>
        <p:nvPicPr>
          <p:cNvPr id="18445" name="Picture 13" descr="PHLogo2ColorGIF"/>
          <p:cNvPicPr>
            <a:picLocks noChangeAspect="1" noChangeArrowheads="1"/>
          </p:cNvPicPr>
          <p:nvPr/>
        </p:nvPicPr>
        <p:blipFill>
          <a:blip r:embed="rId3" cstate="print"/>
          <a:srcRect/>
          <a:stretch>
            <a:fillRect/>
          </a:stretch>
        </p:blipFill>
        <p:spPr bwMode="auto">
          <a:xfrm>
            <a:off x="2057400" y="1905000"/>
            <a:ext cx="5219700" cy="4538663"/>
          </a:xfrm>
          <a:prstGeom prst="rect">
            <a:avLst/>
          </a:prstGeom>
          <a:noFill/>
        </p:spPr>
      </p:pic>
      <p:sp>
        <p:nvSpPr>
          <p:cNvPr id="2" name="SessionQuestionData" hidden="1"/>
          <p:cNvSpPr txBox="1"/>
          <p:nvPr/>
        </p:nvSpPr>
        <p:spPr>
          <a:xfrm>
            <a:off x="0" y="0"/>
            <a:ext cx="0" cy="9787295"/>
          </a:xfrm>
          <a:prstGeom prst="rect">
            <a:avLst/>
          </a:prstGeom>
          <a:noFill/>
        </p:spPr>
        <p:txBody>
          <a:bodyPr vert="horz" rtlCol="0">
            <a:spAutoFit/>
          </a:bodyPr>
          <a:lstStyle/>
          <a:p>
            <a:r>
              <a:rPr lang="en-US" smtClean="0"/>
              <a:t>&lt;?xml version="1.0"?&gt;&lt;AllQuestions /&gt;</a:t>
            </a:r>
            <a:endParaRPr lang="en-US"/>
          </a:p>
        </p:txBody>
      </p:sp>
      <p:sp>
        <p:nvSpPr>
          <p:cNvPr id="3" name="SessionAnswerData" hidden="1"/>
          <p:cNvSpPr txBox="1"/>
          <p:nvPr/>
        </p:nvSpPr>
        <p:spPr>
          <a:xfrm>
            <a:off x="1270000" y="0"/>
            <a:ext cx="0" cy="9233297"/>
          </a:xfrm>
          <a:prstGeom prst="rect">
            <a:avLst/>
          </a:prstGeom>
          <a:noFill/>
        </p:spPr>
        <p:txBody>
          <a:bodyPr vert="horz" rtlCol="0">
            <a:spAutoFit/>
          </a:bodyPr>
          <a:lstStyle/>
          <a:p>
            <a:r>
              <a:rPr lang="en-US" smtClean="0"/>
              <a:t>&lt;?xml version="1.0"?&gt;&lt;AllAnswers /&gt;</a:t>
            </a:r>
            <a:endParaRPr lang="en-US"/>
          </a:p>
        </p:txBody>
      </p:sp>
      <p:sp>
        <p:nvSpPr>
          <p:cNvPr id="4" name="SessionResponseData" hidden="1"/>
          <p:cNvSpPr txBox="1"/>
          <p:nvPr/>
        </p:nvSpPr>
        <p:spPr>
          <a:xfrm>
            <a:off x="0" y="0"/>
            <a:ext cx="0" cy="9787295"/>
          </a:xfrm>
          <a:prstGeom prst="rect">
            <a:avLst/>
          </a:prstGeom>
          <a:noFill/>
        </p:spPr>
        <p:txBody>
          <a:bodyPr vert="horz" rtlCol="0">
            <a:spAutoFit/>
          </a:bodyPr>
          <a:lstStyle/>
          <a:p>
            <a:r>
              <a:rPr lang="en-US" smtClean="0"/>
              <a:t>&lt;?xml version="1.0"?&gt;&lt;AllResponses /&gt;</a:t>
            </a:r>
            <a:endParaRPr lang="en-US"/>
          </a:p>
        </p:txBody>
      </p:sp>
      <p:sp>
        <p:nvSpPr>
          <p:cNvPr id="5" name="SessionPresentationSettingsData" hidden="1"/>
          <p:cNvSpPr txBox="1"/>
          <p:nvPr/>
        </p:nvSpPr>
        <p:spPr>
          <a:xfrm>
            <a:off x="0" y="0"/>
            <a:ext cx="0" cy="828596062"/>
          </a:xfrm>
          <a:prstGeom prst="rect">
            <a:avLst/>
          </a:prstGeom>
          <a:noFill/>
        </p:spPr>
        <p:txBody>
          <a:bodyPr vert="horz" rtlCol="0">
            <a:spAutoFit/>
          </a:bodyPr>
          <a:lstStyle/>
          <a:p>
            <a:r>
              <a:rPr lang="en-US" smtClean="0"/>
              <a:t>&lt;?xml version="1.0"?&gt;&lt;Settings&gt;&lt;answerBulletFormat&gt;Numeric&lt;/answerBulletFormat&gt;&lt;answerNowAutoInsert&gt;No&lt;/answerNowAutoInsert&gt;&lt;answerNowStyle&gt;Explosion&lt;/answerNowStyle&gt;&lt;answerNowText&gt;Answer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No&lt;/countdownAutoInsert&gt;&lt;countdownSeconds&gt;10&lt;/countdownSeconds&gt;&lt;countdownSound&gt;TicToc.wav&lt;/countdownSound&gt;&lt;countdownStyle&gt;Box&lt;/countdownStyle&gt;&lt;gridAutoInsert&gt;No&lt;/gridAutoInsert&gt;&lt;gridFillStyle&gt;Answered&lt;/gridFillStyle&gt;&lt;gridFillColor&gt;255,255,0&lt;/gridFillColor&gt;&lt;gridOpacity&gt;50%&lt;/gridOpacity&gt;&lt;gridTextStyle&gt;Keypad #&lt;/gridTextStyle&gt;&lt;inputSource&gt;Response Devices&lt;/inputSource&gt;&lt;multipleResponseDivisor&gt;# of Responses&lt;/multipleResponseDivisor&gt;&lt;participantsLeaderBoard&gt;5&lt;/participantsLeaderBoard&gt;&lt;percentageDecimalPlaces&gt;0&lt;/percentageDecimalPlaces&gt;&lt;responseCounterAutoInsert&gt;No&lt;/responseCounterAutoInsert&gt;&lt;responseCounterStyle&gt;Oval&lt;/responseCounterStyle&gt;&lt;responseCounterDisplayValue&gt;# of Votes Received&lt;/responseCounterDisplayValue&gt;&lt;insertObjectUsingColor&gt;Red&lt;/insertObjectUsingColor&gt;&lt;showResults&gt;Yes&lt;/showResults&gt;&lt;teamColors&gt;Use PowerPoint Color Scheme&lt;/teamColors&gt;&lt;teamIdentificationType&gt;None&lt;/teamIdentificationType&gt;&lt;teamScoringType&gt;Voting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All Slides&lt;/showControlBar&gt;&lt;defaultCorrectPointValue&gt;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True&lt;/isGridColorKnownColor&gt;&lt;gridColorName&gt;Yellow&lt;/gridColorName&gt;&lt;/Settings&g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876800" cy="3154362"/>
          </a:xfrm>
        </p:spPr>
        <p:txBody>
          <a:bodyPr>
            <a:scene3d>
              <a:camera prst="orthographicFront"/>
              <a:lightRig rig="threePt" dir="t"/>
            </a:scene3d>
            <a:sp3d>
              <a:bevelT w="38100"/>
            </a:sp3d>
          </a:bodyPr>
          <a:lstStyle/>
          <a:p>
            <a:pPr algn="l"/>
            <a:r>
              <a:rPr lang="en-US" sz="2000" kern="1200" dirty="0" smtClean="0">
                <a:effectLst/>
                <a:latin typeface="Bookman Old Style" pitchFamily="18" charset="0"/>
              </a:rPr>
              <a:t>“What surprised me is the pride the people in my department have taken in having a symbol.  They’re proud of their work.  They‘re proud of public health, and they’ve embraced this symbol as a way to give them an identity in the community.”</a:t>
            </a:r>
            <a:br>
              <a:rPr lang="en-US" sz="2000" kern="1200" dirty="0" smtClean="0">
                <a:effectLst/>
                <a:latin typeface="Bookman Old Style" pitchFamily="18" charset="0"/>
              </a:rPr>
            </a:br>
            <a:r>
              <a:rPr lang="en-US" sz="2000" kern="1200" dirty="0" smtClean="0">
                <a:latin typeface="Bookman Old Style" pitchFamily="18" charset="0"/>
              </a:rPr>
              <a:t>	</a:t>
            </a:r>
            <a:r>
              <a:rPr lang="en-US" sz="1500" kern="1200" dirty="0" smtClean="0">
                <a:effectLst/>
                <a:latin typeface="Bookman Old Style" pitchFamily="18" charset="0"/>
              </a:rPr>
              <a:t>Lillian Shirley, Multnomah County 	Health Department, OR</a:t>
            </a:r>
            <a:endParaRPr lang="en-US" sz="1500" kern="1200" dirty="0">
              <a:effectLst/>
              <a:latin typeface="Bookman Old Style" pitchFamily="18" charset="0"/>
            </a:endParaRPr>
          </a:p>
        </p:txBody>
      </p:sp>
      <p:pic>
        <p:nvPicPr>
          <p:cNvPr id="3" name="Picture 2" descr="DC-Dept-of-Health.jpg"/>
          <p:cNvPicPr>
            <a:picLocks noChangeAspect="1"/>
          </p:cNvPicPr>
          <p:nvPr/>
        </p:nvPicPr>
        <p:blipFill>
          <a:blip r:embed="rId2" cstate="print"/>
          <a:stretch>
            <a:fillRect/>
          </a:stretch>
        </p:blipFill>
        <p:spPr>
          <a:xfrm>
            <a:off x="5638800" y="457200"/>
            <a:ext cx="3054298" cy="2052515"/>
          </a:xfrm>
          <a:prstGeom prst="rect">
            <a:avLst/>
          </a:prstGeom>
        </p:spPr>
      </p:pic>
      <p:pic>
        <p:nvPicPr>
          <p:cNvPr id="6" name="Picture 5" descr="Monroe-County-HD-MI.jpg"/>
          <p:cNvPicPr>
            <a:picLocks noChangeAspect="1"/>
          </p:cNvPicPr>
          <p:nvPr/>
        </p:nvPicPr>
        <p:blipFill>
          <a:blip r:embed="rId3" cstate="print"/>
          <a:stretch>
            <a:fillRect/>
          </a:stretch>
        </p:blipFill>
        <p:spPr>
          <a:xfrm>
            <a:off x="6934200" y="1828800"/>
            <a:ext cx="2068279" cy="2667000"/>
          </a:xfrm>
          <a:prstGeom prst="rect">
            <a:avLst/>
          </a:prstGeom>
        </p:spPr>
      </p:pic>
      <p:sp>
        <p:nvSpPr>
          <p:cNvPr id="9" name="TextBox 8"/>
          <p:cNvSpPr txBox="1"/>
          <p:nvPr/>
        </p:nvSpPr>
        <p:spPr>
          <a:xfrm>
            <a:off x="457200" y="3657600"/>
            <a:ext cx="4876800" cy="2477601"/>
          </a:xfrm>
          <a:prstGeom prst="rect">
            <a:avLst/>
          </a:prstGeom>
          <a:noFill/>
        </p:spPr>
        <p:txBody>
          <a:bodyPr wrap="square" rtlCol="0">
            <a:spAutoFit/>
            <a:scene3d>
              <a:camera prst="orthographicFront"/>
              <a:lightRig rig="threePt" dir="t"/>
            </a:scene3d>
            <a:sp3d extrusionH="57150">
              <a:bevelT w="31750" prst="cross"/>
            </a:sp3d>
          </a:bodyPr>
          <a:lstStyle/>
          <a:p>
            <a:r>
              <a:rPr lang="en-US" sz="2000" kern="0" dirty="0" smtClean="0">
                <a:latin typeface="Bookman Old Style" pitchFamily="18" charset="0"/>
              </a:rPr>
              <a:t>When the logo first came out, I put </a:t>
            </a:r>
            <a:br>
              <a:rPr lang="en-US" sz="2000" kern="0" dirty="0" smtClean="0">
                <a:latin typeface="Bookman Old Style" pitchFamily="18" charset="0"/>
              </a:rPr>
            </a:br>
            <a:r>
              <a:rPr lang="en-US" sz="2000" kern="0" dirty="0" smtClean="0">
                <a:latin typeface="Bookman Old Style" pitchFamily="18" charset="0"/>
              </a:rPr>
              <a:t>it in my email signature line. It’s </a:t>
            </a:r>
            <a:br>
              <a:rPr lang="en-US" sz="2000" kern="0" dirty="0" smtClean="0">
                <a:latin typeface="Bookman Old Style" pitchFamily="18" charset="0"/>
              </a:rPr>
            </a:br>
            <a:r>
              <a:rPr lang="en-US" sz="2000" kern="0" dirty="0" smtClean="0">
                <a:latin typeface="Bookman Old Style" pitchFamily="18" charset="0"/>
              </a:rPr>
              <a:t>on our stationary. We put it on the clothing our staff wears.  It’s something that brings us all together and provides a real continuity.</a:t>
            </a:r>
          </a:p>
          <a:p>
            <a:r>
              <a:rPr lang="en-US" sz="2000" kern="0" dirty="0" smtClean="0">
                <a:effectLst>
                  <a:outerShdw blurRad="38100" dist="38100" dir="2700000" algn="tl">
                    <a:srgbClr val="000000">
                      <a:alpha val="32000"/>
                    </a:srgbClr>
                  </a:outerShdw>
                </a:effectLst>
                <a:latin typeface="Bookman Old Style" pitchFamily="18" charset="0"/>
              </a:rPr>
              <a:t>	</a:t>
            </a:r>
            <a:r>
              <a:rPr lang="en-US" sz="1500" kern="0" dirty="0" smtClean="0">
                <a:latin typeface="Bookman Old Style" pitchFamily="18" charset="0"/>
              </a:rPr>
              <a:t>Kim Barnhill, Jefferson and Madison 	County Health Departments, FL</a:t>
            </a:r>
            <a:endParaRPr lang="en-US" sz="1500" kern="0" dirty="0">
              <a:latin typeface="Bookman Old Style" pitchFamily="18" charset="0"/>
            </a:endParaRPr>
          </a:p>
        </p:txBody>
      </p:sp>
      <p:pic>
        <p:nvPicPr>
          <p:cNvPr id="14" name="Picture 13" descr="Coin.jpg"/>
          <p:cNvPicPr>
            <a:picLocks noChangeAspect="1"/>
          </p:cNvPicPr>
          <p:nvPr/>
        </p:nvPicPr>
        <p:blipFill>
          <a:blip r:embed="rId4" cstate="print"/>
          <a:stretch>
            <a:fillRect/>
          </a:stretch>
        </p:blipFill>
        <p:spPr>
          <a:xfrm>
            <a:off x="5638800" y="3352800"/>
            <a:ext cx="1786912" cy="1752599"/>
          </a:xfrm>
          <a:prstGeom prst="rect">
            <a:avLst/>
          </a:prstGeom>
        </p:spPr>
      </p:pic>
      <p:pic>
        <p:nvPicPr>
          <p:cNvPr id="11" name="Picture 10" descr="Clay-County-HD-FL.jpg"/>
          <p:cNvPicPr>
            <a:picLocks noChangeAspect="1"/>
          </p:cNvPicPr>
          <p:nvPr/>
        </p:nvPicPr>
        <p:blipFill>
          <a:blip r:embed="rId5" cstate="print"/>
          <a:stretch>
            <a:fillRect/>
          </a:stretch>
        </p:blipFill>
        <p:spPr>
          <a:xfrm>
            <a:off x="6019800" y="4800600"/>
            <a:ext cx="2966083" cy="1647824"/>
          </a:xfrm>
          <a:prstGeom prst="rect">
            <a:avLst/>
          </a:prstGeom>
          <a:ln>
            <a:solidFill>
              <a:schemeClr val="accent1">
                <a:alpha val="0"/>
              </a:schemeClr>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body" idx="1"/>
          </p:nvPr>
        </p:nvSpPr>
        <p:spPr>
          <a:xfrm>
            <a:off x="381000" y="76200"/>
            <a:ext cx="8305800" cy="3733800"/>
          </a:xfrm>
        </p:spPr>
        <p:txBody>
          <a:bodyPr anchor="ctr" anchorCtr="1"/>
          <a:lstStyle/>
          <a:p>
            <a:pPr marL="0" indent="0" algn="ctr">
              <a:spcAft>
                <a:spcPct val="50000"/>
              </a:spcAft>
              <a:buFont typeface="Wingdings" pitchFamily="2" charset="2"/>
              <a:buNone/>
            </a:pPr>
            <a:r>
              <a:rPr lang="en-US" sz="2800" b="1" dirty="0" smtClean="0">
                <a:latin typeface="Bookman Old Style" pitchFamily="18" charset="0"/>
              </a:rPr>
              <a:t>If used consistently and over time, </a:t>
            </a:r>
            <a:br>
              <a:rPr lang="en-US" sz="2800" b="1" dirty="0" smtClean="0">
                <a:latin typeface="Bookman Old Style" pitchFamily="18" charset="0"/>
              </a:rPr>
            </a:br>
            <a:r>
              <a:rPr lang="en-US" sz="2800" b="1" dirty="0" smtClean="0">
                <a:latin typeface="Bookman Old Style" pitchFamily="18" charset="0"/>
              </a:rPr>
              <a:t>this logo will raise awareness of the value </a:t>
            </a:r>
            <a:br>
              <a:rPr lang="en-US" sz="2800" b="1" dirty="0" smtClean="0">
                <a:latin typeface="Bookman Old Style" pitchFamily="18" charset="0"/>
              </a:rPr>
            </a:br>
            <a:r>
              <a:rPr lang="en-US" sz="2800" b="1" dirty="0" smtClean="0">
                <a:latin typeface="Bookman Old Style" pitchFamily="18" charset="0"/>
              </a:rPr>
              <a:t>of governmental public health, increase the visibility of your health department, </a:t>
            </a:r>
            <a:br>
              <a:rPr lang="en-US" sz="2800" b="1" dirty="0" smtClean="0">
                <a:latin typeface="Bookman Old Style" pitchFamily="18" charset="0"/>
              </a:rPr>
            </a:br>
            <a:r>
              <a:rPr lang="en-US" sz="2800" b="1" dirty="0" smtClean="0">
                <a:latin typeface="Bookman Old Style" pitchFamily="18" charset="0"/>
              </a:rPr>
              <a:t>and reassure people in the community </a:t>
            </a:r>
            <a:br>
              <a:rPr lang="en-US" sz="2800" b="1" dirty="0" smtClean="0">
                <a:latin typeface="Bookman Old Style" pitchFamily="18" charset="0"/>
              </a:rPr>
            </a:br>
            <a:r>
              <a:rPr lang="en-US" sz="2800" b="1" dirty="0" smtClean="0">
                <a:latin typeface="Bookman Old Style" pitchFamily="18" charset="0"/>
              </a:rPr>
              <a:t>that their health department is working </a:t>
            </a:r>
            <a:br>
              <a:rPr lang="en-US" sz="2800" b="1" dirty="0" smtClean="0">
                <a:latin typeface="Bookman Old Style" pitchFamily="18" charset="0"/>
              </a:rPr>
            </a:br>
            <a:r>
              <a:rPr lang="en-US" sz="2800" b="1" dirty="0" smtClean="0">
                <a:latin typeface="Bookman Old Style" pitchFamily="18" charset="0"/>
              </a:rPr>
              <a:t>to protect their health and safety.</a:t>
            </a:r>
            <a:endParaRPr lang="en-US" sz="2800" b="1" dirty="0">
              <a:latin typeface="Bookman Old Style" pitchFamily="18" charset="0"/>
            </a:endParaRPr>
          </a:p>
        </p:txBody>
      </p:sp>
      <p:pic>
        <p:nvPicPr>
          <p:cNvPr id="4" name="Picture 3" descr="PH Logo.png"/>
          <p:cNvPicPr>
            <a:picLocks noChangeAspect="1"/>
          </p:cNvPicPr>
          <p:nvPr/>
        </p:nvPicPr>
        <p:blipFill>
          <a:blip r:embed="rId3" cstate="print"/>
          <a:stretch>
            <a:fillRect/>
          </a:stretch>
        </p:blipFill>
        <p:spPr>
          <a:xfrm>
            <a:off x="2552700" y="3427535"/>
            <a:ext cx="3619500" cy="32018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228600" y="304800"/>
            <a:ext cx="8610600" cy="1143000"/>
          </a:xfrm>
        </p:spPr>
        <p:txBody>
          <a:bodyPr/>
          <a:lstStyle/>
          <a:p>
            <a:r>
              <a:rPr lang="en-US" sz="4200" b="1" dirty="0">
                <a:latin typeface="Bookman Old Style" pitchFamily="18" charset="0"/>
              </a:rPr>
              <a:t>R</a:t>
            </a:r>
            <a:r>
              <a:rPr lang="en-US" sz="4200" b="1" dirty="0" smtClean="0">
                <a:latin typeface="Bookman Old Style" pitchFamily="18" charset="0"/>
              </a:rPr>
              <a:t>ecognize these?</a:t>
            </a:r>
            <a:r>
              <a:rPr lang="en-US" sz="4200" dirty="0" smtClean="0">
                <a:latin typeface="Bookman Old Style" pitchFamily="18" charset="0"/>
              </a:rPr>
              <a:t> </a:t>
            </a:r>
            <a:endParaRPr lang="en-US" sz="4200" dirty="0">
              <a:latin typeface="Bookman Old Style" pitchFamily="18" charset="0"/>
            </a:endParaRPr>
          </a:p>
        </p:txBody>
      </p:sp>
      <p:sp>
        <p:nvSpPr>
          <p:cNvPr id="23557" name="Rectangle 5"/>
          <p:cNvSpPr>
            <a:spLocks noChangeArrowheads="1"/>
          </p:cNvSpPr>
          <p:nvPr/>
        </p:nvSpPr>
        <p:spPr bwMode="auto">
          <a:xfrm>
            <a:off x="838200" y="1219200"/>
            <a:ext cx="7391400" cy="914400"/>
          </a:xfrm>
          <a:prstGeom prst="rect">
            <a:avLst/>
          </a:prstGeom>
          <a:noFill/>
          <a:ln w="9525">
            <a:noFill/>
            <a:miter lim="800000"/>
            <a:headEnd/>
            <a:tailEnd/>
          </a:ln>
          <a:effectLst/>
        </p:spPr>
        <p:txBody>
          <a:bodyPr/>
          <a:lstStyle/>
          <a:p>
            <a:pPr marL="342900" indent="-342900" eaLnBrk="1" hangingPunct="1">
              <a:spcBef>
                <a:spcPct val="20000"/>
              </a:spcBef>
              <a:buClr>
                <a:schemeClr val="hlink"/>
              </a:buClr>
              <a:buSzPct val="80000"/>
              <a:buFont typeface="Wingdings" pitchFamily="2" charset="2"/>
              <a:buNone/>
            </a:pPr>
            <a:endParaRPr lang="en-US" sz="2400">
              <a:effectLst>
                <a:outerShdw blurRad="38100" dist="38100" dir="2700000" algn="tl">
                  <a:srgbClr val="FFFFFF"/>
                </a:outerShdw>
              </a:effectLst>
              <a:latin typeface="Bookman Old Style" pitchFamily="18" charset="0"/>
            </a:endParaRPr>
          </a:p>
          <a:p>
            <a:pPr marL="342900" indent="-342900" eaLnBrk="1" hangingPunct="1">
              <a:spcBef>
                <a:spcPct val="20000"/>
              </a:spcBef>
              <a:buClr>
                <a:schemeClr val="hlink"/>
              </a:buClr>
              <a:buSzPct val="80000"/>
              <a:buFont typeface="Wingdings" pitchFamily="2" charset="2"/>
              <a:buNone/>
            </a:pPr>
            <a:endParaRPr lang="en-US" sz="2400">
              <a:effectLst>
                <a:outerShdw blurRad="38100" dist="38100" dir="2700000" algn="tl">
                  <a:srgbClr val="FFFFFF"/>
                </a:outerShdw>
              </a:effectLst>
              <a:latin typeface="Bookman Old Style" pitchFamily="18" charset="0"/>
            </a:endParaRPr>
          </a:p>
        </p:txBody>
      </p:sp>
      <p:pic>
        <p:nvPicPr>
          <p:cNvPr id="23558" name="Picture 6" descr="dodshield"/>
          <p:cNvPicPr>
            <a:picLocks noChangeAspect="1" noChangeArrowheads="1"/>
          </p:cNvPicPr>
          <p:nvPr/>
        </p:nvPicPr>
        <p:blipFill>
          <a:blip r:embed="rId3" cstate="print"/>
          <a:srcRect/>
          <a:stretch>
            <a:fillRect/>
          </a:stretch>
        </p:blipFill>
        <p:spPr bwMode="auto">
          <a:xfrm>
            <a:off x="2743200" y="1447800"/>
            <a:ext cx="1192213" cy="1371600"/>
          </a:xfrm>
          <a:prstGeom prst="rect">
            <a:avLst/>
          </a:prstGeom>
          <a:noFill/>
        </p:spPr>
      </p:pic>
      <p:pic>
        <p:nvPicPr>
          <p:cNvPr id="23559" name="Picture 7" descr="Fire-Shield"/>
          <p:cNvPicPr>
            <a:picLocks noChangeAspect="1" noChangeArrowheads="1"/>
          </p:cNvPicPr>
          <p:nvPr/>
        </p:nvPicPr>
        <p:blipFill>
          <a:blip r:embed="rId4" cstate="print"/>
          <a:srcRect/>
          <a:stretch>
            <a:fillRect/>
          </a:stretch>
        </p:blipFill>
        <p:spPr bwMode="auto">
          <a:xfrm>
            <a:off x="533400" y="1447800"/>
            <a:ext cx="1514475" cy="1524000"/>
          </a:xfrm>
          <a:prstGeom prst="rect">
            <a:avLst/>
          </a:prstGeom>
          <a:noFill/>
        </p:spPr>
      </p:pic>
      <p:pic>
        <p:nvPicPr>
          <p:cNvPr id="23560" name="Picture 8" descr="Banner%20Red%20Cross"/>
          <p:cNvPicPr>
            <a:picLocks noChangeAspect="1" noChangeArrowheads="1"/>
          </p:cNvPicPr>
          <p:nvPr/>
        </p:nvPicPr>
        <p:blipFill>
          <a:blip r:embed="rId5" cstate="print"/>
          <a:srcRect/>
          <a:stretch>
            <a:fillRect/>
          </a:stretch>
        </p:blipFill>
        <p:spPr bwMode="auto">
          <a:xfrm>
            <a:off x="6629400" y="1447800"/>
            <a:ext cx="2133600" cy="1600200"/>
          </a:xfrm>
          <a:prstGeom prst="rect">
            <a:avLst/>
          </a:prstGeom>
          <a:noFill/>
        </p:spPr>
      </p:pic>
      <p:pic>
        <p:nvPicPr>
          <p:cNvPr id="23561" name="Picture 9" descr="emsstar"/>
          <p:cNvPicPr>
            <a:picLocks noChangeAspect="1" noChangeArrowheads="1"/>
          </p:cNvPicPr>
          <p:nvPr/>
        </p:nvPicPr>
        <p:blipFill>
          <a:blip r:embed="rId6" cstate="print"/>
          <a:srcRect/>
          <a:stretch>
            <a:fillRect/>
          </a:stretch>
        </p:blipFill>
        <p:spPr bwMode="auto">
          <a:xfrm>
            <a:off x="4572000" y="1447800"/>
            <a:ext cx="1600200" cy="1600200"/>
          </a:xfrm>
          <a:prstGeom prst="rect">
            <a:avLst/>
          </a:prstGeom>
          <a:noFill/>
        </p:spPr>
      </p:pic>
      <p:sp>
        <p:nvSpPr>
          <p:cNvPr id="23565" name="Rectangle 13"/>
          <p:cNvSpPr>
            <a:spLocks noChangeArrowheads="1"/>
          </p:cNvSpPr>
          <p:nvPr/>
        </p:nvSpPr>
        <p:spPr bwMode="auto">
          <a:xfrm>
            <a:off x="304800" y="3429000"/>
            <a:ext cx="8534400" cy="29718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tx1"/>
              </a:buClr>
              <a:buSzPct val="80000"/>
              <a:buFontTx/>
              <a:buChar char="•"/>
            </a:pPr>
            <a:r>
              <a:rPr lang="en-US" sz="2800" dirty="0" smtClean="0">
                <a:latin typeface="Bookman Old Style" pitchFamily="18" charset="0"/>
              </a:rPr>
              <a:t>For decades, these agencies and non-profit organizations have used consistent visual symbols to build public awareness and make their work and personnel more visible.</a:t>
            </a:r>
            <a:endParaRPr lang="en-US" sz="2800" dirty="0">
              <a:latin typeface="Bookman Old Style" pitchFamily="18" charset="0"/>
            </a:endParaRPr>
          </a:p>
          <a:p>
            <a:pPr marL="342900" indent="-342900" eaLnBrk="1" hangingPunct="1">
              <a:lnSpc>
                <a:spcPct val="80000"/>
              </a:lnSpc>
              <a:spcBef>
                <a:spcPct val="20000"/>
              </a:spcBef>
              <a:buClr>
                <a:schemeClr val="tx1"/>
              </a:buClr>
              <a:buSzPct val="80000"/>
              <a:buFontTx/>
              <a:buChar char="•"/>
            </a:pPr>
            <a:endParaRPr lang="en-US" sz="2800" dirty="0">
              <a:effectLst>
                <a:outerShdw blurRad="38100" dist="38100" dir="2700000" algn="tl">
                  <a:srgbClr val="FFFFFF"/>
                </a:outerShdw>
              </a:effectLst>
              <a:latin typeface="Bookman Old Style" pitchFamily="18" charset="0"/>
            </a:endParaRPr>
          </a:p>
          <a:p>
            <a:pPr marL="342900" indent="-342900" eaLnBrk="1" hangingPunct="1">
              <a:lnSpc>
                <a:spcPct val="80000"/>
              </a:lnSpc>
              <a:spcBef>
                <a:spcPct val="20000"/>
              </a:spcBef>
              <a:buClr>
                <a:schemeClr val="tx1"/>
              </a:buClr>
              <a:buSzPct val="80000"/>
              <a:buFontTx/>
              <a:buChar char="•"/>
            </a:pPr>
            <a:r>
              <a:rPr lang="en-US" sz="2800" dirty="0" smtClean="0">
                <a:latin typeface="Bookman Old Style" pitchFamily="18" charset="0"/>
              </a:rPr>
              <a:t>What </a:t>
            </a:r>
            <a:r>
              <a:rPr lang="en-US" sz="2800" dirty="0">
                <a:latin typeface="Bookman Old Style" pitchFamily="18" charset="0"/>
              </a:rPr>
              <a:t>is the equivalent for health </a:t>
            </a:r>
            <a:r>
              <a:rPr lang="en-US" sz="2800" dirty="0" smtClean="0">
                <a:latin typeface="Bookman Old Style" pitchFamily="18" charset="0"/>
              </a:rPr>
              <a:t>departments </a:t>
            </a:r>
            <a:r>
              <a:rPr lang="en-US" sz="2800" dirty="0">
                <a:latin typeface="Bookman Old Style" pitchFamily="18" charset="0"/>
              </a:rPr>
              <a:t>and public health?</a:t>
            </a:r>
          </a:p>
          <a:p>
            <a:pPr marL="342900" indent="-342900">
              <a:spcBef>
                <a:spcPct val="50000"/>
              </a:spcBef>
            </a:pPr>
            <a:endParaRPr lang="en-US" sz="3600" dirty="0">
              <a:effectLst>
                <a:outerShdw blurRad="38100" dist="38100" dir="2700000" algn="tl">
                  <a:srgbClr val="FFFFFF"/>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4200" b="1" dirty="0">
                <a:latin typeface="Bookman Old Style" pitchFamily="18" charset="0"/>
              </a:rPr>
              <a:t>Visibility and Recognition</a:t>
            </a:r>
          </a:p>
        </p:txBody>
      </p:sp>
      <p:sp>
        <p:nvSpPr>
          <p:cNvPr id="99331" name="Rectangle 3"/>
          <p:cNvSpPr>
            <a:spLocks noGrp="1" noChangeArrowheads="1"/>
          </p:cNvSpPr>
          <p:nvPr>
            <p:ph type="body" idx="1"/>
          </p:nvPr>
        </p:nvSpPr>
        <p:spPr>
          <a:xfrm>
            <a:off x="3276600" y="1447800"/>
            <a:ext cx="5486400" cy="5105400"/>
          </a:xfrm>
        </p:spPr>
        <p:txBody>
          <a:bodyPr/>
          <a:lstStyle/>
          <a:p>
            <a:pPr>
              <a:lnSpc>
                <a:spcPct val="80000"/>
              </a:lnSpc>
              <a:buClr>
                <a:schemeClr val="tx1"/>
              </a:buClr>
              <a:buFontTx/>
              <a:buChar char="•"/>
            </a:pPr>
            <a:r>
              <a:rPr lang="en-US" sz="2600" dirty="0" smtClean="0">
                <a:effectLst/>
                <a:latin typeface="Bookman Old Style" pitchFamily="18" charset="0"/>
              </a:rPr>
              <a:t>Every day, public health department staff go about their duties in a way that is invisible to the communities where they work.  </a:t>
            </a:r>
            <a:endParaRPr lang="en-US" sz="2600" dirty="0">
              <a:effectLst/>
              <a:latin typeface="Bookman Old Style" pitchFamily="18" charset="0"/>
            </a:endParaRPr>
          </a:p>
          <a:p>
            <a:pPr>
              <a:lnSpc>
                <a:spcPct val="80000"/>
              </a:lnSpc>
              <a:buClr>
                <a:schemeClr val="tx1"/>
              </a:buClr>
              <a:buFontTx/>
              <a:buChar char="•"/>
            </a:pPr>
            <a:endParaRPr lang="en-US" sz="2000" dirty="0">
              <a:effectLst/>
              <a:latin typeface="Bookman Old Style" pitchFamily="18" charset="0"/>
            </a:endParaRPr>
          </a:p>
          <a:p>
            <a:pPr>
              <a:lnSpc>
                <a:spcPct val="80000"/>
              </a:lnSpc>
              <a:buClr>
                <a:schemeClr val="tx1"/>
              </a:buClr>
              <a:buFontTx/>
              <a:buChar char="•"/>
            </a:pPr>
            <a:r>
              <a:rPr lang="en-US" sz="2600" dirty="0" smtClean="0">
                <a:effectLst/>
                <a:latin typeface="Bookman Old Style" pitchFamily="18" charset="0"/>
              </a:rPr>
              <a:t>Public health departments should be visible and understood by policy makers, community partners, potential funders, and the public.</a:t>
            </a:r>
            <a:r>
              <a:rPr lang="en-US" sz="2600" dirty="0" smtClean="0">
                <a:latin typeface="Bookman Old Style" pitchFamily="18" charset="0"/>
              </a:rPr>
              <a:t> </a:t>
            </a:r>
          </a:p>
          <a:p>
            <a:pPr>
              <a:lnSpc>
                <a:spcPct val="80000"/>
              </a:lnSpc>
              <a:buClr>
                <a:schemeClr val="tx1"/>
              </a:buClr>
              <a:buFontTx/>
              <a:buChar char="•"/>
            </a:pPr>
            <a:endParaRPr lang="en-US" sz="2000" dirty="0">
              <a:latin typeface="Bookman Old Style" pitchFamily="18" charset="0"/>
            </a:endParaRPr>
          </a:p>
          <a:p>
            <a:pPr>
              <a:lnSpc>
                <a:spcPct val="80000"/>
              </a:lnSpc>
              <a:buClr>
                <a:schemeClr val="tx1"/>
              </a:buClr>
              <a:buFontTx/>
              <a:buChar char="•"/>
            </a:pPr>
            <a:r>
              <a:rPr lang="en-US" sz="2600" dirty="0" smtClean="0">
                <a:latin typeface="Bookman Old Style" pitchFamily="18" charset="0"/>
              </a:rPr>
              <a:t>Adopting a consistent logo is one important way to achieve this goal.</a:t>
            </a:r>
            <a:endParaRPr lang="en-US" sz="2600" dirty="0">
              <a:latin typeface="Bookman Old Style" pitchFamily="18" charset="0"/>
            </a:endParaRPr>
          </a:p>
        </p:txBody>
      </p:sp>
      <p:pic>
        <p:nvPicPr>
          <p:cNvPr id="7" name="Picture 6" descr="Annex.jpg"/>
          <p:cNvPicPr>
            <a:picLocks noChangeAspect="1"/>
          </p:cNvPicPr>
          <p:nvPr/>
        </p:nvPicPr>
        <p:blipFill>
          <a:blip r:embed="rId2" cstate="print"/>
          <a:stretch>
            <a:fillRect/>
          </a:stretch>
        </p:blipFill>
        <p:spPr>
          <a:xfrm>
            <a:off x="448491" y="1447800"/>
            <a:ext cx="2717075" cy="4876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7"/>
          <p:cNvSpPr>
            <a:spLocks noGrp="1" noChangeArrowheads="1"/>
          </p:cNvSpPr>
          <p:nvPr>
            <p:ph type="body" idx="1"/>
          </p:nvPr>
        </p:nvSpPr>
        <p:spPr>
          <a:xfrm>
            <a:off x="304800" y="4648200"/>
            <a:ext cx="8458200" cy="1676400"/>
          </a:xfrm>
        </p:spPr>
        <p:txBody>
          <a:bodyPr/>
          <a:lstStyle/>
          <a:p>
            <a:pPr algn="ctr">
              <a:lnSpc>
                <a:spcPct val="90000"/>
              </a:lnSpc>
              <a:buClr>
                <a:schemeClr val="tx1"/>
              </a:buClr>
              <a:buNone/>
            </a:pPr>
            <a:r>
              <a:rPr lang="en-US" sz="2800" dirty="0" smtClean="0">
                <a:effectLst/>
                <a:latin typeface="Bookman Old Style" pitchFamily="18" charset="0"/>
              </a:rPr>
              <a:t>Launched in 2006, the Public Health logo </a:t>
            </a:r>
            <a:br>
              <a:rPr lang="en-US" sz="2800" dirty="0" smtClean="0">
                <a:effectLst/>
                <a:latin typeface="Bookman Old Style" pitchFamily="18" charset="0"/>
              </a:rPr>
            </a:br>
            <a:r>
              <a:rPr lang="en-US" sz="2800" dirty="0" smtClean="0">
                <a:effectLst/>
                <a:latin typeface="Bookman Old Style" pitchFamily="18" charset="0"/>
              </a:rPr>
              <a:t>offers health departments a common visual symbol and message that helps them become universally recognized and understood. </a:t>
            </a:r>
            <a:endParaRPr lang="en-US" sz="2800" dirty="0">
              <a:effectLst/>
              <a:latin typeface="Bookman Old Style" pitchFamily="18" charset="0"/>
            </a:endParaRPr>
          </a:p>
          <a:p>
            <a:pPr>
              <a:lnSpc>
                <a:spcPct val="90000"/>
              </a:lnSpc>
              <a:buClr>
                <a:schemeClr val="tx1"/>
              </a:buClr>
              <a:buNone/>
            </a:pPr>
            <a:endParaRPr lang="en-US" sz="2400" dirty="0">
              <a:latin typeface="Bookman Old Style" pitchFamily="18" charset="0"/>
            </a:endParaRPr>
          </a:p>
        </p:txBody>
      </p:sp>
      <p:pic>
        <p:nvPicPr>
          <p:cNvPr id="6" name="Picture 5" descr="PH Logo.png"/>
          <p:cNvPicPr>
            <a:picLocks noChangeAspect="1"/>
          </p:cNvPicPr>
          <p:nvPr/>
        </p:nvPicPr>
        <p:blipFill>
          <a:blip r:embed="rId3" cstate="print"/>
          <a:stretch>
            <a:fillRect/>
          </a:stretch>
        </p:blipFill>
        <p:spPr>
          <a:xfrm>
            <a:off x="2590800" y="685800"/>
            <a:ext cx="3962400" cy="35051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NN_video_061009-3_1.jpg"/>
          <p:cNvPicPr>
            <a:picLocks noGrp="1" noChangeAspect="1"/>
          </p:cNvPicPr>
          <p:nvPr>
            <p:ph idx="1"/>
          </p:nvPr>
        </p:nvPicPr>
        <p:blipFill>
          <a:blip r:embed="rId2" cstate="print"/>
          <a:stretch>
            <a:fillRect/>
          </a:stretch>
        </p:blipFill>
        <p:spPr>
          <a:xfrm>
            <a:off x="5029200" y="1981200"/>
            <a:ext cx="3657600" cy="4016188"/>
          </a:xfrm>
        </p:spPr>
      </p:pic>
      <p:sp>
        <p:nvSpPr>
          <p:cNvPr id="10" name="Rectangle 3"/>
          <p:cNvSpPr txBox="1">
            <a:spLocks noChangeArrowheads="1"/>
          </p:cNvSpPr>
          <p:nvPr/>
        </p:nvSpPr>
        <p:spPr bwMode="auto">
          <a:xfrm>
            <a:off x="228600" y="1828800"/>
            <a:ext cx="4648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0"/>
              </a:spcAft>
              <a:buClr>
                <a:schemeClr val="tx1"/>
              </a:buClr>
              <a:buSzPct val="80000"/>
              <a:buFontTx/>
              <a:buChar char="•"/>
              <a:tabLst/>
              <a:defRPr/>
            </a:pPr>
            <a:r>
              <a:rPr kumimoji="0" lang="en-US" sz="2300" i="0" u="none" strike="noStrike" kern="0" cap="none" spc="0" normalizeH="0" baseline="0" noProof="0" dirty="0" smtClean="0">
                <a:ln>
                  <a:noFill/>
                </a:ln>
                <a:solidFill>
                  <a:schemeClr val="tx1"/>
                </a:solidFill>
                <a:uLnTx/>
                <a:uFillTx/>
                <a:latin typeface="Bookman Old Style" pitchFamily="18" charset="0"/>
                <a:ea typeface="+mn-ea"/>
                <a:cs typeface="+mn-cs"/>
              </a:rPr>
              <a:t>Provides a </a:t>
            </a:r>
            <a:r>
              <a:rPr lang="en-US" sz="2300" kern="0" dirty="0" smtClean="0">
                <a:latin typeface="Bookman Old Style" pitchFamily="18" charset="0"/>
              </a:rPr>
              <a:t>national symbol that will increase visibility of public health departments.</a:t>
            </a:r>
            <a:r>
              <a:rPr kumimoji="0" lang="en-US" sz="2300" i="0" u="none" strike="noStrike" kern="0" cap="none" spc="0" normalizeH="0" baseline="0" noProof="0" dirty="0" smtClean="0">
                <a:ln>
                  <a:noFill/>
                </a:ln>
                <a:solidFill>
                  <a:schemeClr val="tx1"/>
                </a:solidFill>
                <a:uLnTx/>
                <a:uFillTx/>
                <a:latin typeface="Bookman Old Style" pitchFamily="18" charset="0"/>
                <a:ea typeface="+mn-ea"/>
                <a:cs typeface="+mn-cs"/>
              </a:rPr>
              <a:t>  </a:t>
            </a:r>
          </a:p>
          <a:p>
            <a:pPr marL="342900" marR="0" lvl="0" indent="-342900" algn="l" defTabSz="914400" rtl="0" eaLnBrk="1" fontAlgn="base" latinLnBrk="0" hangingPunct="1">
              <a:lnSpc>
                <a:spcPct val="80000"/>
              </a:lnSpc>
              <a:spcBef>
                <a:spcPct val="20000"/>
              </a:spcBef>
              <a:spcAft>
                <a:spcPct val="0"/>
              </a:spcAft>
              <a:buClr>
                <a:schemeClr val="tx1"/>
              </a:buClr>
              <a:buSzPct val="80000"/>
              <a:buFontTx/>
              <a:buChar char="•"/>
              <a:tabLst/>
              <a:defRPr/>
            </a:pPr>
            <a:endParaRPr kumimoji="0" lang="en-US" sz="2300" i="0" u="none" strike="noStrike" kern="0" cap="none" spc="0" normalizeH="0" baseline="0" noProof="0" dirty="0" smtClean="0">
              <a:ln>
                <a:noFill/>
              </a:ln>
              <a:solidFill>
                <a:schemeClr val="tx1"/>
              </a:solidFill>
              <a:uLnTx/>
              <a:uFillTx/>
              <a:latin typeface="Bookman Old Style" pitchFamily="18" charset="0"/>
              <a:ea typeface="+mn-ea"/>
              <a:cs typeface="+mn-cs"/>
            </a:endParaRPr>
          </a:p>
          <a:p>
            <a:pPr marL="342900" marR="0" lvl="0" indent="-342900" algn="l" defTabSz="914400" rtl="0" eaLnBrk="1" fontAlgn="base" latinLnBrk="0" hangingPunct="1">
              <a:lnSpc>
                <a:spcPct val="80000"/>
              </a:lnSpc>
              <a:spcBef>
                <a:spcPct val="20000"/>
              </a:spcBef>
              <a:spcAft>
                <a:spcPct val="0"/>
              </a:spcAft>
              <a:buClr>
                <a:schemeClr val="tx1"/>
              </a:buClr>
              <a:buSzPct val="80000"/>
              <a:buFontTx/>
              <a:buChar char="•"/>
              <a:tabLst/>
              <a:defRPr/>
            </a:pPr>
            <a:r>
              <a:rPr kumimoji="0" lang="en-US" sz="2300" i="0" u="none" strike="noStrike" kern="0" cap="none" spc="0" normalizeH="0" baseline="0" noProof="0" dirty="0" smtClean="0">
                <a:ln>
                  <a:noFill/>
                </a:ln>
                <a:solidFill>
                  <a:schemeClr val="tx1"/>
                </a:solidFill>
                <a:uLnTx/>
                <a:uFillTx/>
                <a:latin typeface="Bookman Old Style" pitchFamily="18" charset="0"/>
                <a:ea typeface="+mn-ea"/>
                <a:cs typeface="+mn-cs"/>
              </a:rPr>
              <a:t>Broadens understanding of public health departments and how their work benefits</a:t>
            </a:r>
            <a:r>
              <a:rPr kumimoji="0" lang="en-US" sz="2300" i="0" u="none" strike="noStrike" kern="0" cap="none" spc="0" normalizeH="0" noProof="0" dirty="0" smtClean="0">
                <a:ln>
                  <a:noFill/>
                </a:ln>
                <a:solidFill>
                  <a:schemeClr val="tx1"/>
                </a:solidFill>
                <a:uLnTx/>
                <a:uFillTx/>
                <a:latin typeface="Bookman Old Style" pitchFamily="18" charset="0"/>
                <a:ea typeface="+mn-ea"/>
                <a:cs typeface="+mn-cs"/>
              </a:rPr>
              <a:t> individuals, families, and the community-at-large.</a:t>
            </a:r>
            <a:r>
              <a:rPr kumimoji="0" lang="en-US" sz="2300" i="0" u="none" strike="noStrike" kern="0" cap="none" spc="0" normalizeH="0" baseline="0" noProof="0" dirty="0" smtClean="0">
                <a:ln>
                  <a:noFill/>
                </a:ln>
                <a:solidFill>
                  <a:schemeClr val="tx1"/>
                </a:solidFill>
                <a:uLnTx/>
                <a:uFillTx/>
                <a:latin typeface="Bookman Old Style" pitchFamily="18" charset="0"/>
                <a:ea typeface="+mn-ea"/>
                <a:cs typeface="+mn-cs"/>
              </a:rPr>
              <a:t> </a:t>
            </a:r>
          </a:p>
          <a:p>
            <a:pPr marL="342900" marR="0" lvl="0" indent="-342900" algn="l" defTabSz="914400" rtl="0" eaLnBrk="1" fontAlgn="base" latinLnBrk="0" hangingPunct="1">
              <a:lnSpc>
                <a:spcPct val="80000"/>
              </a:lnSpc>
              <a:spcBef>
                <a:spcPct val="20000"/>
              </a:spcBef>
              <a:spcAft>
                <a:spcPct val="0"/>
              </a:spcAft>
              <a:buClr>
                <a:schemeClr val="tx1"/>
              </a:buClr>
              <a:buSzPct val="80000"/>
              <a:buFontTx/>
              <a:buChar char="•"/>
              <a:tabLst/>
              <a:defRPr/>
            </a:pPr>
            <a:endParaRPr kumimoji="0" lang="en-US" sz="2300" i="0" u="none" strike="noStrike" kern="0" cap="none" spc="0" normalizeH="0" baseline="0" noProof="0" dirty="0" smtClean="0">
              <a:ln>
                <a:noFill/>
              </a:ln>
              <a:solidFill>
                <a:schemeClr val="tx1"/>
              </a:solidFill>
              <a:uLnTx/>
              <a:uFillTx/>
              <a:latin typeface="Bookman Old Style" pitchFamily="18" charset="0"/>
              <a:ea typeface="+mn-ea"/>
              <a:cs typeface="+mn-cs"/>
            </a:endParaRPr>
          </a:p>
          <a:p>
            <a:pPr marL="342900" marR="0" lvl="0" indent="-342900" algn="l" defTabSz="914400" rtl="0" eaLnBrk="1" fontAlgn="base" latinLnBrk="0" hangingPunct="1">
              <a:lnSpc>
                <a:spcPct val="80000"/>
              </a:lnSpc>
              <a:spcBef>
                <a:spcPct val="20000"/>
              </a:spcBef>
              <a:spcAft>
                <a:spcPct val="0"/>
              </a:spcAft>
              <a:buClr>
                <a:schemeClr val="tx1"/>
              </a:buClr>
              <a:buSzPct val="80000"/>
              <a:buFontTx/>
              <a:buChar char="•"/>
              <a:tabLst/>
              <a:defRPr/>
            </a:pPr>
            <a:r>
              <a:rPr kumimoji="0" lang="en-US" sz="2300" i="0" u="none" strike="noStrike" kern="0" cap="none" spc="0" normalizeH="0" baseline="0" noProof="0" dirty="0" smtClean="0">
                <a:ln>
                  <a:noFill/>
                </a:ln>
                <a:solidFill>
                  <a:schemeClr val="tx1"/>
                </a:solidFill>
                <a:uLnTx/>
                <a:uFillTx/>
                <a:latin typeface="Bookman Old Style" pitchFamily="18" charset="0"/>
                <a:ea typeface="+mn-ea"/>
                <a:cs typeface="+mn-cs"/>
              </a:rPr>
              <a:t>Saves health departments the expense of developing their own symbol and message.</a:t>
            </a:r>
          </a:p>
        </p:txBody>
      </p:sp>
      <p:sp>
        <p:nvSpPr>
          <p:cNvPr id="7" name="Rectangle 3"/>
          <p:cNvSpPr txBox="1">
            <a:spLocks noChangeArrowheads="1"/>
          </p:cNvSpPr>
          <p:nvPr/>
        </p:nvSpPr>
        <p:spPr bwMode="auto">
          <a:xfrm>
            <a:off x="457200" y="3048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2"/>
                </a:solidFill>
                <a:effectLst>
                  <a:outerShdw blurRad="38100" dist="38100" dir="2700000" algn="tl">
                    <a:srgbClr val="FFFFFF"/>
                  </a:outerShdw>
                </a:effectLst>
                <a:uLnTx/>
                <a:uFillTx/>
                <a:latin typeface="Bookman Old Style" pitchFamily="18" charset="0"/>
                <a:ea typeface="+mj-ea"/>
                <a:cs typeface="+mj-cs"/>
              </a:rPr>
              <a:t>The National Identity for </a:t>
            </a:r>
            <a:br>
              <a:rPr kumimoji="0" lang="en-US" sz="3600" b="1" i="0" u="none" strike="noStrike" kern="0" cap="none" spc="0" normalizeH="0" baseline="0" noProof="0" dirty="0" smtClean="0">
                <a:ln>
                  <a:noFill/>
                </a:ln>
                <a:solidFill>
                  <a:schemeClr val="tx2"/>
                </a:solidFill>
                <a:effectLst>
                  <a:outerShdw blurRad="38100" dist="38100" dir="2700000" algn="tl">
                    <a:srgbClr val="FFFFFF"/>
                  </a:outerShdw>
                </a:effectLst>
                <a:uLnTx/>
                <a:uFillTx/>
                <a:latin typeface="Bookman Old Style" pitchFamily="18" charset="0"/>
                <a:ea typeface="+mj-ea"/>
                <a:cs typeface="+mj-cs"/>
              </a:rPr>
            </a:br>
            <a:r>
              <a:rPr kumimoji="0" lang="en-US" sz="3600" b="1" i="0" u="none" strike="noStrike" kern="0" cap="none" spc="0" normalizeH="0" baseline="0" noProof="0" dirty="0" smtClean="0">
                <a:ln>
                  <a:noFill/>
                </a:ln>
                <a:solidFill>
                  <a:schemeClr val="tx2"/>
                </a:solidFill>
                <a:effectLst>
                  <a:outerShdw blurRad="38100" dist="38100" dir="2700000" algn="tl">
                    <a:srgbClr val="FFFFFF"/>
                  </a:outerShdw>
                </a:effectLst>
                <a:uLnTx/>
                <a:uFillTx/>
                <a:latin typeface="Bookman Old Style" pitchFamily="18" charset="0"/>
                <a:ea typeface="+mj-ea"/>
                <a:cs typeface="+mj-cs"/>
              </a:rPr>
              <a:t>Public Health Departments</a:t>
            </a:r>
            <a:endParaRPr kumimoji="0" lang="en-US" sz="3600" b="1" i="0" u="none" strike="noStrike" kern="0" cap="none" spc="0" normalizeH="0" baseline="0" noProof="0" dirty="0">
              <a:ln>
                <a:noFill/>
              </a:ln>
              <a:solidFill>
                <a:schemeClr val="tx2"/>
              </a:solidFill>
              <a:effectLst>
                <a:outerShdw blurRad="38100" dist="38100" dir="2700000" algn="tl">
                  <a:srgbClr val="FFFFFF"/>
                </a:outerShdw>
              </a:effectLst>
              <a:uLnTx/>
              <a:uFillTx/>
              <a:latin typeface="Bookman Old Style" pitchFamily="18"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title"/>
          </p:nvPr>
        </p:nvSpPr>
        <p:spPr>
          <a:xfrm>
            <a:off x="457200" y="304800"/>
            <a:ext cx="8229600" cy="990600"/>
          </a:xfrm>
        </p:spPr>
        <p:txBody>
          <a:bodyPr/>
          <a:lstStyle/>
          <a:p>
            <a:r>
              <a:rPr lang="en-US" sz="3600" b="1" dirty="0">
                <a:latin typeface="Bookman Old Style" pitchFamily="18" charset="0"/>
              </a:rPr>
              <a:t>The National Identity for </a:t>
            </a:r>
            <a:r>
              <a:rPr lang="en-US" sz="3600" b="1" dirty="0" smtClean="0">
                <a:latin typeface="Bookman Old Style" pitchFamily="18" charset="0"/>
              </a:rPr>
              <a:t/>
            </a:r>
            <a:br>
              <a:rPr lang="en-US" sz="3600" b="1" dirty="0" smtClean="0">
                <a:latin typeface="Bookman Old Style" pitchFamily="18" charset="0"/>
              </a:rPr>
            </a:br>
            <a:r>
              <a:rPr lang="en-US" sz="3600" b="1" dirty="0" smtClean="0">
                <a:latin typeface="Bookman Old Style" pitchFamily="18" charset="0"/>
              </a:rPr>
              <a:t>Public Health Departments</a:t>
            </a:r>
            <a:endParaRPr lang="en-US" sz="3600" b="1" dirty="0">
              <a:latin typeface="Bookman Old Style" pitchFamily="18" charset="0"/>
            </a:endParaRPr>
          </a:p>
        </p:txBody>
      </p:sp>
      <p:sp>
        <p:nvSpPr>
          <p:cNvPr id="25606" name="Rectangle 6"/>
          <p:cNvSpPr>
            <a:spLocks noChangeArrowheads="1"/>
          </p:cNvSpPr>
          <p:nvPr/>
        </p:nvSpPr>
        <p:spPr bwMode="auto">
          <a:xfrm>
            <a:off x="3810000" y="1828800"/>
            <a:ext cx="5105400" cy="4648200"/>
          </a:xfrm>
          <a:prstGeom prst="rect">
            <a:avLst/>
          </a:prstGeom>
          <a:noFill/>
          <a:ln w="9525">
            <a:noFill/>
            <a:miter lim="800000"/>
            <a:headEnd/>
            <a:tailEnd/>
          </a:ln>
          <a:effectLst/>
        </p:spPr>
        <p:txBody>
          <a:bodyPr/>
          <a:lstStyle/>
          <a:p>
            <a:pPr eaLnBrk="1" hangingPunct="1">
              <a:lnSpc>
                <a:spcPct val="95000"/>
              </a:lnSpc>
              <a:spcBef>
                <a:spcPct val="20000"/>
              </a:spcBef>
              <a:buClr>
                <a:schemeClr val="hlink"/>
              </a:buClr>
              <a:buSzPct val="80000"/>
              <a:buFont typeface="Wingdings" pitchFamily="2" charset="2"/>
              <a:buNone/>
            </a:pPr>
            <a:r>
              <a:rPr lang="en-US" sz="1700" b="1" dirty="0">
                <a:latin typeface="Bookman Old Style" pitchFamily="18" charset="0"/>
              </a:rPr>
              <a:t>SYMBOL:</a:t>
            </a:r>
            <a:r>
              <a:rPr lang="en-US" sz="1700" dirty="0">
                <a:latin typeface="Bookman Old Style" pitchFamily="18" charset="0"/>
              </a:rPr>
              <a:t> </a:t>
            </a:r>
            <a:r>
              <a:rPr lang="en-US" sz="1700" dirty="0" smtClean="0">
                <a:latin typeface="Bookman Old Style" pitchFamily="18" charset="0"/>
              </a:rPr>
              <a:t> </a:t>
            </a:r>
            <a:r>
              <a:rPr lang="en-US" sz="2000" dirty="0" smtClean="0">
                <a:latin typeface="Bookman Old Style" pitchFamily="18" charset="0"/>
              </a:rPr>
              <a:t>The </a:t>
            </a:r>
            <a:r>
              <a:rPr lang="en-US" sz="2000" dirty="0">
                <a:latin typeface="Bookman Old Style" pitchFamily="18" charset="0"/>
              </a:rPr>
              <a:t>three pointed shield </a:t>
            </a:r>
            <a:r>
              <a:rPr lang="en-US" sz="2000" dirty="0" smtClean="0">
                <a:latin typeface="Bookman Old Style" pitchFamily="18" charset="0"/>
              </a:rPr>
              <a:t/>
            </a:r>
            <a:br>
              <a:rPr lang="en-US" sz="2000" dirty="0" smtClean="0">
                <a:latin typeface="Bookman Old Style" pitchFamily="18" charset="0"/>
              </a:rPr>
            </a:br>
            <a:r>
              <a:rPr lang="en-US" sz="2000" dirty="0" smtClean="0">
                <a:latin typeface="Bookman Old Style" pitchFamily="18" charset="0"/>
              </a:rPr>
              <a:t>and </a:t>
            </a:r>
            <a:r>
              <a:rPr lang="en-US" sz="2000" dirty="0">
                <a:latin typeface="Bookman Old Style" pitchFamily="18" charset="0"/>
              </a:rPr>
              <a:t>stylized plus </a:t>
            </a:r>
            <a:r>
              <a:rPr lang="en-US" sz="2000" dirty="0" smtClean="0">
                <a:latin typeface="Bookman Old Style" pitchFamily="18" charset="0"/>
              </a:rPr>
              <a:t>are images associated </a:t>
            </a:r>
            <a:r>
              <a:rPr lang="en-US" sz="2000" dirty="0">
                <a:latin typeface="Bookman Old Style" pitchFamily="18" charset="0"/>
              </a:rPr>
              <a:t>with health, </a:t>
            </a:r>
            <a:r>
              <a:rPr lang="en-US" sz="2000" dirty="0" smtClean="0">
                <a:latin typeface="Bookman Old Style" pitchFamily="18" charset="0"/>
              </a:rPr>
              <a:t>protection, </a:t>
            </a:r>
            <a:r>
              <a:rPr lang="en-US" sz="2000" dirty="0">
                <a:latin typeface="Bookman Old Style" pitchFamily="18" charset="0"/>
              </a:rPr>
              <a:t>and </a:t>
            </a:r>
            <a:r>
              <a:rPr lang="en-US" sz="2000" dirty="0" smtClean="0">
                <a:latin typeface="Bookman Old Style" pitchFamily="18" charset="0"/>
              </a:rPr>
              <a:t>growth</a:t>
            </a:r>
            <a:r>
              <a:rPr lang="en-US" sz="2000" dirty="0">
                <a:latin typeface="Bookman Old Style" pitchFamily="18" charset="0"/>
              </a:rPr>
              <a:t>. </a:t>
            </a:r>
          </a:p>
          <a:p>
            <a:pPr eaLnBrk="1" hangingPunct="1">
              <a:lnSpc>
                <a:spcPct val="95000"/>
              </a:lnSpc>
              <a:spcBef>
                <a:spcPct val="20000"/>
              </a:spcBef>
              <a:buClr>
                <a:schemeClr val="hlink"/>
              </a:buClr>
              <a:buSzPct val="80000"/>
              <a:buFont typeface="Wingdings" pitchFamily="2" charset="2"/>
              <a:buNone/>
            </a:pPr>
            <a:endParaRPr lang="en-US" sz="600" dirty="0">
              <a:latin typeface="Bookman Old Style" pitchFamily="18" charset="0"/>
            </a:endParaRPr>
          </a:p>
          <a:p>
            <a:pPr eaLnBrk="1" hangingPunct="1">
              <a:lnSpc>
                <a:spcPct val="95000"/>
              </a:lnSpc>
              <a:spcBef>
                <a:spcPct val="20000"/>
              </a:spcBef>
              <a:buClr>
                <a:schemeClr val="hlink"/>
              </a:buClr>
              <a:buSzPct val="80000"/>
              <a:buFont typeface="Wingdings" pitchFamily="2" charset="2"/>
              <a:buNone/>
            </a:pPr>
            <a:r>
              <a:rPr lang="en-US" sz="1700" b="1" dirty="0">
                <a:latin typeface="Bookman Old Style" pitchFamily="18" charset="0"/>
              </a:rPr>
              <a:t>COLORS:</a:t>
            </a:r>
            <a:r>
              <a:rPr lang="en-US" sz="1700" dirty="0">
                <a:latin typeface="Bookman Old Style" pitchFamily="18" charset="0"/>
              </a:rPr>
              <a:t> </a:t>
            </a:r>
            <a:r>
              <a:rPr lang="en-US" sz="1700" dirty="0" smtClean="0">
                <a:latin typeface="Bookman Old Style" pitchFamily="18" charset="0"/>
              </a:rPr>
              <a:t> </a:t>
            </a:r>
            <a:r>
              <a:rPr lang="en-US" sz="2000" dirty="0" smtClean="0">
                <a:latin typeface="Bookman Old Style" pitchFamily="18" charset="0"/>
              </a:rPr>
              <a:t>Blue</a:t>
            </a:r>
            <a:r>
              <a:rPr lang="en-US" sz="2000" dirty="0">
                <a:latin typeface="Bookman Old Style" pitchFamily="18" charset="0"/>
              </a:rPr>
              <a:t>, </a:t>
            </a:r>
            <a:r>
              <a:rPr lang="en-US" sz="2000" dirty="0" smtClean="0">
                <a:latin typeface="Bookman Old Style" pitchFamily="18" charset="0"/>
              </a:rPr>
              <a:t>white, </a:t>
            </a:r>
            <a:r>
              <a:rPr lang="en-US" sz="2000" dirty="0">
                <a:latin typeface="Bookman Old Style" pitchFamily="18" charset="0"/>
              </a:rPr>
              <a:t>and khaki </a:t>
            </a:r>
            <a:r>
              <a:rPr lang="en-US" sz="2000" dirty="0" smtClean="0">
                <a:latin typeface="Bookman Old Style" pitchFamily="18" charset="0"/>
              </a:rPr>
              <a:t/>
            </a:r>
            <a:br>
              <a:rPr lang="en-US" sz="2000" dirty="0" smtClean="0">
                <a:latin typeface="Bookman Old Style" pitchFamily="18" charset="0"/>
              </a:rPr>
            </a:br>
            <a:r>
              <a:rPr lang="en-US" sz="2000" dirty="0" smtClean="0">
                <a:latin typeface="Bookman Old Style" pitchFamily="18" charset="0"/>
              </a:rPr>
              <a:t>are U.S. Public Health Service colors. </a:t>
            </a:r>
            <a:br>
              <a:rPr lang="en-US" sz="2000" dirty="0" smtClean="0">
                <a:latin typeface="Bookman Old Style" pitchFamily="18" charset="0"/>
              </a:rPr>
            </a:br>
            <a:r>
              <a:rPr lang="en-US" sz="2000" dirty="0" smtClean="0">
                <a:latin typeface="Bookman Old Style" pitchFamily="18" charset="0"/>
              </a:rPr>
              <a:t>They are neutral and </a:t>
            </a:r>
            <a:r>
              <a:rPr lang="en-US" sz="2000" dirty="0">
                <a:latin typeface="Bookman Old Style" pitchFamily="18" charset="0"/>
              </a:rPr>
              <a:t>can work in a variety of settings. </a:t>
            </a:r>
          </a:p>
          <a:p>
            <a:pPr eaLnBrk="1" hangingPunct="1">
              <a:lnSpc>
                <a:spcPct val="95000"/>
              </a:lnSpc>
              <a:spcBef>
                <a:spcPct val="20000"/>
              </a:spcBef>
              <a:buClr>
                <a:schemeClr val="hlink"/>
              </a:buClr>
              <a:buSzPct val="80000"/>
              <a:buFont typeface="Wingdings" pitchFamily="2" charset="2"/>
              <a:buNone/>
            </a:pPr>
            <a:endParaRPr lang="en-US" sz="600" dirty="0">
              <a:latin typeface="Bookman Old Style" pitchFamily="18" charset="0"/>
            </a:endParaRPr>
          </a:p>
          <a:p>
            <a:pPr eaLnBrk="1" hangingPunct="1">
              <a:lnSpc>
                <a:spcPct val="95000"/>
              </a:lnSpc>
              <a:spcBef>
                <a:spcPct val="20000"/>
              </a:spcBef>
              <a:buClr>
                <a:schemeClr val="hlink"/>
              </a:buClr>
              <a:buSzPct val="80000"/>
              <a:buFont typeface="Wingdings" pitchFamily="2" charset="2"/>
              <a:buNone/>
            </a:pPr>
            <a:r>
              <a:rPr lang="en-US" sz="1700" b="1" dirty="0">
                <a:latin typeface="Bookman Old Style" pitchFamily="18" charset="0"/>
              </a:rPr>
              <a:t>WORDS:</a:t>
            </a:r>
            <a:r>
              <a:rPr lang="en-US" sz="1700" dirty="0">
                <a:latin typeface="Bookman Old Style" pitchFamily="18" charset="0"/>
              </a:rPr>
              <a:t> </a:t>
            </a:r>
            <a:r>
              <a:rPr lang="en-US" sz="1700" dirty="0" smtClean="0">
                <a:latin typeface="Bookman Old Style" pitchFamily="18" charset="0"/>
              </a:rPr>
              <a:t> </a:t>
            </a:r>
            <a:r>
              <a:rPr lang="en-US" sz="1900" b="1" dirty="0" smtClean="0">
                <a:latin typeface="Bookman Old Style" pitchFamily="18" charset="0"/>
              </a:rPr>
              <a:t>Prevent. Promote. Protect. </a:t>
            </a:r>
            <a:r>
              <a:rPr lang="en-US" sz="2000" dirty="0" smtClean="0">
                <a:latin typeface="Bookman Old Style" pitchFamily="18" charset="0"/>
              </a:rPr>
              <a:t/>
            </a:r>
            <a:br>
              <a:rPr lang="en-US" sz="2000" dirty="0" smtClean="0">
                <a:latin typeface="Bookman Old Style" pitchFamily="18" charset="0"/>
              </a:rPr>
            </a:br>
            <a:r>
              <a:rPr lang="en-US" sz="2000" dirty="0" smtClean="0">
                <a:latin typeface="Bookman Old Style" pitchFamily="18" charset="0"/>
              </a:rPr>
              <a:t>is </a:t>
            </a:r>
            <a:r>
              <a:rPr lang="en-US" sz="2000" dirty="0">
                <a:latin typeface="Bookman Old Style" pitchFamily="18" charset="0"/>
              </a:rPr>
              <a:t>a simple, elegant statement about what public health </a:t>
            </a:r>
            <a:r>
              <a:rPr lang="en-US" sz="2000" dirty="0" smtClean="0">
                <a:latin typeface="Bookman Old Style" pitchFamily="18" charset="0"/>
              </a:rPr>
              <a:t>does and achieves</a:t>
            </a:r>
            <a:r>
              <a:rPr lang="en-US" sz="2000" dirty="0">
                <a:latin typeface="Bookman Old Style" pitchFamily="18" charset="0"/>
              </a:rPr>
              <a:t>. </a:t>
            </a:r>
            <a:endParaRPr lang="en-US" sz="2000" dirty="0" smtClean="0">
              <a:latin typeface="Bookman Old Style" pitchFamily="18" charset="0"/>
            </a:endParaRPr>
          </a:p>
          <a:p>
            <a:pPr eaLnBrk="1" hangingPunct="1">
              <a:lnSpc>
                <a:spcPct val="95000"/>
              </a:lnSpc>
              <a:spcBef>
                <a:spcPct val="20000"/>
              </a:spcBef>
              <a:buClr>
                <a:schemeClr val="hlink"/>
              </a:buClr>
              <a:buSzPct val="80000"/>
              <a:buFont typeface="Wingdings" pitchFamily="2" charset="2"/>
              <a:buNone/>
            </a:pPr>
            <a:endParaRPr lang="en-US" sz="600" dirty="0">
              <a:latin typeface="Bookman Old Style" pitchFamily="18" charset="0"/>
            </a:endParaRPr>
          </a:p>
          <a:p>
            <a:pPr eaLnBrk="1" hangingPunct="1">
              <a:lnSpc>
                <a:spcPct val="95000"/>
              </a:lnSpc>
              <a:spcBef>
                <a:spcPct val="20000"/>
              </a:spcBef>
              <a:buClr>
                <a:schemeClr val="hlink"/>
              </a:buClr>
              <a:buSzPct val="80000"/>
              <a:buFont typeface="Wingdings" pitchFamily="2" charset="2"/>
              <a:buNone/>
            </a:pPr>
            <a:r>
              <a:rPr lang="en-US" sz="1700" b="1" dirty="0" smtClean="0">
                <a:latin typeface="Bookman Old Style" pitchFamily="18" charset="0"/>
              </a:rPr>
              <a:t>FONT:  </a:t>
            </a:r>
            <a:r>
              <a:rPr lang="en-US" sz="2000" dirty="0" smtClean="0">
                <a:latin typeface="Bookman Old Style" pitchFamily="18" charset="0"/>
              </a:rPr>
              <a:t>The size and position of the words are designed to attain balance with the logo graphics.</a:t>
            </a:r>
            <a:endParaRPr lang="en-US" sz="2000" b="1" dirty="0">
              <a:latin typeface="Bookman Old Style" pitchFamily="18" charset="0"/>
            </a:endParaRPr>
          </a:p>
        </p:txBody>
      </p:sp>
      <p:sp>
        <p:nvSpPr>
          <p:cNvPr id="25607" name="Text Box 7"/>
          <p:cNvSpPr txBox="1">
            <a:spLocks noChangeArrowheads="1"/>
          </p:cNvSpPr>
          <p:nvPr/>
        </p:nvSpPr>
        <p:spPr bwMode="auto">
          <a:xfrm>
            <a:off x="381000" y="1981200"/>
            <a:ext cx="3200400" cy="830997"/>
          </a:xfrm>
          <a:prstGeom prst="rect">
            <a:avLst/>
          </a:prstGeom>
          <a:noFill/>
          <a:ln w="9525">
            <a:noFill/>
            <a:miter lim="800000"/>
            <a:headEnd/>
            <a:tailEnd/>
          </a:ln>
          <a:effectLst/>
        </p:spPr>
        <p:txBody>
          <a:bodyPr wrap="square">
            <a:spAutoFit/>
          </a:bodyPr>
          <a:lstStyle/>
          <a:p>
            <a:pPr algn="ctr" eaLnBrk="1" hangingPunct="1">
              <a:spcBef>
                <a:spcPct val="50000"/>
              </a:spcBef>
            </a:pPr>
            <a:r>
              <a:rPr lang="en-US" sz="2400" b="1" dirty="0" smtClean="0">
                <a:latin typeface="Bookman Old Style" pitchFamily="18" charset="0"/>
              </a:rPr>
              <a:t>Four Components of a Logo</a:t>
            </a:r>
            <a:endParaRPr lang="en-US" sz="2400" b="1" dirty="0">
              <a:latin typeface="Bookman Old Style" pitchFamily="18" charset="0"/>
            </a:endParaRPr>
          </a:p>
        </p:txBody>
      </p:sp>
      <p:pic>
        <p:nvPicPr>
          <p:cNvPr id="25609" name="Picture 9" descr="PHLogo2ColorGIF"/>
          <p:cNvPicPr>
            <a:picLocks noChangeAspect="1" noChangeArrowheads="1"/>
          </p:cNvPicPr>
          <p:nvPr/>
        </p:nvPicPr>
        <p:blipFill>
          <a:blip r:embed="rId3" cstate="print"/>
          <a:srcRect/>
          <a:stretch>
            <a:fillRect/>
          </a:stretch>
        </p:blipFill>
        <p:spPr bwMode="auto">
          <a:xfrm>
            <a:off x="457200" y="2895600"/>
            <a:ext cx="3066986" cy="2667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Grp="1" noChangeArrowheads="1"/>
          </p:cNvSpPr>
          <p:nvPr>
            <p:ph type="title"/>
          </p:nvPr>
        </p:nvSpPr>
        <p:spPr>
          <a:xfrm>
            <a:off x="457200" y="152400"/>
            <a:ext cx="8229600" cy="914400"/>
          </a:xfrm>
        </p:spPr>
        <p:txBody>
          <a:bodyPr/>
          <a:lstStyle/>
          <a:p>
            <a:r>
              <a:rPr lang="en-US" b="1" dirty="0">
                <a:latin typeface="Bookman Old Style" pitchFamily="18" charset="0"/>
              </a:rPr>
              <a:t>Using the Logo</a:t>
            </a:r>
          </a:p>
        </p:txBody>
      </p:sp>
      <p:sp>
        <p:nvSpPr>
          <p:cNvPr id="10247" name="Rectangle 7"/>
          <p:cNvSpPr>
            <a:spLocks noGrp="1" noChangeArrowheads="1"/>
          </p:cNvSpPr>
          <p:nvPr>
            <p:ph type="body" idx="1"/>
          </p:nvPr>
        </p:nvSpPr>
        <p:spPr>
          <a:xfrm>
            <a:off x="533400" y="2971800"/>
            <a:ext cx="8153400" cy="2693988"/>
          </a:xfrm>
        </p:spPr>
        <p:txBody>
          <a:bodyPr/>
          <a:lstStyle/>
          <a:p>
            <a:pPr>
              <a:buClr>
                <a:schemeClr val="tx1"/>
              </a:buClr>
              <a:buFontTx/>
              <a:buChar char="•"/>
            </a:pPr>
            <a:r>
              <a:rPr lang="en-US" sz="2200" i="1" dirty="0" smtClean="0">
                <a:latin typeface="Bookman Old Style" pitchFamily="18" charset="0"/>
              </a:rPr>
              <a:t>Use of the logo is </a:t>
            </a:r>
            <a:r>
              <a:rPr lang="en-US" sz="2200" i="1" u="sng" dirty="0" smtClean="0">
                <a:latin typeface="Bookman Old Style" pitchFamily="18" charset="0"/>
              </a:rPr>
              <a:t>voluntary</a:t>
            </a:r>
            <a:r>
              <a:rPr lang="en-US" sz="2200" dirty="0" smtClean="0">
                <a:latin typeface="Bookman Old Style" pitchFamily="18" charset="0"/>
              </a:rPr>
              <a:t>, but encouraged</a:t>
            </a:r>
          </a:p>
          <a:p>
            <a:pPr>
              <a:buClr>
                <a:schemeClr val="tx1"/>
              </a:buClr>
              <a:buFontTx/>
              <a:buChar char="•"/>
            </a:pPr>
            <a:r>
              <a:rPr lang="en-US" sz="2200" dirty="0" smtClean="0">
                <a:latin typeface="Bookman Old Style" pitchFamily="18" charset="0"/>
              </a:rPr>
              <a:t>Can </a:t>
            </a:r>
            <a:r>
              <a:rPr lang="en-US" sz="2200" dirty="0">
                <a:latin typeface="Bookman Old Style" pitchFamily="18" charset="0"/>
              </a:rPr>
              <a:t>be customized to add the </a:t>
            </a:r>
            <a:r>
              <a:rPr lang="en-US" sz="2200" dirty="0" smtClean="0">
                <a:latin typeface="Bookman Old Style" pitchFamily="18" charset="0"/>
              </a:rPr>
              <a:t>health department name</a:t>
            </a:r>
            <a:endParaRPr lang="en-US" sz="2200" dirty="0">
              <a:latin typeface="Bookman Old Style" pitchFamily="18" charset="0"/>
            </a:endParaRPr>
          </a:p>
          <a:p>
            <a:pPr>
              <a:buClr>
                <a:schemeClr val="tx1"/>
              </a:buClr>
              <a:buFontTx/>
              <a:buChar char="•"/>
            </a:pPr>
            <a:r>
              <a:rPr lang="en-US" sz="2200" dirty="0" smtClean="0">
                <a:latin typeface="Bookman Old Style" pitchFamily="18" charset="0"/>
              </a:rPr>
              <a:t>Should </a:t>
            </a:r>
            <a:r>
              <a:rPr lang="en-US" sz="2200" i="1" u="sng" dirty="0" smtClean="0">
                <a:latin typeface="Bookman Old Style" pitchFamily="18" charset="0"/>
              </a:rPr>
              <a:t>not</a:t>
            </a:r>
            <a:r>
              <a:rPr lang="en-US" sz="2200" dirty="0" smtClean="0">
                <a:latin typeface="Bookman Old Style" pitchFamily="18" charset="0"/>
              </a:rPr>
              <a:t> be rearranged, altered, or changed by adding or deleting elements, changing font type, size,</a:t>
            </a:r>
            <a:br>
              <a:rPr lang="en-US" sz="2200" dirty="0" smtClean="0">
                <a:latin typeface="Bookman Old Style" pitchFamily="18" charset="0"/>
              </a:rPr>
            </a:br>
            <a:r>
              <a:rPr lang="en-US" sz="2200" dirty="0" smtClean="0">
                <a:latin typeface="Bookman Old Style" pitchFamily="18" charset="0"/>
              </a:rPr>
              <a:t>or color</a:t>
            </a:r>
          </a:p>
          <a:p>
            <a:pPr>
              <a:buClr>
                <a:schemeClr val="tx1"/>
              </a:buClr>
              <a:buFontTx/>
              <a:buChar char="•"/>
            </a:pPr>
            <a:r>
              <a:rPr lang="en-US" sz="2200" dirty="0" smtClean="0">
                <a:latin typeface="Bookman Old Style" pitchFamily="18" charset="0"/>
              </a:rPr>
              <a:t>Can </a:t>
            </a:r>
            <a:r>
              <a:rPr lang="en-US" sz="2200" dirty="0">
                <a:latin typeface="Bookman Old Style" pitchFamily="18" charset="0"/>
              </a:rPr>
              <a:t>be used alone or </a:t>
            </a:r>
            <a:r>
              <a:rPr lang="en-US" sz="2200" dirty="0" smtClean="0">
                <a:latin typeface="Bookman Old Style" pitchFamily="18" charset="0"/>
              </a:rPr>
              <a:t>in conjunction with existing </a:t>
            </a:r>
            <a:r>
              <a:rPr lang="en-US" sz="2200" dirty="0">
                <a:latin typeface="Bookman Old Style" pitchFamily="18" charset="0"/>
              </a:rPr>
              <a:t>health department </a:t>
            </a:r>
            <a:r>
              <a:rPr lang="en-US" sz="2200" dirty="0" smtClean="0">
                <a:latin typeface="Bookman Old Style" pitchFamily="18" charset="0"/>
              </a:rPr>
              <a:t>logos</a:t>
            </a:r>
          </a:p>
          <a:p>
            <a:pPr>
              <a:buClr>
                <a:schemeClr val="tx1"/>
              </a:buClr>
              <a:buFontTx/>
              <a:buChar char="•"/>
            </a:pPr>
            <a:r>
              <a:rPr lang="en-US" sz="2200" dirty="0" smtClean="0">
                <a:latin typeface="Bookman Old Style" pitchFamily="18" charset="0"/>
              </a:rPr>
              <a:t>For more information: </a:t>
            </a:r>
            <a:r>
              <a:rPr lang="en-US" sz="2100" dirty="0" smtClean="0">
                <a:effectLst/>
                <a:latin typeface="Bookman Old Style" pitchFamily="18" charset="0"/>
                <a:hlinkClick r:id="rId3"/>
              </a:rPr>
              <a:t>www.naccho.org/advocacy/phlogo</a:t>
            </a:r>
            <a:r>
              <a:rPr lang="en-US" sz="2100" dirty="0" smtClean="0">
                <a:effectLst/>
                <a:latin typeface="Bookman Old Style" pitchFamily="18" charset="0"/>
              </a:rPr>
              <a:t> </a:t>
            </a:r>
            <a:endParaRPr lang="en-US" sz="2100" dirty="0">
              <a:effectLst/>
              <a:latin typeface="Bookman Old Style" pitchFamily="18" charset="0"/>
            </a:endParaRPr>
          </a:p>
        </p:txBody>
      </p:sp>
      <p:sp>
        <p:nvSpPr>
          <p:cNvPr id="4" name="TextBox 3"/>
          <p:cNvSpPr txBox="1"/>
          <p:nvPr/>
        </p:nvSpPr>
        <p:spPr>
          <a:xfrm>
            <a:off x="457200" y="1295400"/>
            <a:ext cx="8382000" cy="1785104"/>
          </a:xfrm>
          <a:prstGeom prst="rect">
            <a:avLst/>
          </a:prstGeom>
          <a:noFill/>
        </p:spPr>
        <p:txBody>
          <a:bodyPr wrap="square" rtlCol="0">
            <a:spAutoFit/>
          </a:bodyPr>
          <a:lstStyle/>
          <a:p>
            <a:r>
              <a:rPr lang="en-US" sz="2200" b="1" dirty="0" smtClean="0">
                <a:latin typeface="Bookman Old Style" pitchFamily="18" charset="0"/>
              </a:rPr>
              <a:t>The Public Health logo lets policymakers, community partners, and the public know their health department is on the job. It also lets health departments show pride in the people and power of public health.</a:t>
            </a:r>
          </a:p>
          <a:p>
            <a:endParaRPr lang="en-US" sz="2200" b="1" dirty="0">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Washoe-County-HD-NV.jpg"/>
          <p:cNvPicPr>
            <a:picLocks noChangeAspect="1"/>
          </p:cNvPicPr>
          <p:nvPr/>
        </p:nvPicPr>
        <p:blipFill>
          <a:blip r:embed="rId2" cstate="print"/>
          <a:stretch>
            <a:fillRect/>
          </a:stretch>
        </p:blipFill>
        <p:spPr>
          <a:xfrm>
            <a:off x="5257800" y="4038600"/>
            <a:ext cx="3239058" cy="2438400"/>
          </a:xfrm>
          <a:prstGeom prst="rect">
            <a:avLst/>
          </a:prstGeom>
        </p:spPr>
      </p:pic>
      <p:pic>
        <p:nvPicPr>
          <p:cNvPr id="7" name="Picture 6" descr="KCMO-HD-MO2.jpg"/>
          <p:cNvPicPr>
            <a:picLocks noChangeAspect="1"/>
          </p:cNvPicPr>
          <p:nvPr/>
        </p:nvPicPr>
        <p:blipFill>
          <a:blip r:embed="rId3" cstate="print"/>
          <a:stretch>
            <a:fillRect/>
          </a:stretch>
        </p:blipFill>
        <p:spPr>
          <a:xfrm>
            <a:off x="5867400" y="2438400"/>
            <a:ext cx="3048000" cy="1959765"/>
          </a:xfrm>
          <a:prstGeom prst="rect">
            <a:avLst/>
          </a:prstGeom>
        </p:spPr>
      </p:pic>
      <p:sp>
        <p:nvSpPr>
          <p:cNvPr id="2" name="Title 1"/>
          <p:cNvSpPr>
            <a:spLocks noGrp="1"/>
          </p:cNvSpPr>
          <p:nvPr>
            <p:ph type="title"/>
          </p:nvPr>
        </p:nvSpPr>
        <p:spPr>
          <a:xfrm>
            <a:off x="457200" y="685800"/>
            <a:ext cx="4495800" cy="5486400"/>
          </a:xfrm>
        </p:spPr>
        <p:txBody>
          <a:bodyPr/>
          <a:lstStyle/>
          <a:p>
            <a:pPr algn="l"/>
            <a:r>
              <a:rPr lang="en-US" sz="2100" dirty="0" smtClean="0">
                <a:effectLst/>
                <a:latin typeface="Bookman Old Style" pitchFamily="18" charset="0"/>
              </a:rPr>
              <a:t>“Sometimes, people talk about public health being invisible.  Well, if you don’t have a symbol or a sign or you don’t use it, then you shouldn’t be surprised if the public doesn’t remember you…</a:t>
            </a:r>
            <a:r>
              <a:rPr lang="en-US" sz="2000" dirty="0" smtClean="0">
                <a:effectLst/>
                <a:latin typeface="Bookman Old Style" pitchFamily="18" charset="0"/>
              </a:rPr>
              <a:t/>
            </a:r>
            <a:br>
              <a:rPr lang="en-US" sz="2000" dirty="0" smtClean="0">
                <a:effectLst/>
                <a:latin typeface="Bookman Old Style" pitchFamily="18" charset="0"/>
              </a:rPr>
            </a:br>
            <a:r>
              <a:rPr lang="en-US" sz="1000" dirty="0" smtClean="0">
                <a:effectLst/>
                <a:latin typeface="Bookman Old Style" pitchFamily="18" charset="0"/>
              </a:rPr>
              <a:t/>
            </a:r>
            <a:br>
              <a:rPr lang="en-US" sz="1000" dirty="0" smtClean="0">
                <a:effectLst/>
                <a:latin typeface="Bookman Old Style" pitchFamily="18" charset="0"/>
              </a:rPr>
            </a:br>
            <a:r>
              <a:rPr lang="en-US" sz="2100" dirty="0" smtClean="0">
                <a:effectLst/>
                <a:latin typeface="Bookman Old Style" pitchFamily="18" charset="0"/>
              </a:rPr>
              <a:t>We use a uniform with the public health logo on the back and it’s been amazing.  Our inspectors are more respected and their interactions are more professional. The public respects that uniform presence.”</a:t>
            </a:r>
            <a:r>
              <a:rPr lang="en-US" sz="2200" dirty="0" smtClean="0">
                <a:latin typeface="Bookman Old Style" pitchFamily="18" charset="0"/>
              </a:rPr>
              <a:t/>
            </a:r>
            <a:br>
              <a:rPr lang="en-US" sz="2200" dirty="0" smtClean="0">
                <a:latin typeface="Bookman Old Style" pitchFamily="18" charset="0"/>
              </a:rPr>
            </a:br>
            <a:r>
              <a:rPr lang="en-US" sz="800" dirty="0" smtClean="0">
                <a:latin typeface="Bookman Old Style" pitchFamily="18" charset="0"/>
              </a:rPr>
              <a:t>	</a:t>
            </a:r>
            <a:r>
              <a:rPr lang="en-US" sz="2200" dirty="0" smtClean="0">
                <a:latin typeface="Bookman Old Style" pitchFamily="18" charset="0"/>
              </a:rPr>
              <a:t/>
            </a:r>
            <a:br>
              <a:rPr lang="en-US" sz="2200" dirty="0" smtClean="0">
                <a:latin typeface="Bookman Old Style" pitchFamily="18" charset="0"/>
              </a:rPr>
            </a:br>
            <a:r>
              <a:rPr lang="en-US" sz="2200" dirty="0" smtClean="0">
                <a:latin typeface="Bookman Old Style" pitchFamily="18" charset="0"/>
              </a:rPr>
              <a:t>	</a:t>
            </a:r>
            <a:r>
              <a:rPr lang="en-US" sz="1800" dirty="0" smtClean="0">
                <a:effectLst/>
                <a:latin typeface="Bookman Old Style" pitchFamily="18" charset="0"/>
              </a:rPr>
              <a:t>Rex Archer, Kansas City 	Health Department, MO</a:t>
            </a:r>
            <a:endParaRPr lang="en-US" sz="1800" dirty="0">
              <a:effectLst/>
              <a:latin typeface="Bookman Old Style" pitchFamily="18" charset="0"/>
            </a:endParaRPr>
          </a:p>
        </p:txBody>
      </p:sp>
      <p:pic>
        <p:nvPicPr>
          <p:cNvPr id="5" name="Picture 4" descr="Picture1.jpg"/>
          <p:cNvPicPr>
            <a:picLocks noChangeAspect="1"/>
          </p:cNvPicPr>
          <p:nvPr/>
        </p:nvPicPr>
        <p:blipFill>
          <a:blip r:embed="rId4" cstate="print"/>
          <a:stretch>
            <a:fillRect/>
          </a:stretch>
        </p:blipFill>
        <p:spPr>
          <a:xfrm>
            <a:off x="5638800" y="228600"/>
            <a:ext cx="3365042" cy="1905000"/>
          </a:xfrm>
          <a:prstGeom prst="rect">
            <a:avLst/>
          </a:prstGeom>
        </p:spPr>
      </p:pic>
      <p:pic>
        <p:nvPicPr>
          <p:cNvPr id="4" name="Content Placeholder 3" descr="Frederick-County-backpacks_2.jpg"/>
          <p:cNvPicPr>
            <a:picLocks noGrp="1" noChangeAspect="1"/>
          </p:cNvPicPr>
          <p:nvPr>
            <p:ph idx="1"/>
          </p:nvPr>
        </p:nvPicPr>
        <p:blipFill>
          <a:blip r:embed="rId5" cstate="print"/>
          <a:stretch>
            <a:fillRect/>
          </a:stretch>
        </p:blipFill>
        <p:spPr>
          <a:xfrm>
            <a:off x="5181600" y="1295401"/>
            <a:ext cx="1886856" cy="1981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CHD-S.jpg"/>
          <p:cNvPicPr>
            <a:picLocks noChangeAspect="1"/>
          </p:cNvPicPr>
          <p:nvPr/>
        </p:nvPicPr>
        <p:blipFill>
          <a:blip r:embed="rId3" cstate="print"/>
          <a:stretch>
            <a:fillRect/>
          </a:stretch>
        </p:blipFill>
        <p:spPr>
          <a:xfrm>
            <a:off x="228600" y="228600"/>
            <a:ext cx="3048000" cy="2309315"/>
          </a:xfrm>
          <a:prstGeom prst="rect">
            <a:avLst/>
          </a:prstGeom>
        </p:spPr>
      </p:pic>
      <p:sp>
        <p:nvSpPr>
          <p:cNvPr id="6" name="TextBox 5"/>
          <p:cNvSpPr txBox="1"/>
          <p:nvPr/>
        </p:nvSpPr>
        <p:spPr>
          <a:xfrm>
            <a:off x="4419600" y="474348"/>
            <a:ext cx="4724400" cy="5909310"/>
          </a:xfrm>
          <a:prstGeom prst="rect">
            <a:avLst/>
          </a:prstGeom>
          <a:noFill/>
        </p:spPr>
        <p:txBody>
          <a:bodyPr wrap="square" rtlCol="0" anchor="ctr" anchorCtr="0">
            <a:spAutoFit/>
          </a:bodyPr>
          <a:lstStyle/>
          <a:p>
            <a:r>
              <a:rPr lang="en-US" sz="2100" dirty="0" smtClean="0">
                <a:latin typeface="Bookman Old Style" pitchFamily="18" charset="0"/>
              </a:rPr>
              <a:t>“The logo is out there to put us </a:t>
            </a:r>
            <a:br>
              <a:rPr lang="en-US" sz="2100" dirty="0" smtClean="0">
                <a:latin typeface="Bookman Old Style" pitchFamily="18" charset="0"/>
              </a:rPr>
            </a:br>
            <a:r>
              <a:rPr lang="en-US" sz="2100" dirty="0" smtClean="0">
                <a:latin typeface="Bookman Old Style" pitchFamily="18" charset="0"/>
              </a:rPr>
              <a:t>on par with police and fire in terms of recognition, so when elected officials are at the table deciding how the money gets </a:t>
            </a:r>
            <a:br>
              <a:rPr lang="en-US" sz="2100" dirty="0" smtClean="0">
                <a:latin typeface="Bookman Old Style" pitchFamily="18" charset="0"/>
              </a:rPr>
            </a:br>
            <a:r>
              <a:rPr lang="en-US" sz="2100" dirty="0" smtClean="0">
                <a:latin typeface="Bookman Old Style" pitchFamily="18" charset="0"/>
              </a:rPr>
              <a:t>split up, they understand who public health is.  We’re visible </a:t>
            </a:r>
            <a:br>
              <a:rPr lang="en-US" sz="2100" dirty="0" smtClean="0">
                <a:latin typeface="Bookman Old Style" pitchFamily="18" charset="0"/>
              </a:rPr>
            </a:br>
            <a:r>
              <a:rPr lang="en-US" sz="2100" dirty="0" smtClean="0">
                <a:latin typeface="Bookman Old Style" pitchFamily="18" charset="0"/>
              </a:rPr>
              <a:t>and we’re there responding.</a:t>
            </a:r>
          </a:p>
          <a:p>
            <a:r>
              <a:rPr lang="en-US" sz="2100" dirty="0" smtClean="0">
                <a:latin typeface="Bookman Old Style" pitchFamily="18" charset="0"/>
              </a:rPr>
              <a:t>  </a:t>
            </a:r>
            <a:br>
              <a:rPr lang="en-US" sz="2100" dirty="0" smtClean="0">
                <a:latin typeface="Bookman Old Style" pitchFamily="18" charset="0"/>
              </a:rPr>
            </a:br>
            <a:r>
              <a:rPr lang="en-US" sz="2100" dirty="0" smtClean="0">
                <a:latin typeface="Bookman Old Style" pitchFamily="18" charset="0"/>
              </a:rPr>
              <a:t>We’re there to protect you and your families and our work is important. Hopefully, as we </a:t>
            </a:r>
            <a:br>
              <a:rPr lang="en-US" sz="2100" dirty="0" smtClean="0">
                <a:latin typeface="Bookman Old Style" pitchFamily="18" charset="0"/>
              </a:rPr>
            </a:br>
            <a:r>
              <a:rPr lang="en-US" sz="2100" dirty="0" smtClean="0">
                <a:latin typeface="Bookman Old Style" pitchFamily="18" charset="0"/>
              </a:rPr>
              <a:t>move on down the road, public health will no longer be the greatest story never told.”</a:t>
            </a:r>
          </a:p>
          <a:p>
            <a:endParaRPr lang="en-US" sz="2100" dirty="0" smtClean="0">
              <a:effectLst>
                <a:outerShdw blurRad="38100" dist="38100" dir="2700000" algn="tl">
                  <a:srgbClr val="000000">
                    <a:alpha val="43137"/>
                  </a:srgbClr>
                </a:outerShdw>
              </a:effectLst>
              <a:latin typeface="Bookman Old Style" pitchFamily="18" charset="0"/>
            </a:endParaRPr>
          </a:p>
          <a:p>
            <a:r>
              <a:rPr lang="en-US" sz="600" dirty="0" smtClean="0">
                <a:latin typeface="Bookman Old Style" pitchFamily="18" charset="0"/>
              </a:rPr>
              <a:t>	</a:t>
            </a:r>
          </a:p>
          <a:p>
            <a:r>
              <a:rPr lang="en-US" dirty="0" smtClean="0">
                <a:effectLst>
                  <a:outerShdw blurRad="38100" dist="38100" dir="2700000" algn="tl">
                    <a:srgbClr val="000000">
                      <a:alpha val="43137"/>
                    </a:srgbClr>
                  </a:outerShdw>
                </a:effectLst>
                <a:latin typeface="Bookman Old Style" pitchFamily="18" charset="0"/>
              </a:rPr>
              <a:t>	</a:t>
            </a:r>
            <a:r>
              <a:rPr lang="en-US" dirty="0" smtClean="0">
                <a:latin typeface="Bookman Old Style" pitchFamily="18" charset="0"/>
              </a:rPr>
              <a:t>Terry Allan, Cuyahoga County 	Health Department, OH</a:t>
            </a:r>
            <a:endParaRPr lang="en-US" dirty="0">
              <a:latin typeface="Bookman Old Style" pitchFamily="18" charset="0"/>
            </a:endParaRPr>
          </a:p>
        </p:txBody>
      </p:sp>
      <p:pic>
        <p:nvPicPr>
          <p:cNvPr id="4" name="Picture 3" descr="Sullivan-County-PH-Services-NY.jpg"/>
          <p:cNvPicPr>
            <a:picLocks noChangeAspect="1"/>
          </p:cNvPicPr>
          <p:nvPr/>
        </p:nvPicPr>
        <p:blipFill>
          <a:blip r:embed="rId4" cstate="print"/>
          <a:stretch>
            <a:fillRect/>
          </a:stretch>
        </p:blipFill>
        <p:spPr>
          <a:xfrm>
            <a:off x="1386711" y="2133600"/>
            <a:ext cx="2804289" cy="2667000"/>
          </a:xfrm>
          <a:prstGeom prst="rect">
            <a:avLst/>
          </a:prstGeom>
        </p:spPr>
      </p:pic>
      <p:pic>
        <p:nvPicPr>
          <p:cNvPr id="7" name="Picture 6" descr="110706SenatorRidgewayClayCountyMO-S.jpg"/>
          <p:cNvPicPr>
            <a:picLocks noChangeAspect="1"/>
          </p:cNvPicPr>
          <p:nvPr/>
        </p:nvPicPr>
        <p:blipFill>
          <a:blip r:embed="rId5" cstate="print"/>
          <a:stretch>
            <a:fillRect/>
          </a:stretch>
        </p:blipFill>
        <p:spPr>
          <a:xfrm>
            <a:off x="533400" y="4191000"/>
            <a:ext cx="2921000" cy="21907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1324</TotalTime>
  <Words>721</Words>
  <Application>Microsoft Office PowerPoint</Application>
  <PresentationFormat>On-screen Show (4:3)</PresentationFormat>
  <Paragraphs>55</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Bookman Old Style</vt:lpstr>
      <vt:lpstr>Tahoma</vt:lpstr>
      <vt:lpstr>Wingdings</vt:lpstr>
      <vt:lpstr>Slit</vt:lpstr>
      <vt:lpstr>The National Identity for Public Health Departments</vt:lpstr>
      <vt:lpstr>Recognize these? </vt:lpstr>
      <vt:lpstr>Visibility and Recognition</vt:lpstr>
      <vt:lpstr>PowerPoint Presentation</vt:lpstr>
      <vt:lpstr>PowerPoint Presentation</vt:lpstr>
      <vt:lpstr>The National Identity for  Public Health Departments</vt:lpstr>
      <vt:lpstr>Using the Logo</vt:lpstr>
      <vt:lpstr>“Sometimes, people talk about public health being invisible.  Well, if you don’t have a symbol or a sign or you don’t use it, then you shouldn’t be surprised if the public doesn’t remember you…  We use a uniform with the public health logo on the back and it’s been amazing.  Our inspectors are more respected and their interactions are more professional. The public respects that uniform presence.”    Rex Archer, Kansas City  Health Department, MO</vt:lpstr>
      <vt:lpstr>PowerPoint Presentation</vt:lpstr>
      <vt:lpstr>“What surprised me is the pride the people in my department have taken in having a symbol.  They’re proud of their work.  They‘re proud of public health, and they’ve embraced this symbol as a way to give them an identity in the community.”  Lillian Shirley, Multnomah County  Health Department, OR</vt:lpstr>
      <vt:lpstr>PowerPoint Presentation</vt:lpstr>
    </vt:vector>
  </TitlesOfParts>
  <Company>Naccho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the Criteria</dc:title>
  <dc:creator>kgrisard</dc:creator>
  <cp:lastModifiedBy>Ivey Wohlfeld</cp:lastModifiedBy>
  <cp:revision>32</cp:revision>
  <dcterms:created xsi:type="dcterms:W3CDTF">2006-11-20T16:15:24Z</dcterms:created>
  <dcterms:modified xsi:type="dcterms:W3CDTF">2014-07-17T18:01:17Z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c59f192e01034a1883eb0e6880168e50</vt:lpwstr>
  </property>
</Properties>
</file>